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69"/>
  </p:notesMasterIdLst>
  <p:handoutMasterIdLst>
    <p:handoutMasterId r:id="rId70"/>
  </p:handoutMasterIdLst>
  <p:sldIdLst>
    <p:sldId id="578" r:id="rId2"/>
    <p:sldId id="304" r:id="rId3"/>
    <p:sldId id="615" r:id="rId4"/>
    <p:sldId id="505" r:id="rId5"/>
    <p:sldId id="614" r:id="rId6"/>
    <p:sldId id="634" r:id="rId7"/>
    <p:sldId id="506" r:id="rId8"/>
    <p:sldId id="507" r:id="rId9"/>
    <p:sldId id="508" r:id="rId10"/>
    <p:sldId id="511" r:id="rId11"/>
    <p:sldId id="510" r:id="rId12"/>
    <p:sldId id="513" r:id="rId13"/>
    <p:sldId id="514" r:id="rId14"/>
    <p:sldId id="585" r:id="rId15"/>
    <p:sldId id="515" r:id="rId16"/>
    <p:sldId id="516" r:id="rId17"/>
    <p:sldId id="636" r:id="rId18"/>
    <p:sldId id="518" r:id="rId19"/>
    <p:sldId id="582" r:id="rId20"/>
    <p:sldId id="519" r:id="rId21"/>
    <p:sldId id="590" r:id="rId22"/>
    <p:sldId id="520" r:id="rId23"/>
    <p:sldId id="591" r:id="rId24"/>
    <p:sldId id="597" r:id="rId25"/>
    <p:sldId id="521" r:id="rId26"/>
    <p:sldId id="522" r:id="rId27"/>
    <p:sldId id="542" r:id="rId28"/>
    <p:sldId id="523" r:id="rId29"/>
    <p:sldId id="635" r:id="rId30"/>
    <p:sldId id="527" r:id="rId31"/>
    <p:sldId id="611" r:id="rId32"/>
    <p:sldId id="596" r:id="rId33"/>
    <p:sldId id="644" r:id="rId34"/>
    <p:sldId id="640" r:id="rId35"/>
    <p:sldId id="641" r:id="rId36"/>
    <p:sldId id="642" r:id="rId37"/>
    <p:sldId id="643" r:id="rId38"/>
    <p:sldId id="532" r:id="rId39"/>
    <p:sldId id="533" r:id="rId40"/>
    <p:sldId id="535" r:id="rId41"/>
    <p:sldId id="637" r:id="rId42"/>
    <p:sldId id="638" r:id="rId43"/>
    <p:sldId id="639" r:id="rId44"/>
    <p:sldId id="537" r:id="rId45"/>
    <p:sldId id="547" r:id="rId46"/>
    <p:sldId id="548" r:id="rId47"/>
    <p:sldId id="549" r:id="rId48"/>
    <p:sldId id="550" r:id="rId49"/>
    <p:sldId id="551" r:id="rId50"/>
    <p:sldId id="616" r:id="rId51"/>
    <p:sldId id="617" r:id="rId52"/>
    <p:sldId id="618" r:id="rId53"/>
    <p:sldId id="619" r:id="rId54"/>
    <p:sldId id="620" r:id="rId55"/>
    <p:sldId id="621" r:id="rId56"/>
    <p:sldId id="622" r:id="rId57"/>
    <p:sldId id="623" r:id="rId58"/>
    <p:sldId id="624" r:id="rId59"/>
    <p:sldId id="625" r:id="rId60"/>
    <p:sldId id="626" r:id="rId61"/>
    <p:sldId id="627" r:id="rId62"/>
    <p:sldId id="628" r:id="rId63"/>
    <p:sldId id="629" r:id="rId64"/>
    <p:sldId id="630" r:id="rId65"/>
    <p:sldId id="631" r:id="rId66"/>
    <p:sldId id="632" r:id="rId67"/>
    <p:sldId id="633" r:id="rId68"/>
  </p:sldIdLst>
  <p:sldSz cx="12193588" cy="6858000"/>
  <p:notesSz cx="6858000" cy="9144000"/>
  <p:defaultText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38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314A"/>
    <a:srgbClr val="FF2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95"/>
    <p:restoredTop sz="91465"/>
  </p:normalViewPr>
  <p:slideViewPr>
    <p:cSldViewPr snapToGrid="0" snapToObjects="1">
      <p:cViewPr varScale="1">
        <p:scale>
          <a:sx n="55" d="100"/>
          <a:sy n="55" d="100"/>
        </p:scale>
        <p:origin x="90" y="438"/>
      </p:cViewPr>
      <p:guideLst>
        <p:guide orient="horz" pos="436"/>
        <p:guide pos="3863"/>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radarChart>
        <c:radarStyle val="marker"/>
        <c:varyColors val="0"/>
        <c:ser>
          <c:idx val="0"/>
          <c:order val="0"/>
          <c:tx>
            <c:strRef>
              <c:f>工作表1!$B$1</c:f>
              <c:strCache>
                <c:ptCount val="1"/>
                <c:pt idx="0">
                  <c:v>五维能力雷达图</c:v>
                </c:pt>
              </c:strCache>
            </c:strRef>
          </c:tx>
          <c:spPr>
            <a:ln>
              <a:solidFill>
                <a:srgbClr val="FF3D36"/>
              </a:solidFill>
            </a:ln>
          </c:spPr>
          <c:marker>
            <c:spPr>
              <a:solidFill>
                <a:srgbClr val="FF3D36"/>
              </a:solidFill>
              <a:ln>
                <a:solidFill>
                  <a:srgbClr val="FF3D36"/>
                </a:solidFill>
              </a:ln>
            </c:spPr>
          </c:marker>
          <c:cat>
            <c:strRef>
              <c:f>工作表1!$A$2:$A$6</c:f>
              <c:strCache>
                <c:ptCount val="5"/>
                <c:pt idx="0">
                  <c:v>格局感</c:v>
                </c:pt>
                <c:pt idx="1">
                  <c:v>敏锐感</c:v>
                </c:pt>
                <c:pt idx="2">
                  <c:v>跨界感</c:v>
                </c:pt>
                <c:pt idx="3">
                  <c:v>协作感</c:v>
                </c:pt>
                <c:pt idx="4">
                  <c:v>完整感</c:v>
                </c:pt>
              </c:strCache>
            </c:strRef>
          </c:cat>
          <c:val>
            <c:numRef>
              <c:f>工作表1!$B$2:$B$6</c:f>
              <c:numCache>
                <c:formatCode>General</c:formatCode>
                <c:ptCount val="5"/>
                <c:pt idx="0">
                  <c:v>50</c:v>
                </c:pt>
                <c:pt idx="1">
                  <c:v>50</c:v>
                </c:pt>
                <c:pt idx="2">
                  <c:v>50</c:v>
                </c:pt>
                <c:pt idx="3">
                  <c:v>50</c:v>
                </c:pt>
                <c:pt idx="4">
                  <c:v>50</c:v>
                </c:pt>
              </c:numCache>
            </c:numRef>
          </c:val>
          <c:extLst xmlns:c16r2="http://schemas.microsoft.com/office/drawing/2015/06/chart">
            <c:ext xmlns:c16="http://schemas.microsoft.com/office/drawing/2014/chart" uri="{C3380CC4-5D6E-409C-BE32-E72D297353CC}">
              <c16:uniqueId val="{00000000-800D-4415-8A3D-0C91D84E4EF9}"/>
            </c:ext>
          </c:extLst>
        </c:ser>
        <c:dLbls>
          <c:showLegendKey val="0"/>
          <c:showVal val="0"/>
          <c:showCatName val="0"/>
          <c:showSerName val="0"/>
          <c:showPercent val="0"/>
          <c:showBubbleSize val="0"/>
        </c:dLbls>
        <c:axId val="245246080"/>
        <c:axId val="316090848"/>
      </c:radarChart>
      <c:catAx>
        <c:axId val="245246080"/>
        <c:scaling>
          <c:orientation val="minMax"/>
        </c:scaling>
        <c:delete val="0"/>
        <c:axPos val="b"/>
        <c:majorGridlines/>
        <c:numFmt formatCode="General" sourceLinked="0"/>
        <c:majorTickMark val="out"/>
        <c:minorTickMark val="none"/>
        <c:tickLblPos val="nextTo"/>
        <c:txPr>
          <a:bodyPr/>
          <a:lstStyle/>
          <a:p>
            <a:pPr>
              <a:defRPr sz="1050"/>
            </a:pPr>
            <a:endParaRPr lang="zh-CN"/>
          </a:p>
        </c:txPr>
        <c:crossAx val="316090848"/>
        <c:crosses val="autoZero"/>
        <c:auto val="1"/>
        <c:lblAlgn val="ctr"/>
        <c:lblOffset val="100"/>
        <c:noMultiLvlLbl val="0"/>
      </c:catAx>
      <c:valAx>
        <c:axId val="316090848"/>
        <c:scaling>
          <c:orientation val="minMax"/>
        </c:scaling>
        <c:delete val="0"/>
        <c:axPos val="l"/>
        <c:majorGridlines/>
        <c:numFmt formatCode="General" sourceLinked="1"/>
        <c:majorTickMark val="cross"/>
        <c:minorTickMark val="none"/>
        <c:tickLblPos val="nextTo"/>
        <c:txPr>
          <a:bodyPr/>
          <a:lstStyle/>
          <a:p>
            <a:pPr>
              <a:defRPr sz="100"/>
            </a:pPr>
            <a:endParaRPr lang="zh-CN"/>
          </a:p>
        </c:txPr>
        <c:crossAx val="245246080"/>
        <c:crosses val="autoZero"/>
        <c:crossBetween val="between"/>
      </c:valAx>
    </c:plotArea>
    <c:legend>
      <c:legendPos val="r"/>
      <c:legendEntry>
        <c:idx val="0"/>
        <c:txPr>
          <a:bodyPr/>
          <a:lstStyle/>
          <a:p>
            <a:pPr>
              <a:defRPr sz="1200"/>
            </a:pPr>
            <a:endParaRPr lang="zh-CN"/>
          </a:p>
        </c:txPr>
      </c:legendEntry>
      <c:layout>
        <c:manualLayout>
          <c:xMode val="edge"/>
          <c:yMode val="edge"/>
          <c:x val="0.68608808064265403"/>
          <c:y val="0.83570647587058"/>
          <c:w val="0.30428271937705997"/>
          <c:h val="0.113439255165206"/>
        </c:manualLayout>
      </c:layout>
      <c:overlay val="0"/>
    </c:legend>
    <c:plotVisOnly val="1"/>
    <c:dispBlanksAs val="gap"/>
    <c:showDLblsOverMax val="0"/>
  </c:chart>
  <c:txPr>
    <a:bodyPr/>
    <a:lstStyle/>
    <a:p>
      <a:pPr>
        <a:defRPr sz="1800">
          <a:latin typeface="微软雅黑"/>
          <a:ea typeface="微软雅黑"/>
          <a:cs typeface="微软雅黑"/>
        </a:defRPr>
      </a:pPr>
      <a:endParaRPr lang="zh-CN"/>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421B7-1A4A-4942-BC3E-17C6BA42B8E3}" type="doc">
      <dgm:prSet loTypeId="urn:microsoft.com/office/officeart/2005/8/layout/equation1" loCatId="process" qsTypeId="urn:microsoft.com/office/officeart/2005/8/quickstyle/simple2" qsCatId="simple" csTypeId="urn:microsoft.com/office/officeart/2005/8/colors/colorful4" csCatId="colorful" phldr="1"/>
      <dgm:spPr/>
    </dgm:pt>
    <dgm:pt modelId="{618C5DBD-E592-469F-AEB1-C19C222670B9}">
      <dgm:prSet phldrT="[Text]" custT="1"/>
      <dgm:spPr>
        <a:solidFill>
          <a:srgbClr val="FFC000"/>
        </a:solidFill>
      </dgm:spPr>
      <dgm:t>
        <a:bodyPr/>
        <a:lstStyle/>
        <a:p>
          <a:r>
            <a:rPr lang="zh-CN" altLang="en-US" sz="1400" b="1" dirty="0">
              <a:latin typeface="微软雅黑" panose="020B0503020204020204" pitchFamily="34" charset="-122"/>
              <a:ea typeface="微软雅黑" panose="020B0503020204020204" pitchFamily="34" charset="-122"/>
            </a:rPr>
            <a:t>清晰的品牌理念</a:t>
          </a:r>
          <a:endParaRPr lang="en-SG" sz="1400" b="1" dirty="0">
            <a:latin typeface="微软雅黑" panose="020B0503020204020204" pitchFamily="34" charset="-122"/>
            <a:ea typeface="微软雅黑" panose="020B0503020204020204" pitchFamily="34" charset="-122"/>
          </a:endParaRPr>
        </a:p>
      </dgm:t>
    </dgm:pt>
    <dgm:pt modelId="{3CA9BB71-B958-4347-83E6-A63A308C66F0}" type="parTrans" cxnId="{1BA10D11-0F1A-4EFE-93F6-6D0CC6DF6AF2}">
      <dgm:prSet/>
      <dgm:spPr/>
      <dgm:t>
        <a:bodyPr/>
        <a:lstStyle/>
        <a:p>
          <a:endParaRPr lang="en-SG" sz="1200" b="1">
            <a:latin typeface="微软雅黑" panose="020B0503020204020204" pitchFamily="34" charset="-122"/>
            <a:ea typeface="微软雅黑" panose="020B0503020204020204" pitchFamily="34" charset="-122"/>
          </a:endParaRPr>
        </a:p>
      </dgm:t>
    </dgm:pt>
    <dgm:pt modelId="{95C5B86B-6166-401B-858C-106EF0336986}" type="sibTrans" cxnId="{1BA10D11-0F1A-4EFE-93F6-6D0CC6DF6AF2}">
      <dgm:prSet custT="1"/>
      <dgm:spPr>
        <a:solidFill>
          <a:schemeClr val="tx1">
            <a:lumMod val="65000"/>
            <a:lumOff val="35000"/>
          </a:schemeClr>
        </a:solidFill>
      </dgm:spPr>
      <dgm:t>
        <a:bodyPr/>
        <a:lstStyle/>
        <a:p>
          <a:endParaRPr lang="en-SG" sz="900" b="1" dirty="0">
            <a:latin typeface="微软雅黑" panose="020B0503020204020204" pitchFamily="34" charset="-122"/>
            <a:ea typeface="微软雅黑" panose="020B0503020204020204" pitchFamily="34" charset="-122"/>
          </a:endParaRPr>
        </a:p>
      </dgm:t>
    </dgm:pt>
    <dgm:pt modelId="{9C7175A0-DD39-4D16-9D38-0907F2662737}">
      <dgm:prSet phldrT="[Text]" custT="1"/>
      <dgm:spPr>
        <a:solidFill>
          <a:srgbClr val="FF6666"/>
        </a:solidFill>
      </dgm:spPr>
      <dgm:t>
        <a:bodyPr/>
        <a:lstStyle/>
        <a:p>
          <a:r>
            <a:rPr lang="zh-CN" altLang="en-US" sz="1600" b="1" dirty="0">
              <a:latin typeface="微软雅黑" panose="020B0503020204020204" pitchFamily="34" charset="-122"/>
              <a:ea typeface="微软雅黑" panose="020B0503020204020204" pitchFamily="34" charset="-122"/>
            </a:rPr>
            <a:t>出色的品牌表现</a:t>
          </a:r>
          <a:endParaRPr lang="en-SG" sz="1600" b="1" dirty="0">
            <a:latin typeface="微软雅黑" panose="020B0503020204020204" pitchFamily="34" charset="-122"/>
            <a:ea typeface="微软雅黑" panose="020B0503020204020204" pitchFamily="34" charset="-122"/>
          </a:endParaRPr>
        </a:p>
      </dgm:t>
    </dgm:pt>
    <dgm:pt modelId="{E6AFD221-97DB-4F7A-8AD0-F6BE396B3713}" type="parTrans" cxnId="{648CC772-4353-433F-AFA2-C2F26A795F7B}">
      <dgm:prSet/>
      <dgm:spPr/>
      <dgm:t>
        <a:bodyPr/>
        <a:lstStyle/>
        <a:p>
          <a:endParaRPr lang="en-SG" sz="1200" b="1">
            <a:latin typeface="微软雅黑" panose="020B0503020204020204" pitchFamily="34" charset="-122"/>
            <a:ea typeface="微软雅黑" panose="020B0503020204020204" pitchFamily="34" charset="-122"/>
          </a:endParaRPr>
        </a:p>
      </dgm:t>
    </dgm:pt>
    <dgm:pt modelId="{F572F10F-E41B-40F5-BADA-D5AEC3EBAF55}" type="sibTrans" cxnId="{648CC772-4353-433F-AFA2-C2F26A795F7B}">
      <dgm:prSet custT="1"/>
      <dgm:spPr>
        <a:solidFill>
          <a:schemeClr val="tx1">
            <a:lumMod val="65000"/>
            <a:lumOff val="35000"/>
          </a:schemeClr>
        </a:solidFill>
      </dgm:spPr>
      <dgm:t>
        <a:bodyPr/>
        <a:lstStyle/>
        <a:p>
          <a:endParaRPr lang="en-SG" sz="900" b="1" dirty="0">
            <a:latin typeface="微软雅黑" panose="020B0503020204020204" pitchFamily="34" charset="-122"/>
            <a:ea typeface="微软雅黑" panose="020B0503020204020204" pitchFamily="34" charset="-122"/>
          </a:endParaRPr>
        </a:p>
      </dgm:t>
    </dgm:pt>
    <dgm:pt modelId="{18EB3645-86BC-49F0-943C-C8A9602F609A}">
      <dgm:prSet phldrT="[Text]" custT="1"/>
      <dgm:spPr>
        <a:solidFill>
          <a:srgbClr val="FF201C"/>
        </a:solidFill>
      </dgm:spPr>
      <dgm:t>
        <a:bodyPr/>
        <a:lstStyle/>
        <a:p>
          <a:r>
            <a:rPr lang="zh-CN" altLang="en-US" sz="1800" b="1" dirty="0">
              <a:latin typeface="微软雅黑" panose="020B0503020204020204" pitchFamily="34" charset="-122"/>
              <a:ea typeface="微软雅黑" panose="020B0503020204020204" pitchFamily="34" charset="-122"/>
            </a:rPr>
            <a:t>品牌系统</a:t>
          </a:r>
          <a:endParaRPr lang="en-SG" sz="1800" b="1" dirty="0">
            <a:latin typeface="微软雅黑" panose="020B0503020204020204" pitchFamily="34" charset="-122"/>
            <a:ea typeface="微软雅黑" panose="020B0503020204020204" pitchFamily="34" charset="-122"/>
          </a:endParaRPr>
        </a:p>
      </dgm:t>
    </dgm:pt>
    <dgm:pt modelId="{07A658D8-CE05-4EE7-B0E7-6EF1DEE80ABD}" type="parTrans" cxnId="{3733D49E-7B60-4AE6-A317-0494C91D3BDC}">
      <dgm:prSet/>
      <dgm:spPr/>
      <dgm:t>
        <a:bodyPr/>
        <a:lstStyle/>
        <a:p>
          <a:endParaRPr lang="en-SG" sz="1200" b="1">
            <a:latin typeface="微软雅黑" panose="020B0503020204020204" pitchFamily="34" charset="-122"/>
            <a:ea typeface="微软雅黑" panose="020B0503020204020204" pitchFamily="34" charset="-122"/>
          </a:endParaRPr>
        </a:p>
      </dgm:t>
    </dgm:pt>
    <dgm:pt modelId="{3580DEF7-E3E6-49B3-A4C8-1BAEA1CBF274}" type="sibTrans" cxnId="{3733D49E-7B60-4AE6-A317-0494C91D3BDC}">
      <dgm:prSet/>
      <dgm:spPr/>
      <dgm:t>
        <a:bodyPr/>
        <a:lstStyle/>
        <a:p>
          <a:endParaRPr lang="en-SG" sz="1200" b="1">
            <a:latin typeface="微软雅黑" panose="020B0503020204020204" pitchFamily="34" charset="-122"/>
            <a:ea typeface="微软雅黑" panose="020B0503020204020204" pitchFamily="34" charset="-122"/>
          </a:endParaRPr>
        </a:p>
      </dgm:t>
    </dgm:pt>
    <dgm:pt modelId="{CAF107C2-E396-4CC8-853D-F00C679D8DC2}">
      <dgm:prSet phldrT="[Text]" custT="1"/>
      <dgm:spPr>
        <a:solidFill>
          <a:srgbClr val="D22E33"/>
        </a:solidFill>
      </dgm:spPr>
      <dgm:t>
        <a:bodyPr/>
        <a:lstStyle/>
        <a:p>
          <a:r>
            <a:rPr lang="zh-CN" altLang="en-US" sz="1600" b="1" dirty="0">
              <a:latin typeface="微软雅黑" panose="020B0503020204020204" pitchFamily="34" charset="-122"/>
              <a:ea typeface="微软雅黑" panose="020B0503020204020204" pitchFamily="34" charset="-122"/>
            </a:rPr>
            <a:t>有效的品牌传播</a:t>
          </a:r>
          <a:endParaRPr lang="en-SG" sz="1600" b="1" dirty="0">
            <a:latin typeface="微软雅黑" panose="020B0503020204020204" pitchFamily="34" charset="-122"/>
            <a:ea typeface="微软雅黑" panose="020B0503020204020204" pitchFamily="34" charset="-122"/>
          </a:endParaRPr>
        </a:p>
      </dgm:t>
    </dgm:pt>
    <dgm:pt modelId="{D869D5CC-660A-49FF-8E91-581E9EF9E087}" type="parTrans" cxnId="{C439A359-FA24-4BED-BCDB-D0F0C14BE470}">
      <dgm:prSet/>
      <dgm:spPr/>
      <dgm:t>
        <a:bodyPr/>
        <a:lstStyle/>
        <a:p>
          <a:endParaRPr lang="en-SG" sz="1200" b="1">
            <a:latin typeface="微软雅黑" panose="020B0503020204020204" pitchFamily="34" charset="-122"/>
            <a:ea typeface="微软雅黑" panose="020B0503020204020204" pitchFamily="34" charset="-122"/>
          </a:endParaRPr>
        </a:p>
      </dgm:t>
    </dgm:pt>
    <dgm:pt modelId="{986DBACC-F39C-4BA8-B51F-8E7F96BED5A4}" type="sibTrans" cxnId="{C439A359-FA24-4BED-BCDB-D0F0C14BE470}">
      <dgm:prSet custT="1"/>
      <dgm:spPr>
        <a:solidFill>
          <a:schemeClr val="tx1">
            <a:lumMod val="75000"/>
            <a:lumOff val="25000"/>
          </a:schemeClr>
        </a:solidFill>
        <a:ln>
          <a:solidFill>
            <a:schemeClr val="tx1">
              <a:lumMod val="75000"/>
              <a:lumOff val="25000"/>
            </a:schemeClr>
          </a:solidFill>
        </a:ln>
      </dgm:spPr>
      <dgm:t>
        <a:bodyPr/>
        <a:lstStyle/>
        <a:p>
          <a:endParaRPr lang="en-SG" sz="1100" b="1" dirty="0">
            <a:latin typeface="微软雅黑" panose="020B0503020204020204" pitchFamily="34" charset="-122"/>
            <a:ea typeface="微软雅黑" panose="020B0503020204020204" pitchFamily="34" charset="-122"/>
          </a:endParaRPr>
        </a:p>
      </dgm:t>
    </dgm:pt>
    <dgm:pt modelId="{838FF2BF-127E-42FC-8CF7-18D014E8DB3E}">
      <dgm:prSet custT="1"/>
      <dgm:spPr>
        <a:solidFill>
          <a:srgbClr val="FF391D"/>
        </a:solidFill>
      </dgm:spPr>
      <dgm:t>
        <a:bodyPr/>
        <a:lstStyle/>
        <a:p>
          <a:r>
            <a:rPr lang="zh-CN" altLang="en-US" sz="1600" b="1" dirty="0">
              <a:latin typeface="微软雅黑" panose="020B0503020204020204" pitchFamily="34" charset="-122"/>
              <a:ea typeface="微软雅黑" panose="020B0503020204020204" pitchFamily="34" charset="-122"/>
            </a:rPr>
            <a:t>系统的品牌体验</a:t>
          </a:r>
        </a:p>
      </dgm:t>
    </dgm:pt>
    <dgm:pt modelId="{5AF1137A-8D1B-4153-91DA-13DF9467422F}" type="parTrans" cxnId="{7A212E00-F088-4A0E-86E4-6F0588C9C4FF}">
      <dgm:prSet/>
      <dgm:spPr/>
      <dgm:t>
        <a:bodyPr/>
        <a:lstStyle/>
        <a:p>
          <a:endParaRPr lang="zh-CN" altLang="en-US"/>
        </a:p>
      </dgm:t>
    </dgm:pt>
    <dgm:pt modelId="{A2276310-8E60-4F2C-9EAC-28D52AE7AC53}" type="sibTrans" cxnId="{7A212E00-F088-4A0E-86E4-6F0588C9C4FF}">
      <dgm:prSet/>
      <dgm:spPr>
        <a:solidFill>
          <a:schemeClr val="tx1">
            <a:lumMod val="65000"/>
            <a:lumOff val="35000"/>
          </a:schemeClr>
        </a:solidFill>
      </dgm:spPr>
      <dgm:t>
        <a:bodyPr/>
        <a:lstStyle/>
        <a:p>
          <a:endParaRPr lang="en-SG" b="1" dirty="0">
            <a:latin typeface="微软雅黑" panose="020B0503020204020204" pitchFamily="34" charset="-122"/>
            <a:ea typeface="微软雅黑" panose="020B0503020204020204" pitchFamily="34" charset="-122"/>
          </a:endParaRPr>
        </a:p>
      </dgm:t>
    </dgm:pt>
    <dgm:pt modelId="{977EB83E-0779-4D1D-A8D6-C83752CA3EFC}" type="pres">
      <dgm:prSet presAssocID="{DF8421B7-1A4A-4942-BC3E-17C6BA42B8E3}" presName="linearFlow" presStyleCnt="0">
        <dgm:presLayoutVars>
          <dgm:dir/>
          <dgm:resizeHandles val="exact"/>
        </dgm:presLayoutVars>
      </dgm:prSet>
      <dgm:spPr/>
    </dgm:pt>
    <dgm:pt modelId="{C651B991-10FD-4F8A-82AA-6D284357B746}" type="pres">
      <dgm:prSet presAssocID="{618C5DBD-E592-469F-AEB1-C19C222670B9}" presName="node" presStyleLbl="node1" presStyleIdx="0" presStyleCnt="5">
        <dgm:presLayoutVars>
          <dgm:bulletEnabled val="1"/>
        </dgm:presLayoutVars>
      </dgm:prSet>
      <dgm:spPr/>
      <dgm:t>
        <a:bodyPr/>
        <a:lstStyle/>
        <a:p>
          <a:endParaRPr lang="zh-CN" altLang="en-US"/>
        </a:p>
      </dgm:t>
    </dgm:pt>
    <dgm:pt modelId="{EF96E396-DD37-4BF4-A02E-CB5884954C46}" type="pres">
      <dgm:prSet presAssocID="{95C5B86B-6166-401B-858C-106EF0336986}" presName="spacerL" presStyleCnt="0"/>
      <dgm:spPr/>
    </dgm:pt>
    <dgm:pt modelId="{2DFF5DA7-CC34-438E-A720-AFCEBD11E719}" type="pres">
      <dgm:prSet presAssocID="{95C5B86B-6166-401B-858C-106EF0336986}" presName="sibTrans" presStyleLbl="sibTrans2D1" presStyleIdx="0" presStyleCnt="4"/>
      <dgm:spPr/>
      <dgm:t>
        <a:bodyPr/>
        <a:lstStyle/>
        <a:p>
          <a:endParaRPr lang="zh-CN" altLang="en-US"/>
        </a:p>
      </dgm:t>
    </dgm:pt>
    <dgm:pt modelId="{9702F336-F198-4784-87E3-D7A94DB67DB4}" type="pres">
      <dgm:prSet presAssocID="{95C5B86B-6166-401B-858C-106EF0336986}" presName="spacerR" presStyleCnt="0"/>
      <dgm:spPr/>
    </dgm:pt>
    <dgm:pt modelId="{3ED8086B-CA65-432E-BB4B-9B6E090F4753}" type="pres">
      <dgm:prSet presAssocID="{9C7175A0-DD39-4D16-9D38-0907F2662737}" presName="node" presStyleLbl="node1" presStyleIdx="1" presStyleCnt="5" custLinFactX="2368" custLinFactNeighborX="100000" custLinFactNeighborY="1767">
        <dgm:presLayoutVars>
          <dgm:bulletEnabled val="1"/>
        </dgm:presLayoutVars>
      </dgm:prSet>
      <dgm:spPr/>
      <dgm:t>
        <a:bodyPr/>
        <a:lstStyle/>
        <a:p>
          <a:endParaRPr lang="zh-CN" altLang="en-US"/>
        </a:p>
      </dgm:t>
    </dgm:pt>
    <dgm:pt modelId="{F923599E-F670-4DF3-BDDB-60E751B89FBE}" type="pres">
      <dgm:prSet presAssocID="{F572F10F-E41B-40F5-BADA-D5AEC3EBAF55}" presName="spacerL" presStyleCnt="0"/>
      <dgm:spPr/>
    </dgm:pt>
    <dgm:pt modelId="{3D24EE93-460B-430F-AD2A-558B1FD812E9}" type="pres">
      <dgm:prSet presAssocID="{F572F10F-E41B-40F5-BADA-D5AEC3EBAF55}" presName="sibTrans" presStyleLbl="sibTrans2D1" presStyleIdx="1" presStyleCnt="4"/>
      <dgm:spPr/>
      <dgm:t>
        <a:bodyPr/>
        <a:lstStyle/>
        <a:p>
          <a:endParaRPr lang="zh-CN" altLang="en-US"/>
        </a:p>
      </dgm:t>
    </dgm:pt>
    <dgm:pt modelId="{1C34BC87-2659-4E87-B7BB-BE68B560FA87}" type="pres">
      <dgm:prSet presAssocID="{F572F10F-E41B-40F5-BADA-D5AEC3EBAF55}" presName="spacerR" presStyleCnt="0"/>
      <dgm:spPr/>
    </dgm:pt>
    <dgm:pt modelId="{79FF8967-A834-4FB9-AE63-2C4F86DA0B71}" type="pres">
      <dgm:prSet presAssocID="{838FF2BF-127E-42FC-8CF7-18D014E8DB3E}" presName="node" presStyleLbl="node1" presStyleIdx="2" presStyleCnt="5">
        <dgm:presLayoutVars>
          <dgm:bulletEnabled val="1"/>
        </dgm:presLayoutVars>
      </dgm:prSet>
      <dgm:spPr/>
      <dgm:t>
        <a:bodyPr/>
        <a:lstStyle/>
        <a:p>
          <a:endParaRPr lang="zh-CN" altLang="en-US"/>
        </a:p>
      </dgm:t>
    </dgm:pt>
    <dgm:pt modelId="{8183D2B9-59B0-47CB-B158-841411CCBAC7}" type="pres">
      <dgm:prSet presAssocID="{A2276310-8E60-4F2C-9EAC-28D52AE7AC53}" presName="spacerL" presStyleCnt="0"/>
      <dgm:spPr/>
    </dgm:pt>
    <dgm:pt modelId="{ABBAD379-E419-4125-9AD2-B44CB66A6FC7}" type="pres">
      <dgm:prSet presAssocID="{A2276310-8E60-4F2C-9EAC-28D52AE7AC53}" presName="sibTrans" presStyleLbl="sibTrans2D1" presStyleIdx="2" presStyleCnt="4"/>
      <dgm:spPr/>
      <dgm:t>
        <a:bodyPr/>
        <a:lstStyle/>
        <a:p>
          <a:endParaRPr lang="zh-CN" altLang="en-US"/>
        </a:p>
      </dgm:t>
    </dgm:pt>
    <dgm:pt modelId="{1677FFB9-78AA-4208-8547-440800BD7F05}" type="pres">
      <dgm:prSet presAssocID="{A2276310-8E60-4F2C-9EAC-28D52AE7AC53}" presName="spacerR" presStyleCnt="0"/>
      <dgm:spPr/>
    </dgm:pt>
    <dgm:pt modelId="{6885198B-3ADE-429B-8760-2550515611AB}" type="pres">
      <dgm:prSet presAssocID="{CAF107C2-E396-4CC8-853D-F00C679D8DC2}" presName="node" presStyleLbl="node1" presStyleIdx="3" presStyleCnt="5">
        <dgm:presLayoutVars>
          <dgm:bulletEnabled val="1"/>
        </dgm:presLayoutVars>
      </dgm:prSet>
      <dgm:spPr/>
      <dgm:t>
        <a:bodyPr/>
        <a:lstStyle/>
        <a:p>
          <a:endParaRPr lang="zh-CN" altLang="en-US"/>
        </a:p>
      </dgm:t>
    </dgm:pt>
    <dgm:pt modelId="{FE26E904-C021-49BE-954C-82022CDAB1CE}" type="pres">
      <dgm:prSet presAssocID="{986DBACC-F39C-4BA8-B51F-8E7F96BED5A4}" presName="spacerL" presStyleCnt="0"/>
      <dgm:spPr/>
    </dgm:pt>
    <dgm:pt modelId="{2DAE106C-F157-495C-AEA8-94DEEB7E4DCB}" type="pres">
      <dgm:prSet presAssocID="{986DBACC-F39C-4BA8-B51F-8E7F96BED5A4}" presName="sibTrans" presStyleLbl="sibTrans2D1" presStyleIdx="3" presStyleCnt="4" custLinFactNeighborX="24417" custLinFactNeighborY="2683"/>
      <dgm:spPr/>
      <dgm:t>
        <a:bodyPr/>
        <a:lstStyle/>
        <a:p>
          <a:endParaRPr lang="zh-CN" altLang="en-US"/>
        </a:p>
      </dgm:t>
    </dgm:pt>
    <dgm:pt modelId="{359E1718-3F29-4B0D-BE5E-8F612C96D97E}" type="pres">
      <dgm:prSet presAssocID="{986DBACC-F39C-4BA8-B51F-8E7F96BED5A4}" presName="spacerR" presStyleCnt="0"/>
      <dgm:spPr/>
    </dgm:pt>
    <dgm:pt modelId="{669AB2F5-BBC3-4355-AEDF-AA9C6E9BDBC5}" type="pres">
      <dgm:prSet presAssocID="{18EB3645-86BC-49F0-943C-C8A9602F609A}" presName="node" presStyleLbl="node1" presStyleIdx="4" presStyleCnt="5" custLinFactNeighborX="9118" custLinFactNeighborY="-5186">
        <dgm:presLayoutVars>
          <dgm:bulletEnabled val="1"/>
        </dgm:presLayoutVars>
      </dgm:prSet>
      <dgm:spPr/>
      <dgm:t>
        <a:bodyPr/>
        <a:lstStyle/>
        <a:p>
          <a:endParaRPr lang="zh-CN" altLang="en-US"/>
        </a:p>
      </dgm:t>
    </dgm:pt>
  </dgm:ptLst>
  <dgm:cxnLst>
    <dgm:cxn modelId="{BA3BAC08-2C45-DC49-AA00-EE7D76E5F36A}" type="presOf" srcId="{618C5DBD-E592-469F-AEB1-C19C222670B9}" destId="{C651B991-10FD-4F8A-82AA-6D284357B746}" srcOrd="0" destOrd="0" presId="urn:microsoft.com/office/officeart/2005/8/layout/equation1"/>
    <dgm:cxn modelId="{7A212E00-F088-4A0E-86E4-6F0588C9C4FF}" srcId="{DF8421B7-1A4A-4942-BC3E-17C6BA42B8E3}" destId="{838FF2BF-127E-42FC-8CF7-18D014E8DB3E}" srcOrd="2" destOrd="0" parTransId="{5AF1137A-8D1B-4153-91DA-13DF9467422F}" sibTransId="{A2276310-8E60-4F2C-9EAC-28D52AE7AC53}"/>
    <dgm:cxn modelId="{C439A359-FA24-4BED-BCDB-D0F0C14BE470}" srcId="{DF8421B7-1A4A-4942-BC3E-17C6BA42B8E3}" destId="{CAF107C2-E396-4CC8-853D-F00C679D8DC2}" srcOrd="3" destOrd="0" parTransId="{D869D5CC-660A-49FF-8E91-581E9EF9E087}" sibTransId="{986DBACC-F39C-4BA8-B51F-8E7F96BED5A4}"/>
    <dgm:cxn modelId="{3733D49E-7B60-4AE6-A317-0494C91D3BDC}" srcId="{DF8421B7-1A4A-4942-BC3E-17C6BA42B8E3}" destId="{18EB3645-86BC-49F0-943C-C8A9602F609A}" srcOrd="4" destOrd="0" parTransId="{07A658D8-CE05-4EE7-B0E7-6EF1DEE80ABD}" sibTransId="{3580DEF7-E3E6-49B3-A4C8-1BAEA1CBF274}"/>
    <dgm:cxn modelId="{CB2B1DEE-DAA6-6C47-BE58-93BE1463004D}" type="presOf" srcId="{838FF2BF-127E-42FC-8CF7-18D014E8DB3E}" destId="{79FF8967-A834-4FB9-AE63-2C4F86DA0B71}" srcOrd="0" destOrd="0" presId="urn:microsoft.com/office/officeart/2005/8/layout/equation1"/>
    <dgm:cxn modelId="{06D55044-7649-A54D-B246-F5919D413B01}" type="presOf" srcId="{A2276310-8E60-4F2C-9EAC-28D52AE7AC53}" destId="{ABBAD379-E419-4125-9AD2-B44CB66A6FC7}" srcOrd="0" destOrd="0" presId="urn:microsoft.com/office/officeart/2005/8/layout/equation1"/>
    <dgm:cxn modelId="{1977B06A-A9BA-F94F-925C-F218AC7AE4BC}" type="presOf" srcId="{18EB3645-86BC-49F0-943C-C8A9602F609A}" destId="{669AB2F5-BBC3-4355-AEDF-AA9C6E9BDBC5}" srcOrd="0" destOrd="0" presId="urn:microsoft.com/office/officeart/2005/8/layout/equation1"/>
    <dgm:cxn modelId="{1BA10D11-0F1A-4EFE-93F6-6D0CC6DF6AF2}" srcId="{DF8421B7-1A4A-4942-BC3E-17C6BA42B8E3}" destId="{618C5DBD-E592-469F-AEB1-C19C222670B9}" srcOrd="0" destOrd="0" parTransId="{3CA9BB71-B958-4347-83E6-A63A308C66F0}" sibTransId="{95C5B86B-6166-401B-858C-106EF0336986}"/>
    <dgm:cxn modelId="{FDA4A3B2-CB16-9345-8462-BC79E0B10BBE}" type="presOf" srcId="{F572F10F-E41B-40F5-BADA-D5AEC3EBAF55}" destId="{3D24EE93-460B-430F-AD2A-558B1FD812E9}" srcOrd="0" destOrd="0" presId="urn:microsoft.com/office/officeart/2005/8/layout/equation1"/>
    <dgm:cxn modelId="{06F080EE-3C9A-F14E-925F-2770763997B3}" type="presOf" srcId="{986DBACC-F39C-4BA8-B51F-8E7F96BED5A4}" destId="{2DAE106C-F157-495C-AEA8-94DEEB7E4DCB}" srcOrd="0" destOrd="0" presId="urn:microsoft.com/office/officeart/2005/8/layout/equation1"/>
    <dgm:cxn modelId="{648CC772-4353-433F-AFA2-C2F26A795F7B}" srcId="{DF8421B7-1A4A-4942-BC3E-17C6BA42B8E3}" destId="{9C7175A0-DD39-4D16-9D38-0907F2662737}" srcOrd="1" destOrd="0" parTransId="{E6AFD221-97DB-4F7A-8AD0-F6BE396B3713}" sibTransId="{F572F10F-E41B-40F5-BADA-D5AEC3EBAF55}"/>
    <dgm:cxn modelId="{65DE4A11-F63B-FD46-BAA0-33C98339791B}" type="presOf" srcId="{9C7175A0-DD39-4D16-9D38-0907F2662737}" destId="{3ED8086B-CA65-432E-BB4B-9B6E090F4753}" srcOrd="0" destOrd="0" presId="urn:microsoft.com/office/officeart/2005/8/layout/equation1"/>
    <dgm:cxn modelId="{FFEDDD6C-791F-4B4D-AB74-144DDEB984A4}" type="presOf" srcId="{95C5B86B-6166-401B-858C-106EF0336986}" destId="{2DFF5DA7-CC34-438E-A720-AFCEBD11E719}" srcOrd="0" destOrd="0" presId="urn:microsoft.com/office/officeart/2005/8/layout/equation1"/>
    <dgm:cxn modelId="{F4B1F259-0538-A245-851E-95444B1AE5BF}" type="presOf" srcId="{CAF107C2-E396-4CC8-853D-F00C679D8DC2}" destId="{6885198B-3ADE-429B-8760-2550515611AB}" srcOrd="0" destOrd="0" presId="urn:microsoft.com/office/officeart/2005/8/layout/equation1"/>
    <dgm:cxn modelId="{00D665F8-B761-C641-A065-0EF3EDA7914B}" type="presOf" srcId="{DF8421B7-1A4A-4942-BC3E-17C6BA42B8E3}" destId="{977EB83E-0779-4D1D-A8D6-C83752CA3EFC}" srcOrd="0" destOrd="0" presId="urn:microsoft.com/office/officeart/2005/8/layout/equation1"/>
    <dgm:cxn modelId="{584B77DC-43C5-E84C-9EBF-CF764F116DEB}" type="presParOf" srcId="{977EB83E-0779-4D1D-A8D6-C83752CA3EFC}" destId="{C651B991-10FD-4F8A-82AA-6D284357B746}" srcOrd="0" destOrd="0" presId="urn:microsoft.com/office/officeart/2005/8/layout/equation1"/>
    <dgm:cxn modelId="{CBBAA336-E078-894E-AC11-C3CB31717B60}" type="presParOf" srcId="{977EB83E-0779-4D1D-A8D6-C83752CA3EFC}" destId="{EF96E396-DD37-4BF4-A02E-CB5884954C46}" srcOrd="1" destOrd="0" presId="urn:microsoft.com/office/officeart/2005/8/layout/equation1"/>
    <dgm:cxn modelId="{63F77E63-03D3-D845-9F38-1EDA616CD425}" type="presParOf" srcId="{977EB83E-0779-4D1D-A8D6-C83752CA3EFC}" destId="{2DFF5DA7-CC34-438E-A720-AFCEBD11E719}" srcOrd="2" destOrd="0" presId="urn:microsoft.com/office/officeart/2005/8/layout/equation1"/>
    <dgm:cxn modelId="{C3FA3878-4234-3546-8DDF-95CFD13583AE}" type="presParOf" srcId="{977EB83E-0779-4D1D-A8D6-C83752CA3EFC}" destId="{9702F336-F198-4784-87E3-D7A94DB67DB4}" srcOrd="3" destOrd="0" presId="urn:microsoft.com/office/officeart/2005/8/layout/equation1"/>
    <dgm:cxn modelId="{3B154857-E3F9-7841-996A-AD88A1C34A0B}" type="presParOf" srcId="{977EB83E-0779-4D1D-A8D6-C83752CA3EFC}" destId="{3ED8086B-CA65-432E-BB4B-9B6E090F4753}" srcOrd="4" destOrd="0" presId="urn:microsoft.com/office/officeart/2005/8/layout/equation1"/>
    <dgm:cxn modelId="{2DEE96FB-7102-7041-9296-C625CFC050D5}" type="presParOf" srcId="{977EB83E-0779-4D1D-A8D6-C83752CA3EFC}" destId="{F923599E-F670-4DF3-BDDB-60E751B89FBE}" srcOrd="5" destOrd="0" presId="urn:microsoft.com/office/officeart/2005/8/layout/equation1"/>
    <dgm:cxn modelId="{E0981290-7DB8-0A4C-A893-343866A5534F}" type="presParOf" srcId="{977EB83E-0779-4D1D-A8D6-C83752CA3EFC}" destId="{3D24EE93-460B-430F-AD2A-558B1FD812E9}" srcOrd="6" destOrd="0" presId="urn:microsoft.com/office/officeart/2005/8/layout/equation1"/>
    <dgm:cxn modelId="{F1FE8DD2-FE23-6D49-85E0-AE60661EFBE2}" type="presParOf" srcId="{977EB83E-0779-4D1D-A8D6-C83752CA3EFC}" destId="{1C34BC87-2659-4E87-B7BB-BE68B560FA87}" srcOrd="7" destOrd="0" presId="urn:microsoft.com/office/officeart/2005/8/layout/equation1"/>
    <dgm:cxn modelId="{0725869D-0E74-6B4E-B9FA-0109F30A8121}" type="presParOf" srcId="{977EB83E-0779-4D1D-A8D6-C83752CA3EFC}" destId="{79FF8967-A834-4FB9-AE63-2C4F86DA0B71}" srcOrd="8" destOrd="0" presId="urn:microsoft.com/office/officeart/2005/8/layout/equation1"/>
    <dgm:cxn modelId="{17C45F50-9E13-9E49-9D95-7FEE435A6447}" type="presParOf" srcId="{977EB83E-0779-4D1D-A8D6-C83752CA3EFC}" destId="{8183D2B9-59B0-47CB-B158-841411CCBAC7}" srcOrd="9" destOrd="0" presId="urn:microsoft.com/office/officeart/2005/8/layout/equation1"/>
    <dgm:cxn modelId="{B64850C4-C5AA-FF42-B377-387FDD9C2642}" type="presParOf" srcId="{977EB83E-0779-4D1D-A8D6-C83752CA3EFC}" destId="{ABBAD379-E419-4125-9AD2-B44CB66A6FC7}" srcOrd="10" destOrd="0" presId="urn:microsoft.com/office/officeart/2005/8/layout/equation1"/>
    <dgm:cxn modelId="{0C71AD75-0C06-9A47-88A3-E9365CDEAA28}" type="presParOf" srcId="{977EB83E-0779-4D1D-A8D6-C83752CA3EFC}" destId="{1677FFB9-78AA-4208-8547-440800BD7F05}" srcOrd="11" destOrd="0" presId="urn:microsoft.com/office/officeart/2005/8/layout/equation1"/>
    <dgm:cxn modelId="{2FE3A673-2D1D-EB45-9E6F-0F3679928F6C}" type="presParOf" srcId="{977EB83E-0779-4D1D-A8D6-C83752CA3EFC}" destId="{6885198B-3ADE-429B-8760-2550515611AB}" srcOrd="12" destOrd="0" presId="urn:microsoft.com/office/officeart/2005/8/layout/equation1"/>
    <dgm:cxn modelId="{173244A0-EF27-B64B-B643-32432F875BDC}" type="presParOf" srcId="{977EB83E-0779-4D1D-A8D6-C83752CA3EFC}" destId="{FE26E904-C021-49BE-954C-82022CDAB1CE}" srcOrd="13" destOrd="0" presId="urn:microsoft.com/office/officeart/2005/8/layout/equation1"/>
    <dgm:cxn modelId="{9A74D5FC-FFFF-0041-B357-0E1D9065762A}" type="presParOf" srcId="{977EB83E-0779-4D1D-A8D6-C83752CA3EFC}" destId="{2DAE106C-F157-495C-AEA8-94DEEB7E4DCB}" srcOrd="14" destOrd="0" presId="urn:microsoft.com/office/officeart/2005/8/layout/equation1"/>
    <dgm:cxn modelId="{59FA95EF-F796-4A43-A299-995A4B6B10A1}" type="presParOf" srcId="{977EB83E-0779-4D1D-A8D6-C83752CA3EFC}" destId="{359E1718-3F29-4B0D-BE5E-8F612C96D97E}" srcOrd="15" destOrd="0" presId="urn:microsoft.com/office/officeart/2005/8/layout/equation1"/>
    <dgm:cxn modelId="{325F54F6-7250-DF4D-AB5B-F2EE7DA9C811}" type="presParOf" srcId="{977EB83E-0779-4D1D-A8D6-C83752CA3EFC}" destId="{669AB2F5-BBC3-4355-AEDF-AA9C6E9BDBC5}" srcOrd="16"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1B991-10FD-4F8A-82AA-6D284357B746}">
      <dsp:nvSpPr>
        <dsp:cNvPr id="0" name=""/>
        <dsp:cNvSpPr/>
      </dsp:nvSpPr>
      <dsp:spPr>
        <a:xfrm>
          <a:off x="10559" y="2445473"/>
          <a:ext cx="1426399" cy="1426399"/>
        </a:xfrm>
        <a:prstGeom prst="ellipse">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pitchFamily="34" charset="-122"/>
              <a:ea typeface="微软雅黑" panose="020B0503020204020204" pitchFamily="34" charset="-122"/>
            </a:rPr>
            <a:t>清晰的品牌理念</a:t>
          </a:r>
          <a:endParaRPr lang="en-SG" sz="1400" b="1" kern="1200" dirty="0">
            <a:latin typeface="微软雅黑" panose="020B0503020204020204" pitchFamily="34" charset="-122"/>
            <a:ea typeface="微软雅黑" panose="020B0503020204020204" pitchFamily="34" charset="-122"/>
          </a:endParaRPr>
        </a:p>
      </dsp:txBody>
      <dsp:txXfrm>
        <a:off x="219450" y="2654364"/>
        <a:ext cx="1008617" cy="1008617"/>
      </dsp:txXfrm>
    </dsp:sp>
    <dsp:sp modelId="{2DFF5DA7-CC34-438E-A720-AFCEBD11E719}">
      <dsp:nvSpPr>
        <dsp:cNvPr id="0" name=""/>
        <dsp:cNvSpPr/>
      </dsp:nvSpPr>
      <dsp:spPr>
        <a:xfrm>
          <a:off x="1552782" y="2745017"/>
          <a:ext cx="827311" cy="827311"/>
        </a:xfrm>
        <a:prstGeom prst="mathPlus">
          <a:avLst/>
        </a:prstGeom>
        <a:solidFill>
          <a:schemeClr val="tx1">
            <a:lumMod val="65000"/>
            <a:lumOff val="3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SG" sz="900" b="1" kern="1200" dirty="0">
            <a:latin typeface="微软雅黑" panose="020B0503020204020204" pitchFamily="34" charset="-122"/>
            <a:ea typeface="微软雅黑" panose="020B0503020204020204" pitchFamily="34" charset="-122"/>
          </a:endParaRPr>
        </a:p>
      </dsp:txBody>
      <dsp:txXfrm>
        <a:off x="1662442" y="3061381"/>
        <a:ext cx="607991" cy="194583"/>
      </dsp:txXfrm>
    </dsp:sp>
    <dsp:sp modelId="{3ED8086B-CA65-432E-BB4B-9B6E090F4753}">
      <dsp:nvSpPr>
        <dsp:cNvPr id="0" name=""/>
        <dsp:cNvSpPr/>
      </dsp:nvSpPr>
      <dsp:spPr>
        <a:xfrm>
          <a:off x="2645518" y="2470677"/>
          <a:ext cx="1426399" cy="1426399"/>
        </a:xfrm>
        <a:prstGeom prst="ellipse">
          <a:avLst/>
        </a:prstGeom>
        <a:solidFill>
          <a:srgbClr val="FF666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出色的品牌表现</a:t>
          </a:r>
          <a:endParaRPr lang="en-SG" sz="1600" b="1" kern="1200" dirty="0">
            <a:latin typeface="微软雅黑" panose="020B0503020204020204" pitchFamily="34" charset="-122"/>
            <a:ea typeface="微软雅黑" panose="020B0503020204020204" pitchFamily="34" charset="-122"/>
          </a:endParaRPr>
        </a:p>
      </dsp:txBody>
      <dsp:txXfrm>
        <a:off x="2854409" y="2679568"/>
        <a:ext cx="1008617" cy="1008617"/>
      </dsp:txXfrm>
    </dsp:sp>
    <dsp:sp modelId="{3D24EE93-460B-430F-AD2A-558B1FD812E9}">
      <dsp:nvSpPr>
        <dsp:cNvPr id="0" name=""/>
        <dsp:cNvSpPr/>
      </dsp:nvSpPr>
      <dsp:spPr>
        <a:xfrm>
          <a:off x="4038140" y="2745017"/>
          <a:ext cx="827311" cy="827311"/>
        </a:xfrm>
        <a:prstGeom prst="mathPlus">
          <a:avLst/>
        </a:prstGeom>
        <a:solidFill>
          <a:schemeClr val="tx1">
            <a:lumMod val="65000"/>
            <a:lumOff val="3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SG" sz="900" b="1" kern="1200" dirty="0">
            <a:latin typeface="微软雅黑" panose="020B0503020204020204" pitchFamily="34" charset="-122"/>
            <a:ea typeface="微软雅黑" panose="020B0503020204020204" pitchFamily="34" charset="-122"/>
          </a:endParaRPr>
        </a:p>
      </dsp:txBody>
      <dsp:txXfrm>
        <a:off x="4147800" y="3061381"/>
        <a:ext cx="607991" cy="194583"/>
      </dsp:txXfrm>
    </dsp:sp>
    <dsp:sp modelId="{79FF8967-A834-4FB9-AE63-2C4F86DA0B71}">
      <dsp:nvSpPr>
        <dsp:cNvPr id="0" name=""/>
        <dsp:cNvSpPr/>
      </dsp:nvSpPr>
      <dsp:spPr>
        <a:xfrm>
          <a:off x="4981276" y="2445473"/>
          <a:ext cx="1426399" cy="1426399"/>
        </a:xfrm>
        <a:prstGeom prst="ellipse">
          <a:avLst/>
        </a:prstGeom>
        <a:solidFill>
          <a:srgbClr val="FF391D"/>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系统的品牌体验</a:t>
          </a:r>
        </a:p>
      </dsp:txBody>
      <dsp:txXfrm>
        <a:off x="5190167" y="2654364"/>
        <a:ext cx="1008617" cy="1008617"/>
      </dsp:txXfrm>
    </dsp:sp>
    <dsp:sp modelId="{ABBAD379-E419-4125-9AD2-B44CB66A6FC7}">
      <dsp:nvSpPr>
        <dsp:cNvPr id="0" name=""/>
        <dsp:cNvSpPr/>
      </dsp:nvSpPr>
      <dsp:spPr>
        <a:xfrm>
          <a:off x="6523499" y="2745017"/>
          <a:ext cx="827311" cy="827311"/>
        </a:xfrm>
        <a:prstGeom prst="mathPlus">
          <a:avLst/>
        </a:prstGeom>
        <a:solidFill>
          <a:schemeClr val="tx1">
            <a:lumMod val="65000"/>
            <a:lumOff val="3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SG" sz="900" b="1" kern="1200" dirty="0">
            <a:latin typeface="微软雅黑" panose="020B0503020204020204" pitchFamily="34" charset="-122"/>
            <a:ea typeface="微软雅黑" panose="020B0503020204020204" pitchFamily="34" charset="-122"/>
          </a:endParaRPr>
        </a:p>
      </dsp:txBody>
      <dsp:txXfrm>
        <a:off x="6633159" y="3061381"/>
        <a:ext cx="607991" cy="194583"/>
      </dsp:txXfrm>
    </dsp:sp>
    <dsp:sp modelId="{6885198B-3ADE-429B-8760-2550515611AB}">
      <dsp:nvSpPr>
        <dsp:cNvPr id="0" name=""/>
        <dsp:cNvSpPr/>
      </dsp:nvSpPr>
      <dsp:spPr>
        <a:xfrm>
          <a:off x="7466634" y="2445473"/>
          <a:ext cx="1426399" cy="1426399"/>
        </a:xfrm>
        <a:prstGeom prst="ellipse">
          <a:avLst/>
        </a:prstGeom>
        <a:solidFill>
          <a:srgbClr val="D22E3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有效的品牌传播</a:t>
          </a:r>
          <a:endParaRPr lang="en-SG" sz="1600" b="1" kern="1200" dirty="0">
            <a:latin typeface="微软雅黑" panose="020B0503020204020204" pitchFamily="34" charset="-122"/>
            <a:ea typeface="微软雅黑" panose="020B0503020204020204" pitchFamily="34" charset="-122"/>
          </a:endParaRPr>
        </a:p>
      </dsp:txBody>
      <dsp:txXfrm>
        <a:off x="7675525" y="2654364"/>
        <a:ext cx="1008617" cy="1008617"/>
      </dsp:txXfrm>
    </dsp:sp>
    <dsp:sp modelId="{2DAE106C-F157-495C-AEA8-94DEEB7E4DCB}">
      <dsp:nvSpPr>
        <dsp:cNvPr id="0" name=""/>
        <dsp:cNvSpPr/>
      </dsp:nvSpPr>
      <dsp:spPr>
        <a:xfrm>
          <a:off x="9037138" y="2767213"/>
          <a:ext cx="827311" cy="827311"/>
        </a:xfrm>
        <a:prstGeom prst="mathEqual">
          <a:avLst/>
        </a:prstGeom>
        <a:solidFill>
          <a:schemeClr val="tx1">
            <a:lumMod val="75000"/>
            <a:lumOff val="25000"/>
          </a:schemeClr>
        </a:solidFill>
        <a:ln>
          <a:solidFill>
            <a:schemeClr val="tx1">
              <a:lumMod val="75000"/>
              <a:lumOff val="25000"/>
            </a:schemeClr>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SG" sz="1100" b="1" kern="1200" dirty="0">
            <a:latin typeface="微软雅黑" panose="020B0503020204020204" pitchFamily="34" charset="-122"/>
            <a:ea typeface="微软雅黑" panose="020B0503020204020204" pitchFamily="34" charset="-122"/>
          </a:endParaRPr>
        </a:p>
      </dsp:txBody>
      <dsp:txXfrm>
        <a:off x="9146798" y="2937639"/>
        <a:ext cx="607991" cy="486459"/>
      </dsp:txXfrm>
    </dsp:sp>
    <dsp:sp modelId="{669AB2F5-BBC3-4355-AEDF-AA9C6E9BDBC5}">
      <dsp:nvSpPr>
        <dsp:cNvPr id="0" name=""/>
        <dsp:cNvSpPr/>
      </dsp:nvSpPr>
      <dsp:spPr>
        <a:xfrm>
          <a:off x="9962552" y="2371500"/>
          <a:ext cx="1426399" cy="1426399"/>
        </a:xfrm>
        <a:prstGeom prst="ellipse">
          <a:avLst/>
        </a:prstGeom>
        <a:solidFill>
          <a:srgbClr val="FF201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品牌系统</a:t>
          </a:r>
          <a:endParaRPr lang="en-SG" sz="1800" b="1" kern="1200" dirty="0">
            <a:latin typeface="微软雅黑" panose="020B0503020204020204" pitchFamily="34" charset="-122"/>
            <a:ea typeface="微软雅黑" panose="020B0503020204020204" pitchFamily="34" charset="-122"/>
          </a:endParaRPr>
        </a:p>
      </dsp:txBody>
      <dsp:txXfrm>
        <a:off x="10171443" y="2580391"/>
        <a:ext cx="1008617" cy="100861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0.07037</cdr:x>
      <cdr:y>0.31183</cdr:y>
    </cdr:from>
    <cdr:to>
      <cdr:x>0.18507</cdr:x>
      <cdr:y>0.38651</cdr:y>
    </cdr:to>
    <cdr:sp macro="" textlink="">
      <cdr:nvSpPr>
        <cdr:cNvPr id="2" name="矩形 1"/>
        <cdr:cNvSpPr/>
      </cdr:nvSpPr>
      <cdr:spPr>
        <a:xfrm xmlns:a="http://schemas.openxmlformats.org/drawingml/2006/main">
          <a:off x="596348" y="1413471"/>
          <a:ext cx="971992" cy="338552"/>
        </a:xfrm>
        <a:prstGeom xmlns:a="http://schemas.openxmlformats.org/drawingml/2006/main" prst="rect">
          <a:avLst/>
        </a:prstGeom>
        <a:solidFill xmlns:a="http://schemas.openxmlformats.org/drawingml/2006/main">
          <a:schemeClr val="tx1">
            <a:lumMod val="75000"/>
            <a:lumOff val="25000"/>
          </a:schemeClr>
        </a:solidFill>
        <a:ln xmlns:a="http://schemas.openxmlformats.org/drawingml/2006/main" w="25400" cap="flat">
          <a:noFill/>
          <a:prstDash val="solid"/>
          <a:round/>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overflow" horzOverflow="overflow" vert="horz" wrap="square" lIns="45719" tIns="45719" rIns="45719" bIns="45719" numCol="1" spcCol="38100" rtlCol="0" anchor="ctr">
          <a:spAutoFit/>
        </a:bodyPr>
        <a:lstStyle xmlns:a="http://schemas.openxmlformats.org/drawingml/2006/main"/>
        <a:p xmlns:a="http://schemas.openxmlformats.org/drawingml/2006/main">
          <a:pPr algn="ctr"/>
          <a:r>
            <a:rPr lang="zh-CN" altLang="en-US" sz="1600" b="1" dirty="0" smtClean="0">
              <a:solidFill>
                <a:schemeClr val="bg1"/>
              </a:solidFill>
              <a:latin typeface="Century Gothic" panose="020B0502020202020204" pitchFamily="34" charset="0"/>
              <a:ea typeface="微软雅黑" panose="020B0503020204020204" pitchFamily="34" charset="-122"/>
            </a:rPr>
            <a:t>系统性</a:t>
          </a:r>
          <a:endParaRPr lang="en-US" altLang="zh-CN" sz="1600" b="1" dirty="0" smtClean="0">
            <a:solidFill>
              <a:schemeClr val="bg1"/>
            </a:solidFill>
            <a:latin typeface="Century Gothic" panose="020B0502020202020204" pitchFamily="34" charset="0"/>
            <a:ea typeface="微软雅黑" panose="020B0503020204020204" pitchFamily="34" charset="-122"/>
          </a:endParaRPr>
        </a:p>
      </cdr:txBody>
    </cdr:sp>
  </cdr:relSizeAnchor>
  <cdr:relSizeAnchor xmlns:cdr="http://schemas.openxmlformats.org/drawingml/2006/chartDrawing">
    <cdr:from>
      <cdr:x>0.33829</cdr:x>
      <cdr:y>0.00191</cdr:y>
    </cdr:from>
    <cdr:to>
      <cdr:x>0.46932</cdr:x>
      <cdr:y>0.07659</cdr:y>
    </cdr:to>
    <cdr:sp macro="" textlink="">
      <cdr:nvSpPr>
        <cdr:cNvPr id="3" name="矩形 2"/>
        <cdr:cNvSpPr/>
      </cdr:nvSpPr>
      <cdr:spPr>
        <a:xfrm xmlns:a="http://schemas.openxmlformats.org/drawingml/2006/main">
          <a:off x="2866703" y="8639"/>
          <a:ext cx="1110377" cy="338552"/>
        </a:xfrm>
        <a:prstGeom xmlns:a="http://schemas.openxmlformats.org/drawingml/2006/main" prst="rect">
          <a:avLst/>
        </a:prstGeom>
        <a:solidFill xmlns:a="http://schemas.openxmlformats.org/drawingml/2006/main">
          <a:schemeClr val="tx1">
            <a:lumMod val="75000"/>
            <a:lumOff val="25000"/>
          </a:schemeClr>
        </a:solidFill>
        <a:ln xmlns:a="http://schemas.openxmlformats.org/drawingml/2006/main" w="25400" cap="flat">
          <a:noFill/>
          <a:prstDash val="solid"/>
          <a:round/>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ctr">
          <a:spAutoFit/>
        </a:bodyPr>
        <a:lstStyle xmlns:a="http://schemas.openxmlformats.org/drawingml/2006/main">
          <a:lvl1pPr marL="0" indent="0">
            <a:defRPr sz="1100">
              <a:latin typeface="Microsoft YaHei"/>
              <a:ea typeface="Microsoft YaHei"/>
              <a:cs typeface="Microsoft YaHei"/>
            </a:defRPr>
          </a:lvl1pPr>
          <a:lvl2pPr marL="457200" indent="0">
            <a:defRPr sz="1100">
              <a:latin typeface="Microsoft YaHei"/>
              <a:ea typeface="Microsoft YaHei"/>
              <a:cs typeface="Microsoft YaHei"/>
            </a:defRPr>
          </a:lvl2pPr>
          <a:lvl3pPr marL="914400" indent="0">
            <a:defRPr sz="1100">
              <a:latin typeface="Microsoft YaHei"/>
              <a:ea typeface="Microsoft YaHei"/>
              <a:cs typeface="Microsoft YaHei"/>
            </a:defRPr>
          </a:lvl3pPr>
          <a:lvl4pPr marL="1371600" indent="0">
            <a:defRPr sz="1100">
              <a:latin typeface="Microsoft YaHei"/>
              <a:ea typeface="Microsoft YaHei"/>
              <a:cs typeface="Microsoft YaHei"/>
            </a:defRPr>
          </a:lvl4pPr>
          <a:lvl5pPr marL="1828800" indent="0">
            <a:defRPr sz="1100">
              <a:latin typeface="Microsoft YaHei"/>
              <a:ea typeface="Microsoft YaHei"/>
              <a:cs typeface="Microsoft YaHei"/>
            </a:defRPr>
          </a:lvl5pPr>
          <a:lvl6pPr marL="2286000" indent="0">
            <a:defRPr sz="1100">
              <a:latin typeface="Microsoft YaHei"/>
              <a:ea typeface="Microsoft YaHei"/>
              <a:cs typeface="Microsoft YaHei"/>
            </a:defRPr>
          </a:lvl6pPr>
          <a:lvl7pPr marL="2743200" indent="0">
            <a:defRPr sz="1100">
              <a:latin typeface="Microsoft YaHei"/>
              <a:ea typeface="Microsoft YaHei"/>
              <a:cs typeface="Microsoft YaHei"/>
            </a:defRPr>
          </a:lvl7pPr>
          <a:lvl8pPr marL="3200400" indent="0">
            <a:defRPr sz="1100">
              <a:latin typeface="Microsoft YaHei"/>
              <a:ea typeface="Microsoft YaHei"/>
              <a:cs typeface="Microsoft YaHei"/>
            </a:defRPr>
          </a:lvl8pPr>
          <a:lvl9pPr marL="3657600" indent="0">
            <a:defRPr sz="1100">
              <a:latin typeface="Microsoft YaHei"/>
              <a:ea typeface="Microsoft YaHei"/>
              <a:cs typeface="Microsoft YaHei"/>
            </a:defRPr>
          </a:lvl9pPr>
        </a:lstStyle>
        <a:p xmlns:a="http://schemas.openxmlformats.org/drawingml/2006/main">
          <a:pPr algn="ctr"/>
          <a:r>
            <a:rPr lang="zh-CN" altLang="en-US" sz="1600" b="1" dirty="0">
              <a:solidFill>
                <a:schemeClr val="bg1"/>
              </a:solidFill>
              <a:latin typeface="Century Gothic" panose="020B0502020202020204" pitchFamily="34" charset="0"/>
              <a:ea typeface="微软雅黑" panose="020B0503020204020204" pitchFamily="34" charset="-122"/>
            </a:rPr>
            <a:t>格局观</a:t>
          </a:r>
          <a:endParaRPr lang="zh-CN" sz="1600" b="1" dirty="0">
            <a:solidFill>
              <a:schemeClr val="bg1"/>
            </a:solidFill>
            <a:latin typeface="Century Gothic" panose="020B0502020202020204" pitchFamily="34" charset="0"/>
            <a:ea typeface="微软雅黑" panose="020B0503020204020204" pitchFamily="34" charset="-122"/>
          </a:endParaRPr>
        </a:p>
      </cdr:txBody>
    </cdr:sp>
  </cdr:relSizeAnchor>
  <cdr:relSizeAnchor xmlns:cdr="http://schemas.openxmlformats.org/drawingml/2006/chartDrawing">
    <cdr:from>
      <cdr:x>0.63047</cdr:x>
      <cdr:y>0.31183</cdr:y>
    </cdr:from>
    <cdr:to>
      <cdr:x>0.73967</cdr:x>
      <cdr:y>0.38651</cdr:y>
    </cdr:to>
    <cdr:sp macro="" textlink="">
      <cdr:nvSpPr>
        <cdr:cNvPr id="4" name="矩形 3"/>
        <cdr:cNvSpPr/>
      </cdr:nvSpPr>
      <cdr:spPr>
        <a:xfrm xmlns:a="http://schemas.openxmlformats.org/drawingml/2006/main">
          <a:off x="5342738" y="1413471"/>
          <a:ext cx="925384" cy="338552"/>
        </a:xfrm>
        <a:prstGeom xmlns:a="http://schemas.openxmlformats.org/drawingml/2006/main" prst="rect">
          <a:avLst/>
        </a:prstGeom>
        <a:solidFill xmlns:a="http://schemas.openxmlformats.org/drawingml/2006/main">
          <a:schemeClr val="tx1">
            <a:lumMod val="75000"/>
            <a:lumOff val="25000"/>
          </a:schemeClr>
        </a:solidFill>
        <a:ln xmlns:a="http://schemas.openxmlformats.org/drawingml/2006/main" w="25400" cap="flat">
          <a:noFill/>
          <a:prstDash val="solid"/>
          <a:round/>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ctr">
          <a:spAutoFit/>
        </a:bodyPr>
        <a:lstStyle xmlns:a="http://schemas.openxmlformats.org/drawingml/2006/main">
          <a:lvl1pPr marL="0" indent="0">
            <a:defRPr sz="1100">
              <a:latin typeface="Microsoft YaHei"/>
              <a:ea typeface="Microsoft YaHei"/>
              <a:cs typeface="Microsoft YaHei"/>
            </a:defRPr>
          </a:lvl1pPr>
          <a:lvl2pPr marL="457200" indent="0">
            <a:defRPr sz="1100">
              <a:latin typeface="Microsoft YaHei"/>
              <a:ea typeface="Microsoft YaHei"/>
              <a:cs typeface="Microsoft YaHei"/>
            </a:defRPr>
          </a:lvl2pPr>
          <a:lvl3pPr marL="914400" indent="0">
            <a:defRPr sz="1100">
              <a:latin typeface="Microsoft YaHei"/>
              <a:ea typeface="Microsoft YaHei"/>
              <a:cs typeface="Microsoft YaHei"/>
            </a:defRPr>
          </a:lvl3pPr>
          <a:lvl4pPr marL="1371600" indent="0">
            <a:defRPr sz="1100">
              <a:latin typeface="Microsoft YaHei"/>
              <a:ea typeface="Microsoft YaHei"/>
              <a:cs typeface="Microsoft YaHei"/>
            </a:defRPr>
          </a:lvl4pPr>
          <a:lvl5pPr marL="1828800" indent="0">
            <a:defRPr sz="1100">
              <a:latin typeface="Microsoft YaHei"/>
              <a:ea typeface="Microsoft YaHei"/>
              <a:cs typeface="Microsoft YaHei"/>
            </a:defRPr>
          </a:lvl5pPr>
          <a:lvl6pPr marL="2286000" indent="0">
            <a:defRPr sz="1100">
              <a:latin typeface="Microsoft YaHei"/>
              <a:ea typeface="Microsoft YaHei"/>
              <a:cs typeface="Microsoft YaHei"/>
            </a:defRPr>
          </a:lvl6pPr>
          <a:lvl7pPr marL="2743200" indent="0">
            <a:defRPr sz="1100">
              <a:latin typeface="Microsoft YaHei"/>
              <a:ea typeface="Microsoft YaHei"/>
              <a:cs typeface="Microsoft YaHei"/>
            </a:defRPr>
          </a:lvl7pPr>
          <a:lvl8pPr marL="3200400" indent="0">
            <a:defRPr sz="1100">
              <a:latin typeface="Microsoft YaHei"/>
              <a:ea typeface="Microsoft YaHei"/>
              <a:cs typeface="Microsoft YaHei"/>
            </a:defRPr>
          </a:lvl8pPr>
          <a:lvl9pPr marL="3657600" indent="0">
            <a:defRPr sz="1100">
              <a:latin typeface="Microsoft YaHei"/>
              <a:ea typeface="Microsoft YaHei"/>
              <a:cs typeface="Microsoft YaHei"/>
            </a:defRPr>
          </a:lvl9pPr>
        </a:lstStyle>
        <a:p xmlns:a="http://schemas.openxmlformats.org/drawingml/2006/main">
          <a:pPr algn="ctr"/>
          <a:r>
            <a:rPr lang="zh-CN" altLang="en-US" sz="1600" b="1" dirty="0">
              <a:solidFill>
                <a:schemeClr val="bg1"/>
              </a:solidFill>
              <a:latin typeface="Century Gothic" panose="020B0502020202020204" pitchFamily="34" charset="0"/>
              <a:ea typeface="微软雅黑" panose="020B0503020204020204" pitchFamily="34" charset="-122"/>
            </a:rPr>
            <a:t>敏锐度</a:t>
          </a:r>
          <a:endParaRPr lang="zh-CN" sz="1600" b="1" dirty="0">
            <a:solidFill>
              <a:schemeClr val="bg1"/>
            </a:solidFill>
            <a:latin typeface="Century Gothic" panose="020B0502020202020204" pitchFamily="34" charset="0"/>
            <a:ea typeface="微软雅黑" panose="020B0503020204020204" pitchFamily="34" charset="-122"/>
          </a:endParaRPr>
        </a:p>
      </cdr:txBody>
    </cdr:sp>
  </cdr:relSizeAnchor>
  <cdr:relSizeAnchor xmlns:cdr="http://schemas.openxmlformats.org/drawingml/2006/chartDrawing">
    <cdr:from>
      <cdr:x>0.15597</cdr:x>
      <cdr:y>0.83868</cdr:y>
    </cdr:from>
    <cdr:to>
      <cdr:x>0.27066</cdr:x>
      <cdr:y>0.91336</cdr:y>
    </cdr:to>
    <cdr:sp macro="" textlink="">
      <cdr:nvSpPr>
        <cdr:cNvPr id="5" name="矩形 4"/>
        <cdr:cNvSpPr/>
      </cdr:nvSpPr>
      <cdr:spPr>
        <a:xfrm xmlns:a="http://schemas.openxmlformats.org/drawingml/2006/main">
          <a:off x="1321732" y="3801613"/>
          <a:ext cx="971907" cy="338552"/>
        </a:xfrm>
        <a:prstGeom xmlns:a="http://schemas.openxmlformats.org/drawingml/2006/main" prst="rect">
          <a:avLst/>
        </a:prstGeom>
        <a:solidFill xmlns:a="http://schemas.openxmlformats.org/drawingml/2006/main">
          <a:schemeClr val="tx1">
            <a:lumMod val="75000"/>
            <a:lumOff val="25000"/>
          </a:schemeClr>
        </a:solidFill>
        <a:ln xmlns:a="http://schemas.openxmlformats.org/drawingml/2006/main" w="25400" cap="flat">
          <a:noFill/>
          <a:prstDash val="solid"/>
          <a:round/>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ctr">
          <a:spAutoFit/>
        </a:bodyPr>
        <a:lstStyle xmlns:a="http://schemas.openxmlformats.org/drawingml/2006/main">
          <a:lvl1pPr marL="0" indent="0">
            <a:defRPr sz="1100">
              <a:latin typeface="Microsoft YaHei"/>
              <a:ea typeface="Microsoft YaHei"/>
              <a:cs typeface="Microsoft YaHei"/>
            </a:defRPr>
          </a:lvl1pPr>
          <a:lvl2pPr marL="457200" indent="0">
            <a:defRPr sz="1100">
              <a:latin typeface="Microsoft YaHei"/>
              <a:ea typeface="Microsoft YaHei"/>
              <a:cs typeface="Microsoft YaHei"/>
            </a:defRPr>
          </a:lvl2pPr>
          <a:lvl3pPr marL="914400" indent="0">
            <a:defRPr sz="1100">
              <a:latin typeface="Microsoft YaHei"/>
              <a:ea typeface="Microsoft YaHei"/>
              <a:cs typeface="Microsoft YaHei"/>
            </a:defRPr>
          </a:lvl3pPr>
          <a:lvl4pPr marL="1371600" indent="0">
            <a:defRPr sz="1100">
              <a:latin typeface="Microsoft YaHei"/>
              <a:ea typeface="Microsoft YaHei"/>
              <a:cs typeface="Microsoft YaHei"/>
            </a:defRPr>
          </a:lvl4pPr>
          <a:lvl5pPr marL="1828800" indent="0">
            <a:defRPr sz="1100">
              <a:latin typeface="Microsoft YaHei"/>
              <a:ea typeface="Microsoft YaHei"/>
              <a:cs typeface="Microsoft YaHei"/>
            </a:defRPr>
          </a:lvl5pPr>
          <a:lvl6pPr marL="2286000" indent="0">
            <a:defRPr sz="1100">
              <a:latin typeface="Microsoft YaHei"/>
              <a:ea typeface="Microsoft YaHei"/>
              <a:cs typeface="Microsoft YaHei"/>
            </a:defRPr>
          </a:lvl6pPr>
          <a:lvl7pPr marL="2743200" indent="0">
            <a:defRPr sz="1100">
              <a:latin typeface="Microsoft YaHei"/>
              <a:ea typeface="Microsoft YaHei"/>
              <a:cs typeface="Microsoft YaHei"/>
            </a:defRPr>
          </a:lvl7pPr>
          <a:lvl8pPr marL="3200400" indent="0">
            <a:defRPr sz="1100">
              <a:latin typeface="Microsoft YaHei"/>
              <a:ea typeface="Microsoft YaHei"/>
              <a:cs typeface="Microsoft YaHei"/>
            </a:defRPr>
          </a:lvl8pPr>
          <a:lvl9pPr marL="3657600" indent="0">
            <a:defRPr sz="1100">
              <a:latin typeface="Microsoft YaHei"/>
              <a:ea typeface="Microsoft YaHei"/>
              <a:cs typeface="Microsoft YaHei"/>
            </a:defRPr>
          </a:lvl9pPr>
        </a:lstStyle>
        <a:p xmlns:a="http://schemas.openxmlformats.org/drawingml/2006/main">
          <a:pPr algn="ctr"/>
          <a:r>
            <a:rPr lang="zh-CN" altLang="en-US" sz="1600" b="1" dirty="0">
              <a:solidFill>
                <a:schemeClr val="bg1"/>
              </a:solidFill>
              <a:latin typeface="Century Gothic" panose="020B0502020202020204" pitchFamily="34" charset="0"/>
              <a:ea typeface="微软雅黑" panose="020B0503020204020204" pitchFamily="34" charset="-122"/>
            </a:rPr>
            <a:t>协作力</a:t>
          </a:r>
          <a:endParaRPr lang="zh-CN" sz="1600" b="1" dirty="0">
            <a:solidFill>
              <a:schemeClr val="bg1"/>
            </a:solidFill>
            <a:latin typeface="Century Gothic" panose="020B0502020202020204" pitchFamily="34" charset="0"/>
            <a:ea typeface="微软雅黑" panose="020B0503020204020204" pitchFamily="34" charset="-122"/>
          </a:endParaRPr>
        </a:p>
      </cdr:txBody>
    </cdr:sp>
  </cdr:relSizeAnchor>
  <cdr:relSizeAnchor xmlns:cdr="http://schemas.openxmlformats.org/drawingml/2006/chartDrawing">
    <cdr:from>
      <cdr:x>0.52275</cdr:x>
      <cdr:y>0.84452</cdr:y>
    </cdr:from>
    <cdr:to>
      <cdr:x>0.63194</cdr:x>
      <cdr:y>0.91921</cdr:y>
    </cdr:to>
    <cdr:sp macro="" textlink="">
      <cdr:nvSpPr>
        <cdr:cNvPr id="6" name="矩形 5">
          <a:extLst xmlns:a="http://schemas.openxmlformats.org/drawingml/2006/main">
            <a:ext uri="{FF2B5EF4-FFF2-40B4-BE49-F238E27FC236}">
              <a16:creationId xmlns="" xmlns:a16="http://schemas.microsoft.com/office/drawing/2014/main" id="{83AA6CE1-E42D-4438-8550-07B41DCB4B00}"/>
            </a:ext>
          </a:extLst>
        </cdr:cNvPr>
        <cdr:cNvSpPr/>
      </cdr:nvSpPr>
      <cdr:spPr>
        <a:xfrm xmlns:a="http://schemas.openxmlformats.org/drawingml/2006/main">
          <a:off x="4429926" y="3828118"/>
          <a:ext cx="925299" cy="338552"/>
        </a:xfrm>
        <a:prstGeom xmlns:a="http://schemas.openxmlformats.org/drawingml/2006/main" prst="rect">
          <a:avLst/>
        </a:prstGeom>
        <a:solidFill xmlns:a="http://schemas.openxmlformats.org/drawingml/2006/main">
          <a:schemeClr val="tx1">
            <a:lumMod val="75000"/>
            <a:lumOff val="25000"/>
          </a:schemeClr>
        </a:solidFill>
        <a:ln xmlns:a="http://schemas.openxmlformats.org/drawingml/2006/main" w="25400" cap="flat">
          <a:noFill/>
          <a:prstDash val="solid"/>
          <a:round/>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600" b="1" dirty="0">
              <a:solidFill>
                <a:schemeClr val="bg1"/>
              </a:solidFill>
              <a:latin typeface="Century Gothic" panose="020B0502020202020204" pitchFamily="34" charset="0"/>
              <a:ea typeface="微软雅黑" panose="020B0503020204020204" pitchFamily="34" charset="-122"/>
            </a:rPr>
            <a:t>跨界感</a:t>
          </a:r>
          <a:endParaRPr lang="zh-CN" sz="1600" b="1" dirty="0">
            <a:solidFill>
              <a:schemeClr val="bg1"/>
            </a:solidFill>
            <a:latin typeface="Century Gothic" panose="020B0502020202020204" pitchFamily="34" charset="0"/>
            <a:ea typeface="微软雅黑" panose="020B0503020204020204" pitchFamily="34"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68F995-0D48-44E7-815C-9379E525418A}" type="datetimeFigureOut">
              <a:rPr lang="zh-CN" altLang="en-US" smtClean="0"/>
              <a:pPr/>
              <a:t>2018/3/29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DCA6BF-BB4A-4DF9-86C8-7E3333C44518}" type="slidenum">
              <a:rPr lang="zh-CN" altLang="en-US" smtClean="0"/>
              <a:pPr/>
              <a:t>‹#›</a:t>
            </a:fld>
            <a:endParaRPr lang="zh-CN" altLang="en-US"/>
          </a:p>
        </p:txBody>
      </p:sp>
    </p:spTree>
    <p:extLst>
      <p:ext uri="{BB962C8B-B14F-4D97-AF65-F5344CB8AC3E}">
        <p14:creationId xmlns:p14="http://schemas.microsoft.com/office/powerpoint/2010/main" val="1692500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8CDE81-F9D4-437D-B348-A62909690B29}" type="datetimeFigureOut">
              <a:rPr lang="zh-CN" altLang="en-US" smtClean="0"/>
              <a:pPr/>
              <a:t>2018/3/29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D508D2-B926-47B2-9D15-B85F07772782}" type="slidenum">
              <a:rPr lang="zh-CN" altLang="en-US" smtClean="0"/>
              <a:pPr/>
              <a:t>‹#›</a:t>
            </a:fld>
            <a:endParaRPr lang="zh-CN" altLang="en-US"/>
          </a:p>
        </p:txBody>
      </p:sp>
    </p:spTree>
    <p:extLst>
      <p:ext uri="{BB962C8B-B14F-4D97-AF65-F5344CB8AC3E}">
        <p14:creationId xmlns:p14="http://schemas.microsoft.com/office/powerpoint/2010/main" val="355373614"/>
      </p:ext>
    </p:extLst>
  </p:cSld>
  <p:clrMap bg1="lt1" tx1="dk1" bg2="lt2" tx2="dk2" accent1="accent1" accent2="accent2" accent3="accent3" accent4="accent4" accent5="accent5" accent6="accent6" hlink="hlink" folHlink="folHlink"/>
  <p:notesStyle>
    <a:lvl1pPr marL="0" algn="l" defTabSz="1219078" rtl="0" eaLnBrk="1" latinLnBrk="0" hangingPunct="1">
      <a:defRPr sz="1600" kern="1200">
        <a:solidFill>
          <a:schemeClr val="tx1"/>
        </a:solidFill>
        <a:latin typeface="+mn-lt"/>
        <a:ea typeface="+mn-ea"/>
        <a:cs typeface="+mn-cs"/>
      </a:defRPr>
    </a:lvl1pPr>
    <a:lvl2pPr marL="609539" algn="l" defTabSz="1219078" rtl="0" eaLnBrk="1" latinLnBrk="0" hangingPunct="1">
      <a:defRPr sz="1600" kern="1200">
        <a:solidFill>
          <a:schemeClr val="tx1"/>
        </a:solidFill>
        <a:latin typeface="+mn-lt"/>
        <a:ea typeface="+mn-ea"/>
        <a:cs typeface="+mn-cs"/>
      </a:defRPr>
    </a:lvl2pPr>
    <a:lvl3pPr marL="1219078" algn="l" defTabSz="1219078" rtl="0" eaLnBrk="1" latinLnBrk="0" hangingPunct="1">
      <a:defRPr sz="1600" kern="1200">
        <a:solidFill>
          <a:schemeClr val="tx1"/>
        </a:solidFill>
        <a:latin typeface="+mn-lt"/>
        <a:ea typeface="+mn-ea"/>
        <a:cs typeface="+mn-cs"/>
      </a:defRPr>
    </a:lvl3pPr>
    <a:lvl4pPr marL="1828617" algn="l" defTabSz="1219078" rtl="0" eaLnBrk="1" latinLnBrk="0" hangingPunct="1">
      <a:defRPr sz="1600" kern="1200">
        <a:solidFill>
          <a:schemeClr val="tx1"/>
        </a:solidFill>
        <a:latin typeface="+mn-lt"/>
        <a:ea typeface="+mn-ea"/>
        <a:cs typeface="+mn-cs"/>
      </a:defRPr>
    </a:lvl4pPr>
    <a:lvl5pPr marL="2438156" algn="l" defTabSz="1219078" rtl="0" eaLnBrk="1" latinLnBrk="0" hangingPunct="1">
      <a:defRPr sz="1600" kern="1200">
        <a:solidFill>
          <a:schemeClr val="tx1"/>
        </a:solidFill>
        <a:latin typeface="+mn-lt"/>
        <a:ea typeface="+mn-ea"/>
        <a:cs typeface="+mn-cs"/>
      </a:defRPr>
    </a:lvl5pPr>
    <a:lvl6pPr marL="3047695" algn="l" defTabSz="1219078" rtl="0" eaLnBrk="1" latinLnBrk="0" hangingPunct="1">
      <a:defRPr sz="1600" kern="1200">
        <a:solidFill>
          <a:schemeClr val="tx1"/>
        </a:solidFill>
        <a:latin typeface="+mn-lt"/>
        <a:ea typeface="+mn-ea"/>
        <a:cs typeface="+mn-cs"/>
      </a:defRPr>
    </a:lvl6pPr>
    <a:lvl7pPr marL="3657234" algn="l" defTabSz="1219078" rtl="0" eaLnBrk="1" latinLnBrk="0" hangingPunct="1">
      <a:defRPr sz="1600" kern="1200">
        <a:solidFill>
          <a:schemeClr val="tx1"/>
        </a:solidFill>
        <a:latin typeface="+mn-lt"/>
        <a:ea typeface="+mn-ea"/>
        <a:cs typeface="+mn-cs"/>
      </a:defRPr>
    </a:lvl7pPr>
    <a:lvl8pPr marL="4266773" algn="l" defTabSz="1219078" rtl="0" eaLnBrk="1" latinLnBrk="0" hangingPunct="1">
      <a:defRPr sz="1600" kern="1200">
        <a:solidFill>
          <a:schemeClr val="tx1"/>
        </a:solidFill>
        <a:latin typeface="+mn-lt"/>
        <a:ea typeface="+mn-ea"/>
        <a:cs typeface="+mn-cs"/>
      </a:defRPr>
    </a:lvl8pPr>
    <a:lvl9pPr marL="4876312" algn="l" defTabSz="121907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v.hexun.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a:t>
            </a:fld>
            <a:endParaRPr lang="zh-CN" altLang="en-US"/>
          </a:p>
        </p:txBody>
      </p:sp>
    </p:spTree>
    <p:extLst>
      <p:ext uri="{BB962C8B-B14F-4D97-AF65-F5344CB8AC3E}">
        <p14:creationId xmlns:p14="http://schemas.microsoft.com/office/powerpoint/2010/main" val="1932494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15</a:t>
            </a:fld>
            <a:endParaRPr lang="zh-CN" altLang="en-US"/>
          </a:p>
        </p:txBody>
      </p:sp>
    </p:spTree>
    <p:extLst>
      <p:ext uri="{BB962C8B-B14F-4D97-AF65-F5344CB8AC3E}">
        <p14:creationId xmlns:p14="http://schemas.microsoft.com/office/powerpoint/2010/main" val="67467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16</a:t>
            </a:fld>
            <a:endParaRPr lang="zh-CN" altLang="en-US"/>
          </a:p>
        </p:txBody>
      </p:sp>
    </p:spTree>
    <p:extLst>
      <p:ext uri="{BB962C8B-B14F-4D97-AF65-F5344CB8AC3E}">
        <p14:creationId xmlns:p14="http://schemas.microsoft.com/office/powerpoint/2010/main" val="111633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18</a:t>
            </a:fld>
            <a:endParaRPr lang="zh-CN" altLang="en-US"/>
          </a:p>
        </p:txBody>
      </p:sp>
    </p:spTree>
    <p:extLst>
      <p:ext uri="{BB962C8B-B14F-4D97-AF65-F5344CB8AC3E}">
        <p14:creationId xmlns:p14="http://schemas.microsoft.com/office/powerpoint/2010/main" val="193151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20</a:t>
            </a:fld>
            <a:endParaRPr lang="zh-CN" altLang="en-US"/>
          </a:p>
        </p:txBody>
      </p:sp>
    </p:spTree>
    <p:extLst>
      <p:ext uri="{BB962C8B-B14F-4D97-AF65-F5344CB8AC3E}">
        <p14:creationId xmlns:p14="http://schemas.microsoft.com/office/powerpoint/2010/main" val="82502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6565" rtl="0" eaLnBrk="1" fontAlgn="auto" latinLnBrk="0" hangingPunct="1">
              <a:lnSpc>
                <a:spcPct val="100000"/>
              </a:lnSpc>
              <a:spcBef>
                <a:spcPts val="0"/>
              </a:spcBef>
              <a:spcAft>
                <a:spcPts val="0"/>
              </a:spcAft>
              <a:buClrTx/>
              <a:buSzTx/>
              <a:buFontTx/>
              <a:buNone/>
              <a:tabLst/>
              <a:defRPr/>
            </a:pPr>
            <a:r>
              <a:rPr kumimoji="1" lang="zh-CN" altLang="en-US" dirty="0" smtClean="0">
                <a:latin typeface="微软雅黑" pitchFamily="34" charset="-122"/>
                <a:ea typeface="微软雅黑" pitchFamily="34" charset="-122"/>
              </a:rPr>
              <a:t>理解最重要的，做好最需要的</a:t>
            </a:r>
            <a:endParaRPr kumimoji="1" lang="en-US" altLang="zh-CN" dirty="0" smtClean="0">
              <a:latin typeface="微软雅黑" pitchFamily="34" charset="-122"/>
              <a:ea typeface="微软雅黑" pitchFamily="34" charset="-122"/>
            </a:endParaRPr>
          </a:p>
          <a:p>
            <a:pPr marL="0" marR="0" indent="0" algn="l" defTabSz="456565" rtl="0" eaLnBrk="1" fontAlgn="auto" latinLnBrk="0" hangingPunct="1">
              <a:lnSpc>
                <a:spcPct val="100000"/>
              </a:lnSpc>
              <a:spcBef>
                <a:spcPts val="0"/>
              </a:spcBef>
              <a:spcAft>
                <a:spcPts val="0"/>
              </a:spcAft>
              <a:buClrTx/>
              <a:buSzTx/>
              <a:buFontTx/>
              <a:buNone/>
              <a:tabLst/>
              <a:defRPr/>
            </a:pPr>
            <a:r>
              <a:rPr kumimoji="1" lang="zh-CN" altLang="en-US" dirty="0" smtClean="0">
                <a:solidFill>
                  <a:srgbClr val="FF3E36"/>
                </a:solidFill>
                <a:latin typeface="微软雅黑" pitchFamily="34" charset="-122"/>
                <a:ea typeface="微软雅黑" pitchFamily="34" charset="-122"/>
              </a:rPr>
              <a:t>品牌营销之间的“战略”与“战术”</a:t>
            </a:r>
          </a:p>
          <a:p>
            <a:pPr marL="0" marR="0" indent="0" algn="l" defTabSz="456565"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21</a:t>
            </a:fld>
            <a:endParaRPr lang="zh-CN" altLang="en-US"/>
          </a:p>
        </p:txBody>
      </p:sp>
    </p:spTree>
    <p:extLst>
      <p:ext uri="{BB962C8B-B14F-4D97-AF65-F5344CB8AC3E}">
        <p14:creationId xmlns:p14="http://schemas.microsoft.com/office/powerpoint/2010/main" val="38383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22</a:t>
            </a:fld>
            <a:endParaRPr lang="zh-CN" altLang="en-US"/>
          </a:p>
        </p:txBody>
      </p:sp>
    </p:spTree>
    <p:extLst>
      <p:ext uri="{BB962C8B-B14F-4D97-AF65-F5344CB8AC3E}">
        <p14:creationId xmlns:p14="http://schemas.microsoft.com/office/powerpoint/2010/main" val="89840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23</a:t>
            </a:fld>
            <a:endParaRPr lang="zh-CN" altLang="en-US"/>
          </a:p>
        </p:txBody>
      </p:sp>
    </p:spTree>
    <p:extLst>
      <p:ext uri="{BB962C8B-B14F-4D97-AF65-F5344CB8AC3E}">
        <p14:creationId xmlns:p14="http://schemas.microsoft.com/office/powerpoint/2010/main" val="238940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cs typeface="+mn-cs"/>
              </a:rPr>
              <a:t>中国品牌日的主题 “深化供给侧结构性改革，全面开启自主品牌发展新时代”可以看出，设立中国品牌日的本质意义，是标志着中国品牌将要进行一场变革。而变革的背后是中国亟需在世界经济一体化的大趋势下提升经济地位。</a:t>
            </a:r>
            <a:endParaRPr lang="en-US" altLang="zh-CN" sz="1200" kern="1200" dirty="0" smtClean="0">
              <a:solidFill>
                <a:schemeClr val="tx1"/>
              </a:solidFill>
              <a:latin typeface="+mn-lt"/>
              <a:cs typeface="+mn-cs"/>
            </a:endParaRPr>
          </a:p>
          <a:p>
            <a:r>
              <a:rPr lang="zh-CN" altLang="zh-CN" sz="1200" dirty="0" smtClean="0"/>
              <a:t>中国品牌日</a:t>
            </a:r>
            <a:r>
              <a:rPr lang="en-US" altLang="zh-CN" sz="1200" baseline="0" dirty="0" smtClean="0"/>
              <a:t>   </a:t>
            </a:r>
            <a:r>
              <a:rPr lang="zh-CN" altLang="zh-CN" sz="1200" dirty="0" smtClean="0"/>
              <a:t>一带一路</a:t>
            </a:r>
            <a:endParaRPr lang="en-US" altLang="zh-CN" sz="1200" dirty="0" smtClean="0"/>
          </a:p>
          <a:p>
            <a:r>
              <a:rPr lang="zh-CN" altLang="en-US" sz="1200" dirty="0" smtClean="0"/>
              <a:t>供给侧改革</a:t>
            </a:r>
            <a:endParaRPr lang="en-US" altLang="zh-CN" sz="1200" dirty="0" smtClean="0"/>
          </a:p>
          <a:p>
            <a:r>
              <a:rPr lang="zh-CN" altLang="en-US" sz="1200" dirty="0" smtClean="0"/>
              <a:t>李克强总经理 民族品牌</a:t>
            </a:r>
            <a:endParaRPr lang="zh-CN" altLang="en-US"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24</a:t>
            </a:fld>
            <a:endParaRPr lang="zh-CN" altLang="en-US"/>
          </a:p>
        </p:txBody>
      </p:sp>
    </p:spTree>
    <p:extLst>
      <p:ext uri="{BB962C8B-B14F-4D97-AF65-F5344CB8AC3E}">
        <p14:creationId xmlns:p14="http://schemas.microsoft.com/office/powerpoint/2010/main" val="60565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25</a:t>
            </a:fld>
            <a:endParaRPr lang="zh-CN" altLang="en-US"/>
          </a:p>
        </p:txBody>
      </p:sp>
    </p:spTree>
    <p:extLst>
      <p:ext uri="{BB962C8B-B14F-4D97-AF65-F5344CB8AC3E}">
        <p14:creationId xmlns:p14="http://schemas.microsoft.com/office/powerpoint/2010/main" val="1199395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26</a:t>
            </a:fld>
            <a:endParaRPr lang="zh-CN" altLang="en-US"/>
          </a:p>
        </p:txBody>
      </p:sp>
    </p:spTree>
    <p:extLst>
      <p:ext uri="{BB962C8B-B14F-4D97-AF65-F5344CB8AC3E}">
        <p14:creationId xmlns:p14="http://schemas.microsoft.com/office/powerpoint/2010/main" val="60203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a:t>
            </a:fld>
            <a:endParaRPr lang="zh-CN" altLang="en-US"/>
          </a:p>
        </p:txBody>
      </p:sp>
    </p:spTree>
    <p:extLst>
      <p:ext uri="{BB962C8B-B14F-4D97-AF65-F5344CB8AC3E}">
        <p14:creationId xmlns:p14="http://schemas.microsoft.com/office/powerpoint/2010/main" val="1312949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27</a:t>
            </a:fld>
            <a:endParaRPr lang="zh-CN" altLang="en-US"/>
          </a:p>
        </p:txBody>
      </p:sp>
    </p:spTree>
    <p:extLst>
      <p:ext uri="{BB962C8B-B14F-4D97-AF65-F5344CB8AC3E}">
        <p14:creationId xmlns:p14="http://schemas.microsoft.com/office/powerpoint/2010/main" val="43713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28</a:t>
            </a:fld>
            <a:endParaRPr lang="zh-CN" altLang="en-US"/>
          </a:p>
        </p:txBody>
      </p:sp>
    </p:spTree>
    <p:extLst>
      <p:ext uri="{BB962C8B-B14F-4D97-AF65-F5344CB8AC3E}">
        <p14:creationId xmlns:p14="http://schemas.microsoft.com/office/powerpoint/2010/main" val="107203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30</a:t>
            </a:fld>
            <a:endParaRPr lang="zh-CN" altLang="en-US"/>
          </a:p>
        </p:txBody>
      </p:sp>
    </p:spTree>
    <p:extLst>
      <p:ext uri="{BB962C8B-B14F-4D97-AF65-F5344CB8AC3E}">
        <p14:creationId xmlns:p14="http://schemas.microsoft.com/office/powerpoint/2010/main" val="152335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31</a:t>
            </a:fld>
            <a:endParaRPr lang="zh-CN" altLang="en-US"/>
          </a:p>
        </p:txBody>
      </p:sp>
    </p:spTree>
    <p:extLst>
      <p:ext uri="{BB962C8B-B14F-4D97-AF65-F5344CB8AC3E}">
        <p14:creationId xmlns:p14="http://schemas.microsoft.com/office/powerpoint/2010/main" val="816140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32</a:t>
            </a:fld>
            <a:endParaRPr lang="zh-CN" altLang="en-US"/>
          </a:p>
        </p:txBody>
      </p:sp>
    </p:spTree>
    <p:extLst>
      <p:ext uri="{BB962C8B-B14F-4D97-AF65-F5344CB8AC3E}">
        <p14:creationId xmlns:p14="http://schemas.microsoft.com/office/powerpoint/2010/main" val="169675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vl="0" indent="266700" defTabSz="914400" eaLnBrk="0" fontAlgn="base" hangingPunct="0">
              <a:spcBef>
                <a:spcPct val="0"/>
              </a:spcBef>
              <a:spcAft>
                <a:spcPct val="0"/>
              </a:spcAft>
            </a:pPr>
            <a:r>
              <a:rPr lang="zh-CN" altLang="en-US" dirty="0" smtClean="0">
                <a:solidFill>
                  <a:srgbClr val="000000"/>
                </a:solidFill>
                <a:latin typeface="微软雅黑" pitchFamily="34" charset="-122"/>
                <a:ea typeface="微软雅黑" pitchFamily="34" charset="-122"/>
                <a:cs typeface="宋体" pitchFamily="2" charset="-122"/>
              </a:rPr>
              <a:t>前置和后置，拉力和推力*（</a:t>
            </a:r>
            <a:r>
              <a:rPr lang="en-US" altLang="zh-CN" dirty="0" smtClean="0">
                <a:solidFill>
                  <a:srgbClr val="000000"/>
                </a:solidFill>
                <a:latin typeface="微软雅黑" pitchFamily="34" charset="-122"/>
                <a:ea typeface="微软雅黑" pitchFamily="34" charset="-122"/>
                <a:cs typeface="宋体" pitchFamily="2" charset="-122"/>
              </a:rPr>
              <a:t>p4</a:t>
            </a:r>
            <a:r>
              <a:rPr lang="zh-CN" altLang="en-US" dirty="0" smtClean="0">
                <a:solidFill>
                  <a:srgbClr val="000000"/>
                </a:solidFill>
                <a:latin typeface="微软雅黑" pitchFamily="34" charset="-122"/>
                <a:ea typeface="微软雅黑" pitchFamily="34" charset="-122"/>
                <a:cs typeface="宋体" pitchFamily="2" charset="-122"/>
              </a:rPr>
              <a:t>和</a:t>
            </a:r>
            <a:r>
              <a:rPr lang="en-US" altLang="zh-CN" dirty="0" smtClean="0">
                <a:solidFill>
                  <a:srgbClr val="000000"/>
                </a:solidFill>
                <a:latin typeface="微软雅黑" pitchFamily="34" charset="-122"/>
                <a:ea typeface="微软雅黑" pitchFamily="34" charset="-122"/>
                <a:cs typeface="宋体" pitchFamily="2" charset="-122"/>
              </a:rPr>
              <a:t>p5</a:t>
            </a:r>
            <a:r>
              <a:rPr lang="zh-CN" altLang="en-US" dirty="0" smtClean="0">
                <a:solidFill>
                  <a:srgbClr val="000000"/>
                </a:solidFill>
                <a:latin typeface="微软雅黑" pitchFamily="34" charset="-122"/>
                <a:ea typeface="微软雅黑" pitchFamily="34" charset="-122"/>
                <a:cs typeface="宋体" pitchFamily="2" charset="-122"/>
              </a:rPr>
              <a:t>）</a:t>
            </a:r>
            <a:endParaRPr lang="zh-CN" altLang="en-US" sz="800" dirty="0" smtClean="0">
              <a:latin typeface="Arial" pitchFamily="34" charset="0"/>
              <a:ea typeface="宋体" pitchFamily="2" charset="-122"/>
              <a:cs typeface="宋体" pitchFamily="2" charset="-122"/>
            </a:endParaRPr>
          </a:p>
          <a:p>
            <a:pPr lvl="0" indent="266700" defTabSz="914400" eaLnBrk="0" fontAlgn="base" hangingPunct="0">
              <a:spcBef>
                <a:spcPct val="0"/>
              </a:spcBef>
              <a:spcAft>
                <a:spcPct val="0"/>
              </a:spcAft>
            </a:pPr>
            <a:r>
              <a:rPr lang="zh-CN" altLang="en-US" dirty="0" smtClean="0">
                <a:solidFill>
                  <a:srgbClr val="000000"/>
                </a:solidFill>
                <a:latin typeface="微软雅黑" pitchFamily="34" charset="-122"/>
                <a:ea typeface="微软雅黑" pitchFamily="34" charset="-122"/>
                <a:cs typeface="宋体" pitchFamily="2" charset="-122"/>
              </a:rPr>
              <a:t>品牌是资产而不仅仅是花费</a:t>
            </a:r>
            <a:r>
              <a:rPr lang="en-US" altLang="zh-CN" dirty="0" smtClean="0">
                <a:solidFill>
                  <a:srgbClr val="000000"/>
                </a:solidFill>
                <a:latin typeface="微软雅黑" pitchFamily="34" charset="-122"/>
                <a:ea typeface="微软雅黑" pitchFamily="34" charset="-122"/>
                <a:cs typeface="宋体" pitchFamily="2" charset="-122"/>
              </a:rPr>
              <a:t>( </a:t>
            </a:r>
            <a:r>
              <a:rPr lang="zh-CN" altLang="en-US" dirty="0" smtClean="0">
                <a:solidFill>
                  <a:srgbClr val="000000"/>
                </a:solidFill>
                <a:latin typeface="微软雅黑" pitchFamily="34" charset="-122"/>
                <a:ea typeface="微软雅黑" pitchFamily="34" charset="-122"/>
                <a:cs typeface="宋体" pitchFamily="2" charset="-122"/>
              </a:rPr>
              <a:t>互联网品牌估值的案例</a:t>
            </a:r>
            <a:r>
              <a:rPr lang="en-US" altLang="zh-CN" dirty="0" smtClean="0">
                <a:solidFill>
                  <a:srgbClr val="000000"/>
                </a:solidFill>
                <a:latin typeface="微软雅黑" pitchFamily="34" charset="-122"/>
                <a:ea typeface="微软雅黑" pitchFamily="34" charset="-122"/>
                <a:cs typeface="宋体" pitchFamily="2" charset="-122"/>
              </a:rPr>
              <a:t>1page</a:t>
            </a:r>
            <a:r>
              <a:rPr lang="zh-CN" altLang="en-US" dirty="0" smtClean="0">
                <a:solidFill>
                  <a:srgbClr val="000000"/>
                </a:solidFill>
                <a:latin typeface="微软雅黑" pitchFamily="34" charset="-122"/>
                <a:ea typeface="微软雅黑" pitchFamily="34" charset="-122"/>
                <a:cs typeface="宋体" pitchFamily="2" charset="-122"/>
              </a:rPr>
              <a:t>即可</a:t>
            </a:r>
            <a:r>
              <a:rPr lang="en-US" altLang="zh-CN" dirty="0" smtClean="0">
                <a:solidFill>
                  <a:srgbClr val="000000"/>
                </a:solidFill>
                <a:latin typeface="微软雅黑" pitchFamily="34" charset="-122"/>
                <a:ea typeface="微软雅黑" pitchFamily="34" charset="-122"/>
                <a:cs typeface="宋体" pitchFamily="2" charset="-122"/>
              </a:rPr>
              <a:t>)</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33</a:t>
            </a:fld>
            <a:endParaRPr lang="zh-CN" altLang="en-US"/>
          </a:p>
        </p:txBody>
      </p:sp>
    </p:spTree>
    <p:extLst>
      <p:ext uri="{BB962C8B-B14F-4D97-AF65-F5344CB8AC3E}">
        <p14:creationId xmlns:p14="http://schemas.microsoft.com/office/powerpoint/2010/main" val="14532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34</a:t>
            </a:fld>
            <a:endParaRPr lang="zh-CN" altLang="en-US"/>
          </a:p>
        </p:txBody>
      </p:sp>
    </p:spTree>
    <p:extLst>
      <p:ext uri="{BB962C8B-B14F-4D97-AF65-F5344CB8AC3E}">
        <p14:creationId xmlns:p14="http://schemas.microsoft.com/office/powerpoint/2010/main" val="120850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35</a:t>
            </a:fld>
            <a:endParaRPr lang="zh-CN" altLang="en-US"/>
          </a:p>
        </p:txBody>
      </p:sp>
    </p:spTree>
    <p:extLst>
      <p:ext uri="{BB962C8B-B14F-4D97-AF65-F5344CB8AC3E}">
        <p14:creationId xmlns:p14="http://schemas.microsoft.com/office/powerpoint/2010/main" val="880983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36</a:t>
            </a:fld>
            <a:endParaRPr lang="zh-CN" altLang="en-US"/>
          </a:p>
        </p:txBody>
      </p:sp>
    </p:spTree>
    <p:extLst>
      <p:ext uri="{BB962C8B-B14F-4D97-AF65-F5344CB8AC3E}">
        <p14:creationId xmlns:p14="http://schemas.microsoft.com/office/powerpoint/2010/main" val="1330463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37</a:t>
            </a:fld>
            <a:endParaRPr lang="zh-CN" altLang="en-US"/>
          </a:p>
        </p:txBody>
      </p:sp>
    </p:spTree>
    <p:extLst>
      <p:ext uri="{BB962C8B-B14F-4D97-AF65-F5344CB8AC3E}">
        <p14:creationId xmlns:p14="http://schemas.microsoft.com/office/powerpoint/2010/main" val="200809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47500" lnSpcReduction="20000"/>
          </a:bodyPr>
          <a:lstStyle/>
          <a:p>
            <a:pPr marL="0" marR="0" indent="0" algn="l" defTabSz="1219078" rtl="0" eaLnBrk="1" fontAlgn="auto" latinLnBrk="0" hangingPunct="1">
              <a:lnSpc>
                <a:spcPct val="100000"/>
              </a:lnSpc>
              <a:spcBef>
                <a:spcPts val="0"/>
              </a:spcBef>
              <a:spcAft>
                <a:spcPts val="0"/>
              </a:spcAft>
              <a:buClrTx/>
              <a:buSzTx/>
              <a:buFontTx/>
              <a:buNone/>
              <a:tabLst/>
              <a:defRPr/>
            </a:pPr>
            <a:r>
              <a:rPr lang="zh-CN" altLang="en-US" dirty="0" smtClean="0"/>
              <a:t>http://www.iqiyi.com/w_19rtwsxw4h.html  小男孩洗衣服广告</a:t>
            </a:r>
            <a:endParaRPr lang="en-US" altLang="zh-CN" dirty="0" smtClean="0"/>
          </a:p>
          <a:p>
            <a:pPr marL="0" marR="0" indent="0" algn="l" defTabSz="1219078" rtl="0" eaLnBrk="1" fontAlgn="auto" latinLnBrk="0" hangingPunct="1">
              <a:lnSpc>
                <a:spcPct val="100000"/>
              </a:lnSpc>
              <a:spcBef>
                <a:spcPts val="0"/>
              </a:spcBef>
              <a:spcAft>
                <a:spcPts val="0"/>
              </a:spcAft>
              <a:buClrTx/>
              <a:buSzTx/>
              <a:buFontTx/>
              <a:buNone/>
              <a:tabLst/>
              <a:defRPr/>
            </a:pPr>
            <a:r>
              <a:rPr lang="zh-CN" altLang="en-US" dirty="0" smtClean="0"/>
              <a:t>雕牌发展大事</a:t>
            </a:r>
            <a:endParaRPr lang="en-US" altLang="zh-CN" dirty="0" smtClean="0"/>
          </a:p>
          <a:p>
            <a:r>
              <a:rPr lang="en-US" altLang="zh-CN" sz="1600" dirty="0" smtClean="0">
                <a:latin typeface="Microsoft YaHei" charset="-122"/>
                <a:ea typeface="Microsoft YaHei" charset="-122"/>
                <a:cs typeface="Microsoft YaHei" charset="-122"/>
              </a:rPr>
              <a:t>2004-09-01</a:t>
            </a:r>
            <a:r>
              <a:rPr lang="zh-CN" altLang="en-US" sz="1600" dirty="0" smtClean="0">
                <a:latin typeface="Microsoft YaHei" charset="-122"/>
                <a:ea typeface="Microsoft YaHei" charset="-122"/>
                <a:cs typeface="Microsoft YaHei" charset="-122"/>
              </a:rPr>
              <a:t>雕牌洗涤精被认定为中国名牌产品。</a:t>
            </a:r>
          </a:p>
          <a:p>
            <a:r>
              <a:rPr lang="en-US" altLang="zh-CN" sz="1600" dirty="0" smtClean="0">
                <a:latin typeface="Microsoft YaHei" charset="-122"/>
                <a:ea typeface="Microsoft YaHei" charset="-122"/>
                <a:cs typeface="Microsoft YaHei" charset="-122"/>
              </a:rPr>
              <a:t>2004-01-06 </a:t>
            </a:r>
            <a:r>
              <a:rPr lang="zh-CN" altLang="en-US" sz="1600" dirty="0" smtClean="0">
                <a:latin typeface="Microsoft YaHei" charset="-122"/>
                <a:ea typeface="Microsoft YaHei" charset="-122"/>
                <a:cs typeface="Microsoft YaHei" charset="-122"/>
              </a:rPr>
              <a:t>雕牌洗洁精被评为国家免检产品。</a:t>
            </a:r>
          </a:p>
          <a:p>
            <a:r>
              <a:rPr lang="en-US" altLang="zh-CN" sz="1600" dirty="0" smtClean="0">
                <a:latin typeface="Microsoft YaHei" charset="-122"/>
                <a:ea typeface="Microsoft YaHei" charset="-122"/>
                <a:cs typeface="Microsoft YaHei" charset="-122"/>
              </a:rPr>
              <a:t>2002-09-01 </a:t>
            </a:r>
            <a:r>
              <a:rPr lang="zh-CN" altLang="en-US" sz="1600" dirty="0" smtClean="0">
                <a:latin typeface="Microsoft YaHei" charset="-122"/>
                <a:ea typeface="Microsoft YaHei" charset="-122"/>
                <a:cs typeface="Microsoft YaHei" charset="-122"/>
              </a:rPr>
              <a:t>雕牌洗衣粉被认定为中国名牌产品。</a:t>
            </a:r>
          </a:p>
          <a:p>
            <a:r>
              <a:rPr lang="en-US" altLang="zh-CN" sz="1600" dirty="0" smtClean="0">
                <a:latin typeface="Microsoft YaHei" charset="-122"/>
                <a:ea typeface="Microsoft YaHei" charset="-122"/>
                <a:cs typeface="Microsoft YaHei" charset="-122"/>
              </a:rPr>
              <a:t>2002-03-23 </a:t>
            </a:r>
            <a:r>
              <a:rPr lang="zh-CN" altLang="en-US" sz="1600" dirty="0" smtClean="0">
                <a:latin typeface="Microsoft YaHei" charset="-122"/>
                <a:ea typeface="Microsoft YaHei" charset="-122"/>
                <a:cs typeface="Microsoft YaHei" charset="-122"/>
              </a:rPr>
              <a:t>雕牌洗衣粉被评为国家免检产品。</a:t>
            </a:r>
          </a:p>
          <a:p>
            <a:r>
              <a:rPr lang="en-US" altLang="zh-CN" sz="1600" dirty="0" smtClean="0">
                <a:latin typeface="Microsoft YaHei" charset="-122"/>
                <a:ea typeface="Microsoft YaHei" charset="-122"/>
                <a:cs typeface="Microsoft YaHei" charset="-122"/>
              </a:rPr>
              <a:t>2001-10-27 </a:t>
            </a:r>
            <a:r>
              <a:rPr lang="zh-CN" altLang="en-US" sz="1600" dirty="0" smtClean="0">
                <a:latin typeface="Microsoft YaHei" charset="-122"/>
                <a:ea typeface="Microsoft YaHei" charset="-122"/>
                <a:cs typeface="Microsoft YaHei" charset="-122"/>
              </a:rPr>
              <a:t>雕牌获全国冠军品牌称号。</a:t>
            </a:r>
          </a:p>
          <a:p>
            <a:r>
              <a:rPr lang="en-US" altLang="zh-CN" sz="1600" dirty="0" smtClean="0">
                <a:latin typeface="Microsoft YaHei" charset="-122"/>
                <a:ea typeface="Microsoft YaHei" charset="-122"/>
                <a:cs typeface="Microsoft YaHei" charset="-122"/>
              </a:rPr>
              <a:t>1999-12-29 </a:t>
            </a:r>
            <a:r>
              <a:rPr lang="zh-CN" altLang="en-US" sz="1600" dirty="0" smtClean="0">
                <a:latin typeface="Microsoft YaHei" charset="-122"/>
                <a:ea typeface="Microsoft YaHei" charset="-122"/>
                <a:cs typeface="Microsoft YaHei" charset="-122"/>
              </a:rPr>
              <a:t>国家工商行政管理局商标局认定，雕牌为中国驰名商标。</a:t>
            </a:r>
          </a:p>
          <a:p>
            <a:r>
              <a:rPr lang="en-US" altLang="zh-CN" sz="1600" dirty="0" smtClean="0">
                <a:latin typeface="Microsoft YaHei" charset="-122"/>
                <a:ea typeface="Microsoft YaHei" charset="-122"/>
                <a:cs typeface="Microsoft YaHei" charset="-122"/>
              </a:rPr>
              <a:t>1999-06-01 </a:t>
            </a:r>
            <a:r>
              <a:rPr lang="zh-CN" altLang="en-US" sz="1600" dirty="0" smtClean="0">
                <a:latin typeface="Microsoft YaHei" charset="-122"/>
                <a:ea typeface="Microsoft YaHei" charset="-122"/>
                <a:cs typeface="Microsoft YaHei" charset="-122"/>
              </a:rPr>
              <a:t>雕牌被国家工商总局认定为全国重点保护商标。</a:t>
            </a:r>
          </a:p>
          <a:p>
            <a:r>
              <a:rPr lang="en-US" altLang="zh-CN" sz="1600" dirty="0" smtClean="0">
                <a:latin typeface="Microsoft YaHei" charset="-122"/>
                <a:ea typeface="Microsoft YaHei" charset="-122"/>
                <a:cs typeface="Microsoft YaHei" charset="-122"/>
              </a:rPr>
              <a:t>1999-01-22 </a:t>
            </a:r>
            <a:r>
              <a:rPr lang="zh-CN" altLang="en-US" sz="1600" dirty="0" smtClean="0">
                <a:latin typeface="Microsoft YaHei" charset="-122"/>
                <a:ea typeface="Microsoft YaHei" charset="-122"/>
                <a:cs typeface="Microsoft YaHei" charset="-122"/>
              </a:rPr>
              <a:t>雕牌 “浙江名牌产品</a:t>
            </a:r>
            <a:r>
              <a:rPr lang="en-US" altLang="zh-CN" sz="1600" dirty="0" smtClean="0">
                <a:latin typeface="Microsoft YaHei" charset="-122"/>
                <a:ea typeface="Microsoft YaHei" charset="-122"/>
                <a:cs typeface="Microsoft YaHei" charset="-122"/>
              </a:rPr>
              <a:t>100</a:t>
            </a:r>
            <a:r>
              <a:rPr lang="zh-CN" altLang="en-US" sz="1600" dirty="0" smtClean="0">
                <a:latin typeface="Microsoft YaHei" charset="-122"/>
                <a:ea typeface="Microsoft YaHei" charset="-122"/>
                <a:cs typeface="Microsoft YaHei" charset="-122"/>
              </a:rPr>
              <a:t>强”中惟一的洗涤用品品牌。</a:t>
            </a:r>
          </a:p>
          <a:p>
            <a:r>
              <a:rPr lang="en-US" altLang="zh-CN" sz="1600" dirty="0" smtClean="0">
                <a:latin typeface="Microsoft YaHei" charset="-122"/>
                <a:ea typeface="Microsoft YaHei" charset="-122"/>
                <a:cs typeface="Microsoft YaHei" charset="-122"/>
              </a:rPr>
              <a:t>1998-04-01 </a:t>
            </a:r>
            <a:r>
              <a:rPr lang="zh-CN" altLang="en-US" sz="1600" dirty="0" smtClean="0">
                <a:latin typeface="Microsoft YaHei" charset="-122"/>
                <a:ea typeface="Microsoft YaHei" charset="-122"/>
                <a:cs typeface="Microsoft YaHei" charset="-122"/>
              </a:rPr>
              <a:t>浙江名牌认定委员会通报表扬纳爱斯、雕牌。</a:t>
            </a:r>
          </a:p>
          <a:p>
            <a:r>
              <a:rPr lang="en-US" altLang="zh-CN" sz="1600" dirty="0" smtClean="0">
                <a:latin typeface="Microsoft YaHei" charset="-122"/>
                <a:ea typeface="Microsoft YaHei" charset="-122"/>
                <a:cs typeface="Microsoft YaHei" charset="-122"/>
              </a:rPr>
              <a:t>1996-10-18 </a:t>
            </a:r>
            <a:r>
              <a:rPr lang="zh-CN" altLang="en-US" sz="1600" dirty="0" smtClean="0">
                <a:latin typeface="Microsoft YaHei" charset="-122"/>
                <a:ea typeface="Microsoft YaHei" charset="-122"/>
                <a:cs typeface="Microsoft YaHei" charset="-122"/>
              </a:rPr>
              <a:t>雕牌成为“中国肥皂第一品牌”。</a:t>
            </a:r>
          </a:p>
          <a:p>
            <a:r>
              <a:rPr lang="en-US" altLang="zh-CN" sz="1600" dirty="0" smtClean="0">
                <a:latin typeface="Microsoft YaHei" charset="-122"/>
                <a:ea typeface="Microsoft YaHei" charset="-122"/>
                <a:cs typeface="Microsoft YaHei" charset="-122"/>
              </a:rPr>
              <a:t>1995-01-20 </a:t>
            </a:r>
            <a:r>
              <a:rPr lang="zh-CN" altLang="en-US" sz="1600" dirty="0" smtClean="0">
                <a:latin typeface="Microsoft YaHei" charset="-122"/>
                <a:ea typeface="Microsoft YaHei" charset="-122"/>
                <a:cs typeface="Microsoft YaHei" charset="-122"/>
              </a:rPr>
              <a:t>雕牌超能皂被评为“浙江名牌”。</a:t>
            </a:r>
          </a:p>
          <a:p>
            <a:r>
              <a:rPr lang="en-US" altLang="zh-CN" sz="1600" dirty="0" smtClean="0">
                <a:latin typeface="Microsoft YaHei" charset="-122"/>
                <a:ea typeface="Microsoft YaHei" charset="-122"/>
                <a:cs typeface="Microsoft YaHei" charset="-122"/>
              </a:rPr>
              <a:t>1994-11-15 </a:t>
            </a:r>
            <a:r>
              <a:rPr lang="zh-CN" altLang="en-US" sz="1600" dirty="0" smtClean="0">
                <a:latin typeface="Microsoft YaHei" charset="-122"/>
                <a:ea typeface="Microsoft YaHei" charset="-122"/>
                <a:cs typeface="Microsoft YaHei" charset="-122"/>
              </a:rPr>
              <a:t>雕牌同时被审定为“浙江著名商标”。</a:t>
            </a:r>
          </a:p>
          <a:p>
            <a:r>
              <a:rPr lang="en-US" altLang="zh-CN" sz="1600" dirty="0" smtClean="0">
                <a:latin typeface="Microsoft YaHei" charset="-122"/>
                <a:ea typeface="Microsoft YaHei" charset="-122"/>
                <a:cs typeface="Microsoft YaHei" charset="-122"/>
              </a:rPr>
              <a:t>1992-06-15 </a:t>
            </a:r>
            <a:r>
              <a:rPr lang="zh-CN" altLang="en-US" sz="1600" dirty="0" smtClean="0">
                <a:latin typeface="Microsoft YaHei" charset="-122"/>
                <a:ea typeface="Microsoft YaHei" charset="-122"/>
                <a:cs typeface="Microsoft YaHei" charset="-122"/>
              </a:rPr>
              <a:t>创世界肥皂生产历史先河的肥皂新一代</a:t>
            </a:r>
            <a:r>
              <a:rPr lang="en-US" altLang="zh-CN" sz="1600" dirty="0" smtClean="0">
                <a:latin typeface="Microsoft YaHei" charset="-122"/>
                <a:ea typeface="Microsoft YaHei" charset="-122"/>
                <a:cs typeface="Microsoft YaHei" charset="-122"/>
              </a:rPr>
              <a:t>——</a:t>
            </a:r>
            <a:r>
              <a:rPr lang="zh-CN" altLang="en-US" sz="1600" dirty="0" smtClean="0">
                <a:latin typeface="Microsoft YaHei" charset="-122"/>
                <a:ea typeface="Microsoft YaHei" charset="-122"/>
                <a:cs typeface="Microsoft YaHei" charset="-122"/>
              </a:rPr>
              <a:t>雕牌超能皂问世。</a:t>
            </a:r>
          </a:p>
          <a:p>
            <a:pPr marL="0" marR="0" indent="0" algn="l" defTabSz="1219078"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en-US" altLang="zh-CN" dirty="0" smtClean="0"/>
          </a:p>
          <a:p>
            <a:r>
              <a:rPr kumimoji="1" lang="en-US" altLang="zh-CN" dirty="0" smtClean="0"/>
              <a:t>http://</a:t>
            </a:r>
            <a:r>
              <a:rPr kumimoji="1" lang="en-US" altLang="zh-CN" dirty="0" err="1" smtClean="0"/>
              <a:t>www.maigoo.com</a:t>
            </a:r>
            <a:r>
              <a:rPr kumimoji="1" lang="en-US" altLang="zh-CN" dirty="0" smtClean="0"/>
              <a:t>/</a:t>
            </a:r>
            <a:r>
              <a:rPr kumimoji="1" lang="en-US" altLang="zh-CN" dirty="0" err="1" smtClean="0"/>
              <a:t>maigoocms</a:t>
            </a:r>
            <a:r>
              <a:rPr kumimoji="1" lang="en-US" altLang="zh-CN" dirty="0" smtClean="0"/>
              <a:t>/special/</a:t>
            </a:r>
            <a:r>
              <a:rPr kumimoji="1" lang="en-US" altLang="zh-CN" dirty="0" err="1" smtClean="0"/>
              <a:t>shenghuo</a:t>
            </a:r>
            <a:r>
              <a:rPr kumimoji="1" lang="en-US" altLang="zh-CN" dirty="0" smtClean="0"/>
              <a:t>/198diaopai.html</a:t>
            </a:r>
            <a:r>
              <a:rPr kumimoji="1" lang="zh-CN" altLang="en-US" dirty="0" smtClean="0"/>
              <a:t>   纯国货</a:t>
            </a:r>
            <a:endParaRPr kumimoji="1" lang="en-US" altLang="zh-CN" dirty="0" smtClean="0"/>
          </a:p>
          <a:p>
            <a:r>
              <a:rPr kumimoji="1" lang="en-US" altLang="zh-CN" dirty="0" smtClean="0"/>
              <a:t>http://</a:t>
            </a:r>
            <a:r>
              <a:rPr kumimoji="1" lang="en-US" altLang="zh-CN" dirty="0" err="1" smtClean="0"/>
              <a:t>www.pinguan.com</a:t>
            </a:r>
            <a:r>
              <a:rPr kumimoji="1" lang="en-US" altLang="zh-CN" dirty="0" smtClean="0"/>
              <a:t>/article/content/6870</a:t>
            </a:r>
          </a:p>
          <a:p>
            <a:endParaRPr kumimoji="1" lang="en-US" altLang="zh-CN" dirty="0" smtClean="0"/>
          </a:p>
          <a:p>
            <a:pPr latinLnBrk="1"/>
            <a:r>
              <a:rPr lang="zh-CN" altLang="en-US" sz="1600" b="0" i="0" kern="1200" dirty="0" smtClean="0">
                <a:solidFill>
                  <a:schemeClr val="tx1"/>
                </a:solidFill>
                <a:effectLst/>
                <a:latin typeface="+mn-lt"/>
                <a:ea typeface="+mn-ea"/>
                <a:cs typeface="+mn-cs"/>
              </a:rPr>
              <a:t>纳爱斯集团董事长曾透露，纳爱斯集团</a:t>
            </a:r>
            <a:r>
              <a:rPr lang="en-US" altLang="zh-CN" sz="1600" b="0" i="0" kern="1200" dirty="0" smtClean="0">
                <a:solidFill>
                  <a:schemeClr val="tx1"/>
                </a:solidFill>
                <a:effectLst/>
                <a:latin typeface="+mn-lt"/>
                <a:ea typeface="+mn-ea"/>
                <a:cs typeface="+mn-cs"/>
              </a:rPr>
              <a:t>2015</a:t>
            </a:r>
            <a:r>
              <a:rPr lang="zh-CN" altLang="en-US" sz="1600" b="0" i="0" kern="1200" dirty="0" smtClean="0">
                <a:solidFill>
                  <a:schemeClr val="tx1"/>
                </a:solidFill>
                <a:effectLst/>
                <a:latin typeface="+mn-lt"/>
                <a:ea typeface="+mn-ea"/>
                <a:cs typeface="+mn-cs"/>
              </a:rPr>
              <a:t>年销售额已达到</a:t>
            </a:r>
            <a:r>
              <a:rPr lang="en-US" altLang="zh-CN" sz="1600" b="0" i="0" kern="1200" dirty="0" smtClean="0">
                <a:solidFill>
                  <a:schemeClr val="tx1"/>
                </a:solidFill>
                <a:effectLst/>
                <a:latin typeface="+mn-lt"/>
                <a:ea typeface="+mn-ea"/>
                <a:cs typeface="+mn-cs"/>
              </a:rPr>
              <a:t>190</a:t>
            </a:r>
            <a:r>
              <a:rPr lang="zh-CN" altLang="en-US" sz="1600" b="0" i="0" kern="1200" dirty="0" smtClean="0">
                <a:solidFill>
                  <a:schemeClr val="tx1"/>
                </a:solidFill>
                <a:effectLst/>
                <a:latin typeface="+mn-lt"/>
                <a:ea typeface="+mn-ea"/>
                <a:cs typeface="+mn-cs"/>
              </a:rPr>
              <a:t>亿，这相当于</a:t>
            </a:r>
            <a:r>
              <a:rPr lang="en-US" altLang="zh-CN" sz="1600" b="0" i="0" kern="1200" dirty="0" smtClean="0">
                <a:solidFill>
                  <a:schemeClr val="tx1"/>
                </a:solidFill>
                <a:effectLst/>
                <a:latin typeface="+mn-lt"/>
                <a:ea typeface="+mn-ea"/>
                <a:cs typeface="+mn-cs"/>
              </a:rPr>
              <a:t>3</a:t>
            </a:r>
            <a:r>
              <a:rPr lang="zh-CN" altLang="en-US" sz="1600" b="0" i="0" kern="1200" dirty="0" smtClean="0">
                <a:solidFill>
                  <a:schemeClr val="tx1"/>
                </a:solidFill>
                <a:effectLst/>
                <a:latin typeface="+mn-lt"/>
                <a:ea typeface="+mn-ea"/>
                <a:cs typeface="+mn-cs"/>
              </a:rPr>
              <a:t>个半上海家化一整年的销售业绩，能顶上宝洁在中国市场一半的销售额。</a:t>
            </a:r>
          </a:p>
          <a:p>
            <a:pPr latinLnBrk="1"/>
            <a:r>
              <a:rPr lang="zh-CN" altLang="en-US" sz="1600" b="0" i="0" kern="1200" dirty="0" smtClean="0">
                <a:solidFill>
                  <a:schemeClr val="tx1"/>
                </a:solidFill>
                <a:effectLst/>
                <a:latin typeface="+mn-lt"/>
                <a:ea typeface="+mn-ea"/>
                <a:cs typeface="+mn-cs"/>
              </a:rPr>
              <a:t>实际上，纳爱斯集团起源于一家地方性国营化工厂</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丽水“五七”化工厂，到</a:t>
            </a:r>
            <a:r>
              <a:rPr lang="en-US" altLang="zh-CN" sz="1600" b="0" i="0" kern="1200" dirty="0" smtClean="0">
                <a:solidFill>
                  <a:schemeClr val="tx1"/>
                </a:solidFill>
                <a:effectLst/>
                <a:latin typeface="+mn-lt"/>
                <a:ea typeface="+mn-ea"/>
                <a:cs typeface="+mn-cs"/>
              </a:rPr>
              <a:t>1968</a:t>
            </a:r>
            <a:r>
              <a:rPr lang="zh-CN" altLang="en-US" sz="1600" b="0" i="0" kern="1200" dirty="0" smtClean="0">
                <a:solidFill>
                  <a:schemeClr val="tx1"/>
                </a:solidFill>
                <a:effectLst/>
                <a:latin typeface="+mn-lt"/>
                <a:ea typeface="+mn-ea"/>
                <a:cs typeface="+mn-cs"/>
              </a:rPr>
              <a:t>年纳爱斯的现任董事长庄启传接任了厂长一职，便开始快速发展，推出了至今享誉中国的两大品牌</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纳爱斯和雕牌。</a:t>
            </a:r>
          </a:p>
          <a:p>
            <a:pPr latinLnBrk="1"/>
            <a:r>
              <a:rPr lang="zh-CN" altLang="en-US" sz="1600" b="0" i="0" kern="1200" dirty="0" smtClean="0">
                <a:solidFill>
                  <a:schemeClr val="tx1"/>
                </a:solidFill>
                <a:effectLst/>
                <a:latin typeface="+mn-lt"/>
                <a:ea typeface="+mn-ea"/>
                <a:cs typeface="+mn-cs"/>
              </a:rPr>
              <a:t>而作为纳爱斯集团的当家品牌，于</a:t>
            </a:r>
            <a:r>
              <a:rPr lang="en-US" altLang="zh-CN" sz="1600" b="0" i="0" kern="1200" dirty="0" smtClean="0">
                <a:solidFill>
                  <a:schemeClr val="tx1"/>
                </a:solidFill>
                <a:effectLst/>
                <a:latin typeface="+mn-lt"/>
                <a:ea typeface="+mn-ea"/>
                <a:cs typeface="+mn-cs"/>
              </a:rPr>
              <a:t>20</a:t>
            </a:r>
            <a:r>
              <a:rPr lang="zh-CN" altLang="en-US" sz="1600" b="0" i="0" kern="1200" dirty="0" smtClean="0">
                <a:solidFill>
                  <a:schemeClr val="tx1"/>
                </a:solidFill>
                <a:effectLst/>
                <a:latin typeface="+mn-lt"/>
                <a:ea typeface="+mn-ea"/>
                <a:cs typeface="+mn-cs"/>
              </a:rPr>
              <a:t>世纪</a:t>
            </a:r>
            <a:r>
              <a:rPr lang="en-US" altLang="zh-CN" sz="1600" b="0" i="0" kern="1200" dirty="0" smtClean="0">
                <a:solidFill>
                  <a:schemeClr val="tx1"/>
                </a:solidFill>
                <a:effectLst/>
                <a:latin typeface="+mn-lt"/>
                <a:ea typeface="+mn-ea"/>
                <a:cs typeface="+mn-cs"/>
              </a:rPr>
              <a:t>90</a:t>
            </a:r>
            <a:r>
              <a:rPr lang="zh-CN" altLang="en-US" sz="1600" b="0" i="0" kern="1200" dirty="0" smtClean="0">
                <a:solidFill>
                  <a:schemeClr val="tx1"/>
                </a:solidFill>
                <a:effectLst/>
                <a:latin typeface="+mn-lt"/>
                <a:ea typeface="+mn-ea"/>
                <a:cs typeface="+mn-cs"/>
              </a:rPr>
              <a:t>年代推出的雕牌成长并非一帆风顺。</a:t>
            </a:r>
            <a:r>
              <a:rPr lang="en-US" altLang="zh-CN" sz="1600" b="0" i="0" kern="1200" dirty="0" smtClean="0">
                <a:solidFill>
                  <a:schemeClr val="tx1"/>
                </a:solidFill>
                <a:effectLst/>
                <a:latin typeface="+mn-lt"/>
                <a:ea typeface="+mn-ea"/>
                <a:cs typeface="+mn-cs"/>
              </a:rPr>
              <a:t>1992</a:t>
            </a:r>
            <a:r>
              <a:rPr lang="zh-CN" altLang="en-US" sz="1600" b="0" i="0" kern="1200" dirty="0" smtClean="0">
                <a:solidFill>
                  <a:schemeClr val="tx1"/>
                </a:solidFill>
                <a:effectLst/>
                <a:latin typeface="+mn-lt"/>
                <a:ea typeface="+mn-ea"/>
                <a:cs typeface="+mn-cs"/>
              </a:rPr>
              <a:t>年，庄启传带着革命性的新品</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雕牌超能皂栽了一个跟头。</a:t>
            </a:r>
          </a:p>
          <a:p>
            <a:pPr latinLnBrk="1"/>
            <a:r>
              <a:rPr lang="zh-CN" altLang="en-US" sz="1600" b="0" i="0" kern="1200" dirty="0" smtClean="0">
                <a:solidFill>
                  <a:schemeClr val="tx1"/>
                </a:solidFill>
                <a:effectLst/>
                <a:latin typeface="+mn-lt"/>
                <a:ea typeface="+mn-ea"/>
                <a:cs typeface="+mn-cs"/>
              </a:rPr>
              <a:t>当时全面改良臭肥皂（早期肥皂因味道难闻，被称为臭肥皂）的雕牌超能皂以其特有的颜色（蓝色）与造型（中凹）出现在老百姓的面前。初入市场，雕牌超能皂新奇的颜色和包装带来的不是消费者对“雕”的青睐，反而以为又是一种玲珑剔透的香皂，雕牌超能皂备受冷落。</a:t>
            </a:r>
          </a:p>
          <a:p>
            <a:pPr latinLnBrk="1"/>
            <a:r>
              <a:rPr lang="zh-CN" altLang="en-US" sz="1600" b="0" i="0" kern="1200" dirty="0" smtClean="0">
                <a:solidFill>
                  <a:schemeClr val="tx1"/>
                </a:solidFill>
                <a:effectLst/>
                <a:latin typeface="+mn-lt"/>
                <a:ea typeface="+mn-ea"/>
                <a:cs typeface="+mn-cs"/>
              </a:rPr>
              <a:t>中国洗衣皂市场第一品牌当然没有就此认栽，通过大量广告的投入，雕牌超能皂重新获得了消费者的认可。最终，雕牌成功打开了市场，成为中国第一的肥皂品牌。</a:t>
            </a:r>
          </a:p>
          <a:p>
            <a:pPr latinLnBrk="1"/>
            <a:r>
              <a:rPr lang="zh-CN" altLang="en-US" sz="1600" b="0" i="0" kern="1200" dirty="0" smtClean="0">
                <a:solidFill>
                  <a:schemeClr val="tx1"/>
                </a:solidFill>
                <a:effectLst/>
                <a:latin typeface="+mn-lt"/>
                <a:ea typeface="+mn-ea"/>
                <a:cs typeface="+mn-cs"/>
              </a:rPr>
              <a:t>除了肥皂，雕牌还在洗衣粉和洗洁精市场占有非常大的份额。尼尔森数据显示，雕牌在国内洗衣粉市场份额达到</a:t>
            </a:r>
            <a:r>
              <a:rPr lang="en-US" altLang="zh-CN" sz="1600" b="0" i="0" kern="1200" dirty="0" smtClean="0">
                <a:solidFill>
                  <a:schemeClr val="tx1"/>
                </a:solidFill>
                <a:effectLst/>
                <a:latin typeface="+mn-lt"/>
                <a:ea typeface="+mn-ea"/>
                <a:cs typeface="+mn-cs"/>
              </a:rPr>
              <a:t>17.7%</a:t>
            </a:r>
            <a:r>
              <a:rPr lang="zh-CN" altLang="en-US" sz="1600" b="0" i="0" kern="1200" dirty="0" smtClean="0">
                <a:solidFill>
                  <a:schemeClr val="tx1"/>
                </a:solidFill>
                <a:effectLst/>
                <a:latin typeface="+mn-lt"/>
                <a:ea typeface="+mn-ea"/>
                <a:cs typeface="+mn-cs"/>
              </a:rPr>
              <a:t>，仅次于立白和汰渍。而在洗洁精市场，雕牌更是在</a:t>
            </a:r>
            <a:r>
              <a:rPr lang="en-US" altLang="zh-CN" sz="1600" b="0" i="0" kern="1200" dirty="0" smtClean="0">
                <a:solidFill>
                  <a:schemeClr val="tx1"/>
                </a:solidFill>
                <a:effectLst/>
                <a:latin typeface="+mn-lt"/>
                <a:ea typeface="+mn-ea"/>
                <a:cs typeface="+mn-cs"/>
              </a:rPr>
              <a:t>2006</a:t>
            </a:r>
            <a:r>
              <a:rPr lang="zh-CN" altLang="en-US" sz="1600" b="0" i="0" kern="1200" dirty="0" smtClean="0">
                <a:solidFill>
                  <a:schemeClr val="tx1"/>
                </a:solidFill>
                <a:effectLst/>
                <a:latin typeface="+mn-lt"/>
                <a:ea typeface="+mn-ea"/>
                <a:cs typeface="+mn-cs"/>
              </a:rPr>
              <a:t>年获得销售冠军。</a:t>
            </a:r>
          </a:p>
          <a:p>
            <a:r>
              <a:rPr lang="zh-CN" altLang="en-US" dirty="0" smtClean="0"/>
              <a:t/>
            </a:r>
            <a:br>
              <a:rPr lang="zh-CN" altLang="en-US" dirty="0" smtClean="0"/>
            </a:br>
            <a:endParaRPr kumimoji="1" lang="zh-CN" altLang="en-US" dirty="0" smtClean="0"/>
          </a:p>
          <a:p>
            <a:r>
              <a:rPr lang="zh-CN" altLang="en-US" sz="1600" b="0" i="0" kern="1200" dirty="0" smtClean="0">
                <a:solidFill>
                  <a:schemeClr val="tx1"/>
                </a:solidFill>
                <a:effectLst/>
                <a:latin typeface="+mn-lt"/>
                <a:ea typeface="+mn-ea"/>
                <a:cs typeface="+mn-cs"/>
              </a:rPr>
              <a:t>这个家喻户晓的国民品牌，一直以有情有家为品牌理念，那句让人潸然泪下的“妈妈，我可以帮你干活了！”广告语在今天看来仍旧有着暖暖的温度，深深影响了亿万中国家庭。随着社会发展及</a:t>
            </a:r>
            <a:r>
              <a:rPr lang="en-US" altLang="zh-CN" sz="1600" b="0" i="0" kern="1200" dirty="0" smtClean="0">
                <a:solidFill>
                  <a:schemeClr val="tx1"/>
                </a:solidFill>
                <a:effectLst/>
                <a:latin typeface="+mn-lt"/>
                <a:ea typeface="+mn-ea"/>
                <a:cs typeface="+mn-cs"/>
              </a:rPr>
              <a:t>80</a:t>
            </a:r>
            <a:r>
              <a:rPr lang="zh-CN" altLang="en-US" sz="1600" b="0" i="0" kern="1200" dirty="0" smtClean="0">
                <a:solidFill>
                  <a:schemeClr val="tx1"/>
                </a:solidFill>
                <a:effectLst/>
                <a:latin typeface="+mn-lt"/>
                <a:ea typeface="+mn-ea"/>
                <a:cs typeface="+mn-cs"/>
              </a:rPr>
              <a:t>后当家作主，中国人的家庭观念也逐渐发生改变，过往略显陈旧的家庭观念，已逐渐被平等、沟通、互爱的新家观所取代。而以</a:t>
            </a:r>
            <a:r>
              <a:rPr lang="en-US" altLang="zh-CN" sz="1600" b="0" i="0" kern="1200" dirty="0" smtClean="0">
                <a:solidFill>
                  <a:schemeClr val="tx1"/>
                </a:solidFill>
                <a:effectLst/>
                <a:latin typeface="+mn-lt"/>
                <a:ea typeface="+mn-ea"/>
                <a:cs typeface="+mn-cs"/>
              </a:rPr>
              <a:t>80</a:t>
            </a:r>
            <a:r>
              <a:rPr lang="zh-CN" altLang="en-US" sz="1600" b="0" i="0" kern="1200" dirty="0" smtClean="0">
                <a:solidFill>
                  <a:schemeClr val="tx1"/>
                </a:solidFill>
                <a:effectLst/>
                <a:latin typeface="+mn-lt"/>
                <a:ea typeface="+mn-ea"/>
                <a:cs typeface="+mn-cs"/>
              </a:rPr>
              <a:t>、</a:t>
            </a:r>
            <a:r>
              <a:rPr lang="en-US" altLang="zh-CN" sz="1600" b="0" i="0" kern="1200" dirty="0" smtClean="0">
                <a:solidFill>
                  <a:schemeClr val="tx1"/>
                </a:solidFill>
                <a:effectLst/>
                <a:latin typeface="+mn-lt"/>
                <a:ea typeface="+mn-ea"/>
                <a:cs typeface="+mn-cs"/>
              </a:rPr>
              <a:t>90</a:t>
            </a:r>
            <a:r>
              <a:rPr lang="zh-CN" altLang="en-US" sz="1600" b="0" i="0" kern="1200" dirty="0" smtClean="0">
                <a:solidFill>
                  <a:schemeClr val="tx1"/>
                </a:solidFill>
                <a:effectLst/>
                <a:latin typeface="+mn-lt"/>
                <a:ea typeface="+mn-ea"/>
                <a:cs typeface="+mn-cs"/>
              </a:rPr>
              <a:t>后为主的新一代家庭，正是雕牌想要对话和沟通的对象。因此，雕牌再次洞察这一消费者情感变化，顺应趋势，用更年轻的方式提出“新家观”，与新一代消费群体进行更加个性化的沟通。</a:t>
            </a:r>
            <a:r>
              <a:rPr lang="en-US" altLang="zh-CN" sz="1600" b="0" i="0" kern="1200" dirty="0" smtClean="0">
                <a:solidFill>
                  <a:schemeClr val="tx1"/>
                </a:solidFill>
                <a:effectLst/>
                <a:latin typeface="+mn-lt"/>
                <a:ea typeface="+mn-ea"/>
                <a:cs typeface="+mn-cs"/>
              </a:rPr>
              <a:t>2016</a:t>
            </a:r>
            <a:r>
              <a:rPr lang="zh-CN" altLang="en-US" sz="1600" b="0" i="0" kern="1200" dirty="0" smtClean="0">
                <a:solidFill>
                  <a:schemeClr val="tx1"/>
                </a:solidFill>
                <a:effectLst/>
                <a:latin typeface="+mn-lt"/>
                <a:ea typeface="+mn-ea"/>
                <a:cs typeface="+mn-cs"/>
              </a:rPr>
              <a:t>年，又邀请人气超高的新一代国民家庭李小鹏一家为品牌代言，倾情演绎“新家观”，针对消费者健康保障的需求与生活品质的提升，强势推出雕牌除菌系列产品，雕牌品牌全新战役全面打</a:t>
            </a:r>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7</a:t>
            </a:fld>
            <a:endParaRPr lang="zh-CN" altLang="en-US"/>
          </a:p>
        </p:txBody>
      </p:sp>
    </p:spTree>
    <p:extLst>
      <p:ext uri="{BB962C8B-B14F-4D97-AF65-F5344CB8AC3E}">
        <p14:creationId xmlns:p14="http://schemas.microsoft.com/office/powerpoint/2010/main" val="197853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38</a:t>
            </a:fld>
            <a:endParaRPr lang="zh-CN" altLang="en-US"/>
          </a:p>
        </p:txBody>
      </p:sp>
    </p:spTree>
    <p:extLst>
      <p:ext uri="{BB962C8B-B14F-4D97-AF65-F5344CB8AC3E}">
        <p14:creationId xmlns:p14="http://schemas.microsoft.com/office/powerpoint/2010/main" val="195649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39</a:t>
            </a:fld>
            <a:endParaRPr lang="zh-CN" altLang="en-US"/>
          </a:p>
        </p:txBody>
      </p:sp>
    </p:spTree>
    <p:extLst>
      <p:ext uri="{BB962C8B-B14F-4D97-AF65-F5344CB8AC3E}">
        <p14:creationId xmlns:p14="http://schemas.microsoft.com/office/powerpoint/2010/main" val="885796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40</a:t>
            </a:fld>
            <a:endParaRPr lang="zh-CN" altLang="en-US"/>
          </a:p>
        </p:txBody>
      </p:sp>
    </p:spTree>
    <p:extLst>
      <p:ext uri="{BB962C8B-B14F-4D97-AF65-F5344CB8AC3E}">
        <p14:creationId xmlns:p14="http://schemas.microsoft.com/office/powerpoint/2010/main" val="1946609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41</a:t>
            </a:fld>
            <a:endParaRPr lang="zh-CN" altLang="en-US"/>
          </a:p>
        </p:txBody>
      </p:sp>
    </p:spTree>
    <p:extLst>
      <p:ext uri="{BB962C8B-B14F-4D97-AF65-F5344CB8AC3E}">
        <p14:creationId xmlns:p14="http://schemas.microsoft.com/office/powerpoint/2010/main" val="616907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42</a:t>
            </a:fld>
            <a:endParaRPr lang="zh-CN" altLang="en-US"/>
          </a:p>
        </p:txBody>
      </p:sp>
    </p:spTree>
    <p:extLst>
      <p:ext uri="{BB962C8B-B14F-4D97-AF65-F5344CB8AC3E}">
        <p14:creationId xmlns:p14="http://schemas.microsoft.com/office/powerpoint/2010/main" val="607508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43</a:t>
            </a:fld>
            <a:endParaRPr lang="zh-CN" altLang="en-US"/>
          </a:p>
        </p:txBody>
      </p:sp>
    </p:spTree>
    <p:extLst>
      <p:ext uri="{BB962C8B-B14F-4D97-AF65-F5344CB8AC3E}">
        <p14:creationId xmlns:p14="http://schemas.microsoft.com/office/powerpoint/2010/main" val="1960851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ctr"/>
            <a:r>
              <a:rPr kumimoji="1" lang="zh-CN" altLang="en-US" sz="1200" b="1" dirty="0" smtClean="0">
                <a:latin typeface="Microsoft YaHei" charset="0"/>
                <a:ea typeface="Microsoft YaHei" charset="0"/>
                <a:cs typeface="Microsoft YaHei" charset="0"/>
              </a:rPr>
              <a:t>提高溢价空间，降低经营成本，</a:t>
            </a:r>
            <a:r>
              <a:rPr kumimoji="1" lang="zh-CN" altLang="en-US" sz="1200" dirty="0" smtClean="0">
                <a:latin typeface="Microsoft YaHei" charset="0"/>
                <a:ea typeface="Microsoft YaHei" charset="0"/>
                <a:cs typeface="Microsoft YaHei" charset="0"/>
              </a:rPr>
              <a:t>为企业赚取更大利润</a:t>
            </a:r>
            <a:endParaRPr kumimoji="1" lang="en-US" altLang="zh-CN" sz="1200" dirty="0" smtClean="0">
              <a:latin typeface="Microsoft YaHei" charset="0"/>
              <a:ea typeface="Microsoft YaHei" charset="0"/>
              <a:cs typeface="Microsoft YaHei" charset="0"/>
            </a:endParaRPr>
          </a:p>
          <a:p>
            <a:pPr algn="ctr"/>
            <a:endParaRPr kumimoji="1" lang="en-US" altLang="zh-CN" sz="1100" dirty="0" smtClean="0">
              <a:latin typeface="Microsoft YaHei" charset="0"/>
              <a:ea typeface="Microsoft YaHei" charset="0"/>
              <a:cs typeface="Microsoft YaHei" charset="0"/>
            </a:endParaRPr>
          </a:p>
          <a:p>
            <a:pPr algn="ctr"/>
            <a:r>
              <a:rPr kumimoji="1" lang="zh-CN" altLang="en-US" sz="1200" dirty="0" smtClean="0">
                <a:latin typeface="Microsoft YaHei" charset="0"/>
                <a:ea typeface="Microsoft YaHei" charset="0"/>
                <a:cs typeface="Microsoft YaHei" charset="0"/>
              </a:rPr>
              <a:t>帮助用户</a:t>
            </a:r>
            <a:r>
              <a:rPr kumimoji="1" lang="zh-CN" altLang="en-US" sz="1200" b="1" dirty="0" smtClean="0">
                <a:latin typeface="Microsoft YaHei" charset="0"/>
                <a:ea typeface="Microsoft YaHei" charset="0"/>
                <a:cs typeface="Microsoft YaHei" charset="0"/>
              </a:rPr>
              <a:t>简化决策过程</a:t>
            </a:r>
            <a:r>
              <a:rPr kumimoji="1" lang="zh-CN" altLang="en-US" sz="1200" dirty="0" smtClean="0">
                <a:latin typeface="Microsoft YaHei" charset="0"/>
                <a:ea typeface="Microsoft YaHei" charset="0"/>
                <a:cs typeface="Microsoft YaHei" charset="0"/>
              </a:rPr>
              <a:t>，形成</a:t>
            </a:r>
            <a:r>
              <a:rPr kumimoji="1" lang="zh-CN" altLang="en-US" sz="1200" b="1" dirty="0" smtClean="0">
                <a:latin typeface="Microsoft YaHei" charset="0"/>
                <a:ea typeface="Microsoft YaHei" charset="0"/>
                <a:cs typeface="Microsoft YaHei" charset="0"/>
              </a:rPr>
              <a:t>市场核心竞争力</a:t>
            </a:r>
            <a:endParaRPr kumimoji="1" lang="en-US" altLang="zh-CN" b="1" dirty="0" smtClean="0">
              <a:latin typeface="Microsoft YaHei" charset="0"/>
              <a:ea typeface="Microsoft YaHei" charset="0"/>
              <a:cs typeface="Microsoft YaHei" charset="0"/>
            </a:endParaRPr>
          </a:p>
          <a:p>
            <a:pPr algn="ctr"/>
            <a:endParaRPr kumimoji="1" lang="en-US" altLang="zh-CN" b="1" dirty="0" smtClean="0">
              <a:latin typeface="Microsoft YaHei" charset="0"/>
              <a:ea typeface="Microsoft YaHei" charset="0"/>
              <a:cs typeface="Microsoft YaHei" charset="0"/>
            </a:endParaRPr>
          </a:p>
          <a:p>
            <a:pPr algn="ctr"/>
            <a:r>
              <a:rPr kumimoji="1" lang="zh-CN" altLang="en-US" b="1" dirty="0" smtClean="0">
                <a:latin typeface="Microsoft YaHei" charset="0"/>
                <a:ea typeface="Microsoft YaHei" charset="0"/>
                <a:cs typeface="Microsoft YaHei" charset="0"/>
              </a:rPr>
              <a:t>品牌资产是企业资产构成部分</a:t>
            </a:r>
            <a:r>
              <a:rPr kumimoji="1" lang="zh-CN" altLang="en-US" sz="1100" dirty="0" smtClean="0">
                <a:latin typeface="Microsoft YaHei" charset="0"/>
                <a:ea typeface="Microsoft YaHei" charset="0"/>
                <a:cs typeface="Microsoft YaHei" charset="0"/>
              </a:rPr>
              <a:t>，无形却十分重要</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44</a:t>
            </a:fld>
            <a:endParaRPr lang="zh-CN" altLang="en-US"/>
          </a:p>
        </p:txBody>
      </p:sp>
    </p:spTree>
    <p:extLst>
      <p:ext uri="{BB962C8B-B14F-4D97-AF65-F5344CB8AC3E}">
        <p14:creationId xmlns:p14="http://schemas.microsoft.com/office/powerpoint/2010/main" val="63977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45</a:t>
            </a:fld>
            <a:endParaRPr lang="zh-CN" altLang="en-US"/>
          </a:p>
        </p:txBody>
      </p:sp>
    </p:spTree>
    <p:extLst>
      <p:ext uri="{BB962C8B-B14F-4D97-AF65-F5344CB8AC3E}">
        <p14:creationId xmlns:p14="http://schemas.microsoft.com/office/powerpoint/2010/main" val="225474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46</a:t>
            </a:fld>
            <a:endParaRPr lang="zh-CN" altLang="en-US"/>
          </a:p>
        </p:txBody>
      </p:sp>
    </p:spTree>
    <p:extLst>
      <p:ext uri="{BB962C8B-B14F-4D97-AF65-F5344CB8AC3E}">
        <p14:creationId xmlns:p14="http://schemas.microsoft.com/office/powerpoint/2010/main" val="1010499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47</a:t>
            </a:fld>
            <a:endParaRPr lang="zh-CN" altLang="en-US"/>
          </a:p>
        </p:txBody>
      </p:sp>
    </p:spTree>
    <p:extLst>
      <p:ext uri="{BB962C8B-B14F-4D97-AF65-F5344CB8AC3E}">
        <p14:creationId xmlns:p14="http://schemas.microsoft.com/office/powerpoint/2010/main" val="46082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70000" lnSpcReduction="20000"/>
          </a:bodyPr>
          <a:lstStyle/>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www.jumeili.cn</a:t>
            </a:r>
            <a:r>
              <a:rPr lang="en-US" altLang="zh-CN" sz="1200" b="0" i="0" kern="1200" dirty="0" smtClean="0">
                <a:solidFill>
                  <a:schemeClr val="tx1"/>
                </a:solidFill>
                <a:effectLst/>
                <a:latin typeface="+mn-lt"/>
                <a:ea typeface="+mn-ea"/>
                <a:cs typeface="+mn-cs"/>
              </a:rPr>
              <a:t>/NewsView-19179.html</a:t>
            </a:r>
            <a:r>
              <a:rPr lang="zh-CN" altLang="en-US" sz="1200" b="0" i="0" kern="1200" dirty="0" smtClean="0">
                <a:solidFill>
                  <a:schemeClr val="tx1"/>
                </a:solidFill>
                <a:effectLst/>
                <a:latin typeface="+mn-lt"/>
                <a:ea typeface="+mn-ea"/>
                <a:cs typeface="+mn-cs"/>
              </a:rPr>
              <a:t> 很多图可以截</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雕牌地铁及报纸事件，被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李小鹏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李安琪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陆毅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鲍蕾等明星曝光，他们在微博上互动，将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雕牌新家观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在微博上引发全网热议，引发大批粉丝及</a:t>
            </a:r>
            <a:r>
              <a:rPr lang="en-US" altLang="zh-CN" sz="1200" b="0" i="0" kern="1200" dirty="0" smtClean="0">
                <a:solidFill>
                  <a:schemeClr val="tx1"/>
                </a:solidFill>
                <a:effectLst/>
                <a:latin typeface="+mn-lt"/>
                <a:ea typeface="+mn-ea"/>
                <a:cs typeface="+mn-cs"/>
              </a:rPr>
              <a:t>KOL</a:t>
            </a:r>
            <a:r>
              <a:rPr lang="zh-CN" altLang="en-US" sz="1200" b="0" i="0" kern="1200" dirty="0" smtClean="0">
                <a:solidFill>
                  <a:schemeClr val="tx1"/>
                </a:solidFill>
                <a:effectLst/>
                <a:latin typeface="+mn-lt"/>
                <a:ea typeface="+mn-ea"/>
                <a:cs typeface="+mn-cs"/>
              </a:rPr>
              <a:t>关注，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雕牌新家观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迅速登上微博热门话题榜。</a:t>
            </a:r>
          </a:p>
          <a:p>
            <a:r>
              <a:rPr lang="zh-CN" altLang="en-US" sz="1200" b="0" i="0" kern="1200" dirty="0" smtClean="0">
                <a:solidFill>
                  <a:schemeClr val="tx1"/>
                </a:solidFill>
                <a:effectLst/>
                <a:latin typeface="+mn-lt"/>
                <a:ea typeface="+mn-ea"/>
                <a:cs typeface="+mn-cs"/>
              </a:rPr>
              <a:t>　　精选的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雕牌新家观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也以短视频形式在秒拍等视频网粘上线，每条有趣的观点均用轻松的视频方式视频演绎，引发进一步话题扩散。</a:t>
            </a:r>
          </a:p>
          <a:p>
            <a:r>
              <a:rPr lang="zh-CN" altLang="en-US" sz="1200" b="0" i="0" kern="1200" dirty="0" smtClean="0">
                <a:solidFill>
                  <a:schemeClr val="tx1"/>
                </a:solidFill>
                <a:effectLst/>
                <a:latin typeface="+mn-lt"/>
                <a:ea typeface="+mn-ea"/>
                <a:cs typeface="+mn-cs"/>
              </a:rPr>
              <a:t>　　与此同时，一部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五千年家观简史</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视频在各大视频网站上线，以幽默逗趣的方式梳理了中国五千年来家庭观念的变化。病毒式的视频内容，也为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雕牌新家观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引发网友的关注与吐槽、转发及分享。</a:t>
            </a:r>
          </a:p>
          <a:p>
            <a:r>
              <a:rPr lang="zh-CN" altLang="en-US" sz="1200" b="0" i="0" kern="1200" dirty="0" smtClean="0">
                <a:solidFill>
                  <a:schemeClr val="tx1"/>
                </a:solidFill>
                <a:effectLst/>
                <a:latin typeface="+mn-lt"/>
                <a:ea typeface="+mn-ea"/>
                <a:cs typeface="+mn-cs"/>
              </a:rPr>
              <a:t>　　此外，在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雕牌新家观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微博热门话题专区，更多人纷纷卷入，越来越多的新家观内容被网友讨论与共创。</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此次宣传围绕“致母亲逝去的时光”病毒</a:t>
            </a:r>
            <a:r>
              <a:rPr lang="zh-CN" altLang="en-US" sz="1600" b="0" i="0" u="sng" kern="1200" dirty="0" smtClean="0">
                <a:solidFill>
                  <a:schemeClr val="tx1"/>
                </a:solidFill>
                <a:effectLst/>
                <a:latin typeface="+mn-lt"/>
                <a:ea typeface="+mn-ea"/>
                <a:cs typeface="+mn-cs"/>
                <a:hlinkClick r:id="rId3"/>
              </a:rPr>
              <a:t>视频</a:t>
            </a:r>
            <a:r>
              <a:rPr lang="zh-CN" altLang="en-US" sz="1600" b="0" i="0" kern="1200" dirty="0" smtClean="0">
                <a:solidFill>
                  <a:schemeClr val="tx1"/>
                </a:solidFill>
                <a:effectLst/>
                <a:latin typeface="+mn-lt"/>
                <a:ea typeface="+mn-ea"/>
                <a:cs typeface="+mn-cs"/>
              </a:rPr>
              <a:t>展开：剪影动画里映出一个三口之家，故事自女儿蹒跚学步开始，母亲陪伴她历经成长、叛逆、醒悟、出嫁等人生阶段，勾勒出母爱的无私和女儿的愧疚。文案以女儿的口吻适时浮现：</a:t>
            </a:r>
            <a:r>
              <a:rPr lang="en-US" altLang="zh-CN" sz="1600" b="0" i="0" kern="1200" dirty="0" smtClean="0">
                <a:solidFill>
                  <a:schemeClr val="tx1"/>
                </a:solidFill>
                <a:effectLst/>
                <a:latin typeface="+mn-lt"/>
                <a:ea typeface="+mn-ea"/>
                <a:cs typeface="+mn-cs"/>
              </a:rPr>
              <a:t>1</a:t>
            </a:r>
            <a:r>
              <a:rPr lang="zh-CN" altLang="en-US" sz="1600" b="0" i="0" kern="1200" dirty="0" smtClean="0">
                <a:solidFill>
                  <a:schemeClr val="tx1"/>
                </a:solidFill>
                <a:effectLst/>
                <a:latin typeface="+mn-lt"/>
                <a:ea typeface="+mn-ea"/>
                <a:cs typeface="+mn-cs"/>
              </a:rPr>
              <a:t>岁，“</a:t>
            </a:r>
            <a:r>
              <a:rPr lang="en-US" altLang="zh-CN" sz="1600" b="0" i="0" kern="1200" dirty="0" smtClean="0">
                <a:solidFill>
                  <a:schemeClr val="tx1"/>
                </a:solidFill>
                <a:effectLst/>
                <a:latin typeface="+mn-lt"/>
                <a:ea typeface="+mn-ea"/>
                <a:cs typeface="+mn-cs"/>
              </a:rPr>
              <a:t>MAMA”</a:t>
            </a:r>
            <a:r>
              <a:rPr lang="zh-CN" altLang="en-US" sz="1600" b="0" i="0" kern="1200" dirty="0" smtClean="0">
                <a:solidFill>
                  <a:schemeClr val="tx1"/>
                </a:solidFill>
                <a:effectLst/>
                <a:latin typeface="+mn-lt"/>
                <a:ea typeface="+mn-ea"/>
                <a:cs typeface="+mn-cs"/>
              </a:rPr>
              <a:t>；</a:t>
            </a:r>
            <a:r>
              <a:rPr lang="en-US" altLang="zh-CN" sz="1600" b="0" i="0" kern="1200" dirty="0" smtClean="0">
                <a:solidFill>
                  <a:schemeClr val="tx1"/>
                </a:solidFill>
                <a:effectLst/>
                <a:latin typeface="+mn-lt"/>
                <a:ea typeface="+mn-ea"/>
                <a:cs typeface="+mn-cs"/>
              </a:rPr>
              <a:t>14</a:t>
            </a:r>
            <a:r>
              <a:rPr lang="zh-CN" altLang="en-US" sz="1600" b="0" i="0" kern="1200" dirty="0" smtClean="0">
                <a:solidFill>
                  <a:schemeClr val="tx1"/>
                </a:solidFill>
                <a:effectLst/>
                <a:latin typeface="+mn-lt"/>
                <a:ea typeface="+mn-ea"/>
                <a:cs typeface="+mn-cs"/>
              </a:rPr>
              <a:t>岁，“妈，你烦不烦？”；</a:t>
            </a:r>
            <a:r>
              <a:rPr lang="en-US" altLang="zh-CN" sz="1600" b="0" i="0" kern="1200" dirty="0" smtClean="0">
                <a:solidFill>
                  <a:schemeClr val="tx1"/>
                </a:solidFill>
                <a:effectLst/>
                <a:latin typeface="+mn-lt"/>
                <a:ea typeface="+mn-ea"/>
                <a:cs typeface="+mn-cs"/>
              </a:rPr>
              <a:t>24</a:t>
            </a:r>
            <a:r>
              <a:rPr lang="zh-CN" altLang="en-US" sz="1600" b="0" i="0" kern="1200" dirty="0" smtClean="0">
                <a:solidFill>
                  <a:schemeClr val="tx1"/>
                </a:solidFill>
                <a:effectLst/>
                <a:latin typeface="+mn-lt"/>
                <a:ea typeface="+mn-ea"/>
                <a:cs typeface="+mn-cs"/>
              </a:rPr>
              <a:t>岁，“妈，你是对的”</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简明直白的语言虽不花哨却触动人心，引导消费者回想起自己当年与母亲的相处。结尾处“家”的形象渐变为雕牌</a:t>
            </a:r>
            <a:r>
              <a:rPr lang="en-US" altLang="zh-CN" sz="1600" b="0" i="0" kern="1200" dirty="0" smtClean="0">
                <a:solidFill>
                  <a:schemeClr val="tx1"/>
                </a:solidFill>
                <a:effectLst/>
                <a:latin typeface="+mn-lt"/>
                <a:ea typeface="+mn-ea"/>
                <a:cs typeface="+mn-cs"/>
              </a:rPr>
              <a:t>logo</a:t>
            </a:r>
            <a:r>
              <a:rPr lang="zh-CN" altLang="en-US" sz="1600" b="0" i="0" kern="1200" dirty="0" smtClean="0">
                <a:solidFill>
                  <a:schemeClr val="tx1"/>
                </a:solidFill>
                <a:effectLst/>
                <a:latin typeface="+mn-lt"/>
                <a:ea typeface="+mn-ea"/>
                <a:cs typeface="+mn-cs"/>
              </a:rPr>
              <a:t>中的房子，“有情有家有雕牌”。</a:t>
            </a:r>
          </a:p>
          <a:p>
            <a:r>
              <a:rPr lang="zh-CN" altLang="en-US" sz="1600" b="0" i="0" kern="1200" dirty="0" smtClean="0">
                <a:solidFill>
                  <a:schemeClr val="tx1"/>
                </a:solidFill>
                <a:effectLst/>
                <a:latin typeface="+mn-lt"/>
                <a:ea typeface="+mn-ea"/>
                <a:cs typeface="+mn-cs"/>
              </a:rPr>
              <a:t>　　“作为土生土长的中国品牌，雕牌相比一些洋品牌，最大的优势在于更懂中国人的情感。”英扬传奇喜邑互动高级创意总监陈雄亮对</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广告主</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说。雕牌诞生至今的</a:t>
            </a:r>
            <a:r>
              <a:rPr lang="en-US" altLang="zh-CN" sz="1600" b="0" i="0" kern="1200" dirty="0" smtClean="0">
                <a:solidFill>
                  <a:schemeClr val="tx1"/>
                </a:solidFill>
                <a:effectLst/>
                <a:latin typeface="+mn-lt"/>
                <a:ea typeface="+mn-ea"/>
                <a:cs typeface="+mn-cs"/>
              </a:rPr>
              <a:t>18</a:t>
            </a:r>
            <a:r>
              <a:rPr lang="zh-CN" altLang="en-US" sz="1600" b="0" i="0" kern="1200" dirty="0" smtClean="0">
                <a:solidFill>
                  <a:schemeClr val="tx1"/>
                </a:solidFill>
                <a:effectLst/>
                <a:latin typeface="+mn-lt"/>
                <a:ea typeface="+mn-ea"/>
                <a:cs typeface="+mn-cs"/>
              </a:rPr>
              <a:t>年里，英扬传奇一直代理其广告业务，协助雕牌将情感营销进行到底。</a:t>
            </a:r>
          </a:p>
          <a:p>
            <a:r>
              <a:rPr lang="zh-CN" altLang="en-US" sz="1600" b="0" i="0" kern="1200" dirty="0" smtClean="0">
                <a:solidFill>
                  <a:schemeClr val="tx1"/>
                </a:solidFill>
                <a:effectLst/>
                <a:latin typeface="+mn-lt"/>
                <a:ea typeface="+mn-ea"/>
                <a:cs typeface="+mn-cs"/>
              </a:rPr>
              <a:t>　　比如早期的“下岗工人篇”，一句“妈妈，我能帮您干活了”让观者热泪盈眶雕牌一战成名；后来的中秋节“团圆篇”里，爸爸不好意思地说“你妈非要来 ！”让社会产生共鸣</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及至本次母亲节推广。</a:t>
            </a:r>
          </a:p>
          <a:p>
            <a:r>
              <a:rPr lang="zh-CN" altLang="en-US" sz="1600" b="0" i="0" kern="1200" dirty="0" smtClean="0">
                <a:solidFill>
                  <a:schemeClr val="tx1"/>
                </a:solidFill>
                <a:effectLst/>
                <a:latin typeface="+mn-lt"/>
                <a:ea typeface="+mn-ea"/>
                <a:cs typeface="+mn-cs"/>
              </a:rPr>
              <a:t>　　“与西方国家相比，中国的母子亲情格外深厚。”陈雄亮说，“每个中国人都会有这样的感觉</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母亲养育我长大，而我有很多地方对她不起。特别是那些漂泊异乡的年轻人，这种愧疚尤甚。”于是“说出你的歉意”被确定为营销主题。</a:t>
            </a:r>
          </a:p>
          <a:p>
            <a:r>
              <a:rPr lang="zh-CN" altLang="en-US" sz="1600" b="0" i="0" kern="1200" dirty="0" smtClean="0">
                <a:solidFill>
                  <a:schemeClr val="tx1"/>
                </a:solidFill>
                <a:effectLst/>
                <a:latin typeface="+mn-lt"/>
                <a:ea typeface="+mn-ea"/>
                <a:cs typeface="+mn-cs"/>
              </a:rPr>
              <a:t>　除此之外，归功于感人的内容，这则视频的自然转发也出乎意料的高。评论区里充斥着“赞”、“看哭了”、“妈妈我爱你”之类的留言，不少素不相识的蓝</a:t>
            </a:r>
            <a:r>
              <a:rPr lang="en-US" altLang="zh-CN" sz="1600" b="0" i="0" kern="1200" dirty="0" smtClean="0">
                <a:solidFill>
                  <a:schemeClr val="tx1"/>
                </a:solidFill>
                <a:effectLst/>
                <a:latin typeface="+mn-lt"/>
                <a:ea typeface="+mn-ea"/>
                <a:cs typeface="+mn-cs"/>
              </a:rPr>
              <a:t>V</a:t>
            </a:r>
            <a:r>
              <a:rPr lang="zh-CN" altLang="en-US" sz="1600" b="0" i="0" kern="1200" dirty="0" smtClean="0">
                <a:solidFill>
                  <a:schemeClr val="tx1"/>
                </a:solidFill>
                <a:effectLst/>
                <a:latin typeface="+mn-lt"/>
                <a:ea typeface="+mn-ea"/>
                <a:cs typeface="+mn-cs"/>
              </a:rPr>
              <a:t>明知是广告，依然坚定地转了，最终超过</a:t>
            </a:r>
            <a:r>
              <a:rPr lang="en-US" altLang="zh-CN" sz="1600" b="0" i="0" kern="1200" dirty="0" smtClean="0">
                <a:solidFill>
                  <a:schemeClr val="tx1"/>
                </a:solidFill>
                <a:effectLst/>
                <a:latin typeface="+mn-lt"/>
                <a:ea typeface="+mn-ea"/>
                <a:cs typeface="+mn-cs"/>
              </a:rPr>
              <a:t>10</a:t>
            </a:r>
            <a:r>
              <a:rPr lang="zh-CN" altLang="en-US" sz="1600" b="0" i="0" kern="1200" dirty="0" smtClean="0">
                <a:solidFill>
                  <a:schemeClr val="tx1"/>
                </a:solidFill>
                <a:effectLst/>
                <a:latin typeface="+mn-lt"/>
                <a:ea typeface="+mn-ea"/>
                <a:cs typeface="+mn-cs"/>
              </a:rPr>
              <a:t>万次转发，评论</a:t>
            </a:r>
            <a:r>
              <a:rPr lang="en-US" altLang="zh-CN" sz="1600" b="0" i="0" kern="1200" dirty="0" smtClean="0">
                <a:solidFill>
                  <a:schemeClr val="tx1"/>
                </a:solidFill>
                <a:effectLst/>
                <a:latin typeface="+mn-lt"/>
                <a:ea typeface="+mn-ea"/>
                <a:cs typeface="+mn-cs"/>
              </a:rPr>
              <a:t>2</a:t>
            </a:r>
            <a:r>
              <a:rPr lang="zh-CN" altLang="en-US" sz="1600" b="0" i="0" kern="1200" dirty="0" smtClean="0">
                <a:solidFill>
                  <a:schemeClr val="tx1"/>
                </a:solidFill>
                <a:effectLst/>
                <a:latin typeface="+mn-lt"/>
                <a:ea typeface="+mn-ea"/>
                <a:cs typeface="+mn-cs"/>
              </a:rPr>
              <a:t>万多条。</a:t>
            </a:r>
            <a:endParaRPr lang="zh-CN" altLang="en-US"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8</a:t>
            </a:fld>
            <a:endParaRPr lang="zh-CN" altLang="en-US"/>
          </a:p>
        </p:txBody>
      </p:sp>
    </p:spTree>
    <p:extLst>
      <p:ext uri="{BB962C8B-B14F-4D97-AF65-F5344CB8AC3E}">
        <p14:creationId xmlns:p14="http://schemas.microsoft.com/office/powerpoint/2010/main" val="319002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48</a:t>
            </a:fld>
            <a:endParaRPr lang="zh-CN" altLang="en-US"/>
          </a:p>
        </p:txBody>
      </p:sp>
    </p:spTree>
    <p:extLst>
      <p:ext uri="{BB962C8B-B14F-4D97-AF65-F5344CB8AC3E}">
        <p14:creationId xmlns:p14="http://schemas.microsoft.com/office/powerpoint/2010/main" val="479190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49</a:t>
            </a:fld>
            <a:endParaRPr lang="zh-CN" altLang="en-US"/>
          </a:p>
        </p:txBody>
      </p:sp>
    </p:spTree>
    <p:extLst>
      <p:ext uri="{BB962C8B-B14F-4D97-AF65-F5344CB8AC3E}">
        <p14:creationId xmlns:p14="http://schemas.microsoft.com/office/powerpoint/2010/main" val="1058758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50</a:t>
            </a:fld>
            <a:endParaRPr lang="zh-CN" altLang="en-US"/>
          </a:p>
        </p:txBody>
      </p:sp>
    </p:spTree>
    <p:extLst>
      <p:ext uri="{BB962C8B-B14F-4D97-AF65-F5344CB8AC3E}">
        <p14:creationId xmlns:p14="http://schemas.microsoft.com/office/powerpoint/2010/main" val="1247692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51</a:t>
            </a:fld>
            <a:endParaRPr lang="zh-CN" altLang="en-US"/>
          </a:p>
        </p:txBody>
      </p:sp>
    </p:spTree>
    <p:extLst>
      <p:ext uri="{BB962C8B-B14F-4D97-AF65-F5344CB8AC3E}">
        <p14:creationId xmlns:p14="http://schemas.microsoft.com/office/powerpoint/2010/main" val="1447220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52</a:t>
            </a:fld>
            <a:endParaRPr lang="zh-CN" altLang="en-US"/>
          </a:p>
        </p:txBody>
      </p:sp>
    </p:spTree>
    <p:extLst>
      <p:ext uri="{BB962C8B-B14F-4D97-AF65-F5344CB8AC3E}">
        <p14:creationId xmlns:p14="http://schemas.microsoft.com/office/powerpoint/2010/main" val="777998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53</a:t>
            </a:fld>
            <a:endParaRPr lang="zh-CN" altLang="en-US"/>
          </a:p>
        </p:txBody>
      </p:sp>
    </p:spTree>
    <p:extLst>
      <p:ext uri="{BB962C8B-B14F-4D97-AF65-F5344CB8AC3E}">
        <p14:creationId xmlns:p14="http://schemas.microsoft.com/office/powerpoint/2010/main" val="2049852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54</a:t>
            </a:fld>
            <a:endParaRPr lang="zh-CN" altLang="en-US"/>
          </a:p>
        </p:txBody>
      </p:sp>
    </p:spTree>
    <p:extLst>
      <p:ext uri="{BB962C8B-B14F-4D97-AF65-F5344CB8AC3E}">
        <p14:creationId xmlns:p14="http://schemas.microsoft.com/office/powerpoint/2010/main" val="309469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55</a:t>
            </a:fld>
            <a:endParaRPr lang="zh-CN" altLang="en-US"/>
          </a:p>
        </p:txBody>
      </p:sp>
    </p:spTree>
    <p:extLst>
      <p:ext uri="{BB962C8B-B14F-4D97-AF65-F5344CB8AC3E}">
        <p14:creationId xmlns:p14="http://schemas.microsoft.com/office/powerpoint/2010/main" val="1875205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57</a:t>
            </a:fld>
            <a:endParaRPr lang="zh-CN" altLang="en-US"/>
          </a:p>
        </p:txBody>
      </p:sp>
    </p:spTree>
    <p:extLst>
      <p:ext uri="{BB962C8B-B14F-4D97-AF65-F5344CB8AC3E}">
        <p14:creationId xmlns:p14="http://schemas.microsoft.com/office/powerpoint/2010/main" val="910917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58</a:t>
            </a:fld>
            <a:endParaRPr lang="zh-CN" altLang="en-US"/>
          </a:p>
        </p:txBody>
      </p:sp>
    </p:spTree>
    <p:extLst>
      <p:ext uri="{BB962C8B-B14F-4D97-AF65-F5344CB8AC3E}">
        <p14:creationId xmlns:p14="http://schemas.microsoft.com/office/powerpoint/2010/main" val="10087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www.jumeili.cn</a:t>
            </a:r>
            <a:r>
              <a:rPr lang="en-US" altLang="zh-CN" sz="1200" b="0" i="0" kern="1200" dirty="0" smtClean="0">
                <a:solidFill>
                  <a:schemeClr val="tx1"/>
                </a:solidFill>
                <a:effectLst/>
                <a:latin typeface="+mn-lt"/>
                <a:ea typeface="+mn-ea"/>
                <a:cs typeface="+mn-cs"/>
              </a:rPr>
              <a:t>/NewsView-27275.html</a:t>
            </a:r>
            <a:r>
              <a:rPr lang="zh-CN" altLang="en-US" sz="1200" b="0" i="0" kern="1200" baseline="0" dirty="0" smtClean="0">
                <a:solidFill>
                  <a:schemeClr val="tx1"/>
                </a:solidFill>
                <a:effectLst/>
                <a:latin typeface="+mn-lt"/>
                <a:ea typeface="+mn-ea"/>
                <a:cs typeface="+mn-cs"/>
              </a:rPr>
              <a:t>   </a:t>
            </a:r>
            <a:endParaRPr lang="en-US" altLang="zh-CN" sz="1200" b="0" i="0" kern="1200" baseline="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a:t>
            </a:r>
            <a:r>
              <a:rPr lang="en-US" altLang="zh-CN" sz="1200" b="0" i="0" kern="1200" dirty="0" smtClean="0">
                <a:solidFill>
                  <a:schemeClr val="tx1"/>
                </a:solidFill>
                <a:effectLst/>
                <a:latin typeface="+mn-lt"/>
                <a:ea typeface="+mn-ea"/>
                <a:cs typeface="+mn-cs"/>
              </a:rPr>
              <a:t>90 </a:t>
            </a:r>
            <a:r>
              <a:rPr lang="zh-CN" altLang="en-US" sz="1200" b="0" i="0" kern="1200" dirty="0" smtClean="0">
                <a:solidFill>
                  <a:schemeClr val="tx1"/>
                </a:solidFill>
                <a:effectLst/>
                <a:latin typeface="+mn-lt"/>
                <a:ea typeface="+mn-ea"/>
                <a:cs typeface="+mn-cs"/>
              </a:rPr>
              <a:t>年代勤俭持家的家庭观，下岗潮时为爱分担的家庭观。而面对新的消费人群，雕牌提出了围绕尊重、理解、互爱、平等的新家观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其实，在品牌转型的道路上，雕牌早已做好充分的准备。他们将目标受众定为 </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90 </a:t>
            </a:r>
            <a:r>
              <a:rPr lang="zh-CN" altLang="en-US" sz="1200" b="0" i="0" kern="1200" dirty="0" smtClean="0">
                <a:solidFill>
                  <a:schemeClr val="tx1"/>
                </a:solidFill>
                <a:effectLst/>
                <a:latin typeface="+mn-lt"/>
                <a:ea typeface="+mn-ea"/>
                <a:cs typeface="+mn-cs"/>
              </a:rPr>
              <a:t>后的女性，而这些女性已经成长为家庭购买决策的主导者，对家庭关系、情感关系有着自己的观点和处理方法。雕牌洞察到</a:t>
            </a:r>
            <a:r>
              <a:rPr lang="zh-CN" altLang="en-US" sz="1200" b="1" i="0" kern="1200" dirty="0" smtClean="0">
                <a:solidFill>
                  <a:schemeClr val="tx1"/>
                </a:solidFill>
                <a:effectLst/>
                <a:latin typeface="+mn-lt"/>
                <a:ea typeface="+mn-ea"/>
                <a:cs typeface="+mn-cs"/>
              </a:rPr>
              <a:t>「在家庭关系的处理上，虽然父辈们可以提供很多经验和方法，但时代在变化，</a:t>
            </a:r>
            <a:r>
              <a:rPr lang="en-US" altLang="zh-CN" sz="1200" b="1" i="0" kern="1200" dirty="0" smtClean="0">
                <a:solidFill>
                  <a:schemeClr val="tx1"/>
                </a:solidFill>
                <a:effectLst/>
                <a:latin typeface="+mn-lt"/>
                <a:ea typeface="+mn-ea"/>
                <a:cs typeface="+mn-cs"/>
              </a:rPr>
              <a:t>80</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90 </a:t>
            </a:r>
            <a:r>
              <a:rPr lang="zh-CN" altLang="en-US" sz="1200" b="1" i="0" kern="1200" dirty="0" smtClean="0">
                <a:solidFill>
                  <a:schemeClr val="tx1"/>
                </a:solidFill>
                <a:effectLst/>
                <a:latin typeface="+mn-lt"/>
                <a:ea typeface="+mn-ea"/>
                <a:cs typeface="+mn-cs"/>
              </a:rPr>
              <a:t>后已经长大成人，他们也希望用自己的方式去管理自己的家庭和情感生活」</a:t>
            </a:r>
            <a:r>
              <a:rPr lang="zh-CN" altLang="en-US" sz="1200" b="0" i="0" kern="1200" dirty="0" smtClean="0">
                <a:solidFill>
                  <a:schemeClr val="tx1"/>
                </a:solidFill>
                <a:effectLst/>
                <a:latin typeface="+mn-lt"/>
                <a:ea typeface="+mn-ea"/>
                <a:cs typeface="+mn-cs"/>
              </a:rPr>
              <a:t>。因此，雕牌需要在新的时代环境下传递</a:t>
            </a:r>
            <a:r>
              <a:rPr lang="zh-CN" altLang="en-US" sz="1200" b="1" i="0" kern="1200" dirty="0" smtClean="0">
                <a:solidFill>
                  <a:schemeClr val="tx1"/>
                </a:solidFill>
                <a:effectLst/>
                <a:latin typeface="+mn-lt"/>
                <a:ea typeface="+mn-ea"/>
                <a:cs typeface="+mn-cs"/>
              </a:rPr>
              <a:t>「有情有家有雕牌」</a:t>
            </a:r>
            <a:r>
              <a:rPr lang="zh-CN" altLang="en-US" sz="1200" b="0" i="0" kern="1200" dirty="0" smtClean="0">
                <a:solidFill>
                  <a:schemeClr val="tx1"/>
                </a:solidFill>
                <a:effectLst/>
                <a:latin typeface="+mn-lt"/>
                <a:ea typeface="+mn-ea"/>
                <a:cs typeface="+mn-cs"/>
              </a:rPr>
              <a:t>的核心主张，于是他们提出「雕牌新家观」，用 </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90 </a:t>
            </a:r>
            <a:r>
              <a:rPr lang="zh-CN" altLang="en-US" sz="1200" b="0" i="0" kern="1200" dirty="0" smtClean="0">
                <a:solidFill>
                  <a:schemeClr val="tx1"/>
                </a:solidFill>
                <a:effectLst/>
                <a:latin typeface="+mn-lt"/>
                <a:ea typeface="+mn-ea"/>
                <a:cs typeface="+mn-cs"/>
              </a:rPr>
              <a:t>后人群的语言和生活方式跟他们沟通。</a:t>
            </a:r>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9</a:t>
            </a:fld>
            <a:endParaRPr lang="zh-CN" altLang="en-US"/>
          </a:p>
        </p:txBody>
      </p:sp>
    </p:spTree>
    <p:extLst>
      <p:ext uri="{BB962C8B-B14F-4D97-AF65-F5344CB8AC3E}">
        <p14:creationId xmlns:p14="http://schemas.microsoft.com/office/powerpoint/2010/main" val="557057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60</a:t>
            </a:fld>
            <a:endParaRPr lang="zh-CN" altLang="en-US"/>
          </a:p>
        </p:txBody>
      </p:sp>
    </p:spTree>
    <p:extLst>
      <p:ext uri="{BB962C8B-B14F-4D97-AF65-F5344CB8AC3E}">
        <p14:creationId xmlns:p14="http://schemas.microsoft.com/office/powerpoint/2010/main" val="966873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61</a:t>
            </a:fld>
            <a:endParaRPr lang="zh-CN" altLang="en-US"/>
          </a:p>
        </p:txBody>
      </p:sp>
    </p:spTree>
    <p:extLst>
      <p:ext uri="{BB962C8B-B14F-4D97-AF65-F5344CB8AC3E}">
        <p14:creationId xmlns:p14="http://schemas.microsoft.com/office/powerpoint/2010/main" val="1896137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62</a:t>
            </a:fld>
            <a:endParaRPr lang="zh-CN" altLang="en-US"/>
          </a:p>
        </p:txBody>
      </p:sp>
    </p:spTree>
    <p:extLst>
      <p:ext uri="{BB962C8B-B14F-4D97-AF65-F5344CB8AC3E}">
        <p14:creationId xmlns:p14="http://schemas.microsoft.com/office/powerpoint/2010/main" val="2058443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63</a:t>
            </a:fld>
            <a:endParaRPr lang="zh-CN" altLang="en-US"/>
          </a:p>
        </p:txBody>
      </p:sp>
    </p:spTree>
    <p:extLst>
      <p:ext uri="{BB962C8B-B14F-4D97-AF65-F5344CB8AC3E}">
        <p14:creationId xmlns:p14="http://schemas.microsoft.com/office/powerpoint/2010/main" val="162393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64</a:t>
            </a:fld>
            <a:endParaRPr lang="zh-CN" altLang="en-US"/>
          </a:p>
        </p:txBody>
      </p:sp>
    </p:spTree>
    <p:extLst>
      <p:ext uri="{BB962C8B-B14F-4D97-AF65-F5344CB8AC3E}">
        <p14:creationId xmlns:p14="http://schemas.microsoft.com/office/powerpoint/2010/main" val="459814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65</a:t>
            </a:fld>
            <a:endParaRPr lang="zh-CN" altLang="en-US"/>
          </a:p>
        </p:txBody>
      </p:sp>
    </p:spTree>
    <p:extLst>
      <p:ext uri="{BB962C8B-B14F-4D97-AF65-F5344CB8AC3E}">
        <p14:creationId xmlns:p14="http://schemas.microsoft.com/office/powerpoint/2010/main" val="879457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66</a:t>
            </a:fld>
            <a:endParaRPr lang="zh-CN" altLang="en-US"/>
          </a:p>
        </p:txBody>
      </p:sp>
    </p:spTree>
    <p:extLst>
      <p:ext uri="{BB962C8B-B14F-4D97-AF65-F5344CB8AC3E}">
        <p14:creationId xmlns:p14="http://schemas.microsoft.com/office/powerpoint/2010/main" val="59969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英扬传奇整合营销集团的「雕牌新家观」项目组了解到，他们对于雕兄有着这样的定位：</a:t>
            </a:r>
            <a:r>
              <a:rPr lang="zh-CN" altLang="en-US" sz="1200" b="1" i="0" kern="1200" dirty="0" smtClean="0">
                <a:solidFill>
                  <a:schemeClr val="tx1"/>
                </a:solidFill>
                <a:effectLst/>
                <a:latin typeface="+mn-lt"/>
                <a:ea typeface="+mn-ea"/>
                <a:cs typeface="+mn-cs"/>
              </a:rPr>
              <a:t>「雕兄是品牌 </a:t>
            </a:r>
            <a:r>
              <a:rPr lang="en-US" altLang="zh-CN" sz="1200" b="1" i="0" kern="1200" dirty="0" smtClean="0">
                <a:solidFill>
                  <a:schemeClr val="tx1"/>
                </a:solidFill>
                <a:effectLst/>
                <a:latin typeface="+mn-lt"/>
                <a:ea typeface="+mn-ea"/>
                <a:cs typeface="+mn-cs"/>
              </a:rPr>
              <a:t>IP </a:t>
            </a:r>
            <a:r>
              <a:rPr lang="zh-CN" altLang="en-US" sz="1200" b="1" i="0" kern="1200" dirty="0" smtClean="0">
                <a:solidFill>
                  <a:schemeClr val="tx1"/>
                </a:solidFill>
                <a:effectLst/>
                <a:latin typeface="+mn-lt"/>
                <a:ea typeface="+mn-ea"/>
                <a:cs typeface="+mn-cs"/>
              </a:rPr>
              <a:t>化的一个载体，在定位上延承了品牌</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中国家庭的情感关系的载体</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的核心资产，在形象构建上增加了对当代审美的理解，不断输出强化符合时代洞察和年轻人家庭关系处理观点的内容」。</a:t>
            </a:r>
            <a:r>
              <a:rPr lang="zh-CN" altLang="en-US" sz="1200" b="0" i="0" kern="1200" dirty="0" smtClean="0">
                <a:solidFill>
                  <a:schemeClr val="tx1"/>
                </a:solidFill>
                <a:effectLst/>
                <a:latin typeface="+mn-lt"/>
                <a:ea typeface="+mn-ea"/>
                <a:cs typeface="+mn-cs"/>
              </a:rPr>
              <a:t>保证雕兄是一个有血有肉、接地气又具备品牌人格的形象是打造这个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的关键。看似是小小的表情包，背后其实也反应了雕牌对年轻文化的精准运用。</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10</a:t>
            </a:fld>
            <a:endParaRPr lang="zh-CN" altLang="en-US"/>
          </a:p>
        </p:txBody>
      </p:sp>
    </p:spTree>
    <p:extLst>
      <p:ext uri="{BB962C8B-B14F-4D97-AF65-F5344CB8AC3E}">
        <p14:creationId xmlns:p14="http://schemas.microsoft.com/office/powerpoint/2010/main" val="202005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a:t>
            </a:r>
            <a:r>
              <a:rPr kumimoji="1" lang="en-US" altLang="zh-CN" dirty="0" err="1" smtClean="0"/>
              <a:t>www.yopai.com</a:t>
            </a:r>
            <a:r>
              <a:rPr kumimoji="1" lang="en-US" altLang="zh-CN" dirty="0" smtClean="0"/>
              <a:t>/show-2-202337-1.html</a:t>
            </a:r>
            <a:r>
              <a:rPr kumimoji="1" lang="zh-CN" altLang="en-US" baseline="0" dirty="0" smtClean="0"/>
              <a:t> 有大量图可用</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11</a:t>
            </a:fld>
            <a:endParaRPr lang="zh-CN" altLang="en-US"/>
          </a:p>
        </p:txBody>
      </p:sp>
    </p:spTree>
    <p:extLst>
      <p:ext uri="{BB962C8B-B14F-4D97-AF65-F5344CB8AC3E}">
        <p14:creationId xmlns:p14="http://schemas.microsoft.com/office/powerpoint/2010/main" val="76174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雕牌终端也以“三月女王节”主题活动在全国家乐福、大润发等终端及主要电商渠道展开销售攻势。雕牌地铁发声不仅联合了天猫、京东等电商平台，为其线上销售导流，同时，也为其在家乐福、大润发等重点终端系统的线下活动做预告，实现了营销全闭环。纵观此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雕牌新家观</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整合营销运动，能看到作为国内日化龙头纳爱斯的霸气、魄力以及一贯的公益责任心，给社会提供正能量的同时，也为品牌升级塑造带来了全新的市场反响及销售拉力。</a:t>
            </a:r>
            <a:endParaRPr lang="en-US" altLang="zh-CN" sz="1600" b="0" i="0" kern="1200" dirty="0" smtClean="0">
              <a:solidFill>
                <a:schemeClr val="tx1"/>
              </a:solidFill>
              <a:effectLst/>
              <a:latin typeface="+mn-lt"/>
              <a:ea typeface="+mn-ea"/>
              <a:cs typeface="+mn-cs"/>
            </a:endParaRPr>
          </a:p>
          <a:p>
            <a:endParaRPr kumimoji="1" lang="en-US" altLang="zh-CN" sz="1600" b="0" i="0" kern="1200" dirty="0" smtClean="0">
              <a:solidFill>
                <a:schemeClr val="tx1"/>
              </a:solidFill>
              <a:effectLst/>
              <a:latin typeface="+mn-lt"/>
              <a:ea typeface="+mn-ea"/>
              <a:cs typeface="+mn-cs"/>
            </a:endParaRPr>
          </a:p>
          <a:p>
            <a:pPr marL="0" marR="0" indent="0" algn="l" defTabSz="1219078" rtl="0" eaLnBrk="1" fontAlgn="auto" latinLnBrk="0" hangingPunct="1">
              <a:lnSpc>
                <a:spcPct val="100000"/>
              </a:lnSpc>
              <a:spcBef>
                <a:spcPts val="0"/>
              </a:spcBef>
              <a:spcAft>
                <a:spcPts val="0"/>
              </a:spcAft>
              <a:buClrTx/>
              <a:buSzTx/>
              <a:buFontTx/>
              <a:buNone/>
              <a:tabLst/>
              <a:defRPr/>
            </a:pPr>
            <a:r>
              <a:rPr lang="zh-CN" altLang="en-US" b="1" dirty="0" smtClean="0">
                <a:solidFill>
                  <a:srgbClr val="1A1A1A"/>
                </a:solidFill>
                <a:latin typeface="-apple-system" charset="0"/>
              </a:rPr>
              <a:t>微博黄金资源，做开屏、一线明星、人们综艺视频贴片（这招够狠的）、明星夫妻转发、各类微博大咖转发</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12</a:t>
            </a:fld>
            <a:endParaRPr lang="zh-CN" altLang="en-US"/>
          </a:p>
        </p:txBody>
      </p:sp>
    </p:spTree>
    <p:extLst>
      <p:ext uri="{BB962C8B-B14F-4D97-AF65-F5344CB8AC3E}">
        <p14:creationId xmlns:p14="http://schemas.microsoft.com/office/powerpoint/2010/main" val="2060636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13</a:t>
            </a:fld>
            <a:endParaRPr lang="zh-CN" altLang="en-US"/>
          </a:p>
        </p:txBody>
      </p:sp>
    </p:spTree>
    <p:extLst>
      <p:ext uri="{BB962C8B-B14F-4D97-AF65-F5344CB8AC3E}">
        <p14:creationId xmlns:p14="http://schemas.microsoft.com/office/powerpoint/2010/main" val="1129185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199" y="1122363"/>
            <a:ext cx="9145191" cy="2387600"/>
          </a:xfrm>
          <a:prstGeom prst="rect">
            <a:avLst/>
          </a:prstGeo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199" y="3602038"/>
            <a:ext cx="914519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58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1325563"/>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862511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6037" y="365125"/>
            <a:ext cx="2629242" cy="5811838"/>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309" y="365125"/>
            <a:ext cx="7735307"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710600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6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79" y="6356351"/>
            <a:ext cx="2845171" cy="366183"/>
          </a:xfrm>
          <a:prstGeom prst="rect">
            <a:avLst/>
          </a:prstGeom>
        </p:spPr>
        <p:txBody>
          <a:bodyPr lIns="91438" tIns="45719" rIns="91438" bIns="45719"/>
          <a:lstStyle>
            <a:lvl1pPr>
              <a:defRPr/>
            </a:lvl1pPr>
          </a:lstStyle>
          <a:p>
            <a:pPr>
              <a:defRPr/>
            </a:pPr>
            <a:endParaRPr lang="zh-CN" altLang="en-US"/>
          </a:p>
        </p:txBody>
      </p:sp>
      <p:sp>
        <p:nvSpPr>
          <p:cNvPr id="3" name="页脚占位符 4"/>
          <p:cNvSpPr>
            <a:spLocks noGrp="1"/>
          </p:cNvSpPr>
          <p:nvPr>
            <p:ph type="ftr" sz="quarter" idx="11"/>
          </p:nvPr>
        </p:nvSpPr>
        <p:spPr>
          <a:xfrm>
            <a:off x="4166143" y="6356351"/>
            <a:ext cx="3861303" cy="366183"/>
          </a:xfrm>
          <a:prstGeom prst="rect">
            <a:avLst/>
          </a:prstGeom>
        </p:spPr>
        <p:txBody>
          <a:bodyPr lIns="91438" tIns="45719" rIns="91438" bIns="45719"/>
          <a:lstStyle>
            <a:lvl1pPr>
              <a:defRPr/>
            </a:lvl1pPr>
          </a:lstStyle>
          <a:p>
            <a:pPr>
              <a:defRPr/>
            </a:pPr>
            <a:endParaRPr lang="zh-CN" altLang="en-US"/>
          </a:p>
        </p:txBody>
      </p:sp>
      <p:sp>
        <p:nvSpPr>
          <p:cNvPr id="4" name="灯片编号占位符 5"/>
          <p:cNvSpPr>
            <a:spLocks noGrp="1"/>
          </p:cNvSpPr>
          <p:nvPr>
            <p:ph type="sldNum" sz="quarter" idx="12"/>
          </p:nvPr>
        </p:nvSpPr>
        <p:spPr>
          <a:xfrm>
            <a:off x="8738738" y="6356351"/>
            <a:ext cx="2845171" cy="366183"/>
          </a:xfrm>
          <a:prstGeom prst="rect">
            <a:avLst/>
          </a:prstGeom>
        </p:spPr>
        <p:txBody>
          <a:bodyPr lIns="91438" tIns="45719" rIns="91438" bIns="45719"/>
          <a:lstStyle>
            <a:lvl1pPr>
              <a:defRPr/>
            </a:lvl1pPr>
          </a:lstStyle>
          <a:p>
            <a:pPr>
              <a:defRPr/>
            </a:pPr>
            <a:fld id="{C68D73D6-A2E8-1841-9E0A-1A23291B0898}" type="slidenum">
              <a:rPr lang="zh-CN" altLang="en-US"/>
              <a:pPr>
                <a:defRPr/>
              </a:pPr>
              <a:t>‹#›</a:t>
            </a:fld>
            <a:endParaRPr lang="zh-CN" altLang="en-US"/>
          </a:p>
        </p:txBody>
      </p:sp>
    </p:spTree>
    <p:extLst>
      <p:ext uri="{BB962C8B-B14F-4D97-AF65-F5344CB8AC3E}">
        <p14:creationId xmlns:p14="http://schemas.microsoft.com/office/powerpoint/2010/main" val="100818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182135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958" y="1709739"/>
            <a:ext cx="10516970" cy="2852737"/>
          </a:xfrm>
          <a:prstGeom prst="rect">
            <a:avLst/>
          </a:prstGeo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958" y="4589464"/>
            <a:ext cx="1051697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124531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309" y="1825625"/>
            <a:ext cx="5182275"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3004" y="1825625"/>
            <a:ext cx="5182275"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568975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897" y="365126"/>
            <a:ext cx="10516970" cy="1325563"/>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898" y="1681163"/>
            <a:ext cx="515845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898" y="2505075"/>
            <a:ext cx="5158459"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3004" y="1681163"/>
            <a:ext cx="518386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3004" y="2505075"/>
            <a:ext cx="5183863"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2201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1325563"/>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56360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211557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863" y="987426"/>
            <a:ext cx="617300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645694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863" y="987426"/>
            <a:ext cx="6173004"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95145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309" y="1825625"/>
            <a:ext cx="1051697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309" y="6356351"/>
            <a:ext cx="274355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3/29/2018</a:t>
            </a:fld>
            <a:endParaRPr lang="en-US" dirty="0"/>
          </a:p>
        </p:txBody>
      </p:sp>
      <p:sp>
        <p:nvSpPr>
          <p:cNvPr id="5" name="Footer Placeholder 4"/>
          <p:cNvSpPr>
            <a:spLocks noGrp="1"/>
          </p:cNvSpPr>
          <p:nvPr>
            <p:ph type="ftr" sz="quarter" idx="3"/>
          </p:nvPr>
        </p:nvSpPr>
        <p:spPr>
          <a:xfrm>
            <a:off x="4039126" y="6356351"/>
            <a:ext cx="411533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1722" y="6356351"/>
            <a:ext cx="274355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grpSp>
        <p:nvGrpSpPr>
          <p:cNvPr id="10" name="组 9"/>
          <p:cNvGrpSpPr/>
          <p:nvPr userDrawn="1"/>
        </p:nvGrpSpPr>
        <p:grpSpPr>
          <a:xfrm>
            <a:off x="0" y="4978"/>
            <a:ext cx="11978402" cy="1449071"/>
            <a:chOff x="0" y="4978"/>
            <a:chExt cx="11978402" cy="1449071"/>
          </a:xfrm>
        </p:grpSpPr>
        <p:pic>
          <p:nvPicPr>
            <p:cNvPr id="11" name="Picture 22" descr="C:\Users\Administrator\Desktop\思创客LOGO-英文版0616-01.png"/>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10260822" y="231387"/>
              <a:ext cx="1717580" cy="1050136"/>
            </a:xfrm>
            <a:prstGeom prst="rect">
              <a:avLst/>
            </a:prstGeom>
            <a:noFill/>
            <a:ln>
              <a:noFill/>
            </a:ln>
          </p:spPr>
        </p:pic>
        <p:sp>
          <p:nvSpPr>
            <p:cNvPr id="12" name="三角形 11"/>
            <p:cNvSpPr/>
            <p:nvPr userDrawn="1"/>
          </p:nvSpPr>
          <p:spPr>
            <a:xfrm rot="5400000">
              <a:off x="-48110" y="804566"/>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3" name="三角形 12"/>
            <p:cNvSpPr/>
            <p:nvPr userDrawn="1"/>
          </p:nvSpPr>
          <p:spPr>
            <a:xfrm rot="5400000">
              <a:off x="-76750" y="81728"/>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pic>
        <p:nvPicPr>
          <p:cNvPr id="14" name="图片 13"/>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0260822" y="6099957"/>
            <a:ext cx="1716024" cy="512788"/>
          </a:xfrm>
          <a:prstGeom prst="rect">
            <a:avLst/>
          </a:prstGeom>
        </p:spPr>
      </p:pic>
    </p:spTree>
    <p:extLst>
      <p:ext uri="{BB962C8B-B14F-4D97-AF65-F5344CB8AC3E}">
        <p14:creationId xmlns:p14="http://schemas.microsoft.com/office/powerpoint/2010/main" val="177428009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1"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5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tiff"/><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jpeg"/><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jpeg"/><Relationship Id="rId12"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jpeg"/><Relationship Id="rId9"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rot="10800000">
            <a:off x="4599538" y="4858457"/>
            <a:ext cx="2707135" cy="2017831"/>
            <a:chOff x="7002463" y="-9525"/>
            <a:chExt cx="3008312" cy="2603500"/>
          </a:xfrm>
        </p:grpSpPr>
        <p:sp>
          <p:nvSpPr>
            <p:cNvPr id="8" name="等腰三角形 7"/>
            <p:cNvSpPr>
              <a:spLocks noChangeArrowheads="1"/>
            </p:cNvSpPr>
            <p:nvPr/>
          </p:nvSpPr>
          <p:spPr bwMode="auto">
            <a:xfrm rot="10800000">
              <a:off x="7002463" y="0"/>
              <a:ext cx="3008312" cy="2593975"/>
            </a:xfrm>
            <a:prstGeom prst="triangle">
              <a:avLst>
                <a:gd name="adj" fmla="val 50000"/>
              </a:avLst>
            </a:prstGeom>
            <a:solidFill>
              <a:srgbClr val="FF3C36"/>
            </a:solidFill>
            <a:ln>
              <a:noFill/>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sz="2399" dirty="0">
                <a:solidFill>
                  <a:srgbClr val="50D6E5"/>
                </a:solidFill>
                <a:ea typeface="Microsoft YaHei Regular" charset="-122"/>
              </a:endParaRPr>
            </a:p>
          </p:txBody>
        </p:sp>
        <p:sp>
          <p:nvSpPr>
            <p:cNvPr id="9" name="直角三角形 13"/>
            <p:cNvSpPr>
              <a:spLocks noChangeArrowheads="1"/>
            </p:cNvSpPr>
            <p:nvPr/>
          </p:nvSpPr>
          <p:spPr bwMode="auto">
            <a:xfrm rot="10800000" flipH="1">
              <a:off x="8499475" y="-9525"/>
              <a:ext cx="1511300" cy="2603500"/>
            </a:xfrm>
            <a:prstGeom prst="rtTriangle">
              <a:avLst/>
            </a:prstGeom>
            <a:solidFill>
              <a:schemeClr val="tx1">
                <a:lumMod val="65000"/>
                <a:lumOff val="35000"/>
                <a:alpha val="4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sz="2399" dirty="0">
                <a:solidFill>
                  <a:srgbClr val="FFFFFF"/>
                </a:solidFill>
                <a:ea typeface="Microsoft YaHei Regular" charset="-122"/>
              </a:endParaRPr>
            </a:p>
          </p:txBody>
        </p:sp>
      </p:grpSp>
      <p:sp>
        <p:nvSpPr>
          <p:cNvPr id="11" name="文本框 3074"/>
          <p:cNvSpPr txBox="1">
            <a:spLocks noChangeArrowheads="1"/>
          </p:cNvSpPr>
          <p:nvPr/>
        </p:nvSpPr>
        <p:spPr bwMode="auto">
          <a:xfrm>
            <a:off x="3545603" y="3088553"/>
            <a:ext cx="482785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700">
                <a:solidFill>
                  <a:schemeClr val="tx1"/>
                </a:solidFill>
                <a:latin typeface="Arial" charset="0"/>
                <a:ea typeface="宋体" charset="0"/>
              </a:defRPr>
            </a:lvl1pPr>
            <a:lvl2pPr marL="742950" indent="-285750" eaLnBrk="0" hangingPunct="0">
              <a:defRPr sz="1700">
                <a:solidFill>
                  <a:schemeClr val="tx1"/>
                </a:solidFill>
                <a:latin typeface="Arial" charset="0"/>
                <a:ea typeface="宋体" charset="0"/>
              </a:defRPr>
            </a:lvl2pPr>
            <a:lvl3pPr marL="1143000" indent="-228600" eaLnBrk="0" hangingPunct="0">
              <a:defRPr sz="1700">
                <a:solidFill>
                  <a:schemeClr val="tx1"/>
                </a:solidFill>
                <a:latin typeface="Arial" charset="0"/>
                <a:ea typeface="宋体" charset="0"/>
              </a:defRPr>
            </a:lvl3pPr>
            <a:lvl4pPr marL="1600200" indent="-228600" eaLnBrk="0" hangingPunct="0">
              <a:defRPr sz="1700">
                <a:solidFill>
                  <a:schemeClr val="tx1"/>
                </a:solidFill>
                <a:latin typeface="Arial" charset="0"/>
                <a:ea typeface="宋体" charset="0"/>
              </a:defRPr>
            </a:lvl4pPr>
            <a:lvl5pPr marL="2057400" indent="-228600" eaLnBrk="0" hangingPunct="0">
              <a:defRPr sz="17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17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17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17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1700">
                <a:solidFill>
                  <a:schemeClr val="tx1"/>
                </a:solidFill>
                <a:latin typeface="Arial" charset="0"/>
                <a:ea typeface="宋体" charset="0"/>
              </a:defRPr>
            </a:lvl9pPr>
          </a:lstStyle>
          <a:p>
            <a:pPr algn="ctr" eaLnBrk="1" hangingPunct="1"/>
            <a:r>
              <a:rPr lang="zh-CN" altLang="en-US" sz="2666" dirty="0" smtClean="0">
                <a:latin typeface="微软雅黑" charset="0"/>
                <a:ea typeface="微软雅黑" charset="0"/>
              </a:rPr>
              <a:t>思</a:t>
            </a:r>
            <a:r>
              <a:rPr lang="zh-CN" altLang="en-US" sz="2666" dirty="0">
                <a:latin typeface="微软雅黑" charset="0"/>
                <a:ea typeface="微软雅黑" charset="0"/>
              </a:rPr>
              <a:t>创客品牌</a:t>
            </a:r>
            <a:r>
              <a:rPr lang="zh-CN" altLang="en-US" sz="2666" dirty="0" smtClean="0">
                <a:latin typeface="微软雅黑" charset="0"/>
                <a:ea typeface="微软雅黑" charset="0"/>
              </a:rPr>
              <a:t>咨询创始人</a:t>
            </a:r>
            <a:endParaRPr lang="zh-CN" altLang="en-US" sz="2666" dirty="0">
              <a:latin typeface="微软雅黑" charset="0"/>
              <a:ea typeface="微软雅黑" charset="0"/>
            </a:endParaRPr>
          </a:p>
        </p:txBody>
      </p:sp>
      <p:sp>
        <p:nvSpPr>
          <p:cNvPr id="12" name="文本框 3"/>
          <p:cNvSpPr txBox="1">
            <a:spLocks noChangeArrowheads="1"/>
          </p:cNvSpPr>
          <p:nvPr/>
        </p:nvSpPr>
        <p:spPr bwMode="auto">
          <a:xfrm>
            <a:off x="-174626" y="2127191"/>
            <a:ext cx="124798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700">
                <a:solidFill>
                  <a:schemeClr val="tx1"/>
                </a:solidFill>
                <a:latin typeface="Arial" charset="0"/>
                <a:ea typeface="宋体" charset="0"/>
              </a:defRPr>
            </a:lvl1pPr>
            <a:lvl2pPr marL="742950" indent="-285750" eaLnBrk="0" hangingPunct="0">
              <a:defRPr sz="1700">
                <a:solidFill>
                  <a:schemeClr val="tx1"/>
                </a:solidFill>
                <a:latin typeface="Arial" charset="0"/>
                <a:ea typeface="宋体" charset="0"/>
              </a:defRPr>
            </a:lvl2pPr>
            <a:lvl3pPr marL="1143000" indent="-228600" eaLnBrk="0" hangingPunct="0">
              <a:defRPr sz="1700">
                <a:solidFill>
                  <a:schemeClr val="tx1"/>
                </a:solidFill>
                <a:latin typeface="Arial" charset="0"/>
                <a:ea typeface="宋体" charset="0"/>
              </a:defRPr>
            </a:lvl3pPr>
            <a:lvl4pPr marL="1600200" indent="-228600" eaLnBrk="0" hangingPunct="0">
              <a:defRPr sz="1700">
                <a:solidFill>
                  <a:schemeClr val="tx1"/>
                </a:solidFill>
                <a:latin typeface="Arial" charset="0"/>
                <a:ea typeface="宋体" charset="0"/>
              </a:defRPr>
            </a:lvl4pPr>
            <a:lvl5pPr marL="2057400" indent="-228600" eaLnBrk="0" hangingPunct="0">
              <a:defRPr sz="17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17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17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17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1700">
                <a:solidFill>
                  <a:schemeClr val="tx1"/>
                </a:solidFill>
                <a:latin typeface="Arial" charset="0"/>
                <a:ea typeface="宋体" charset="0"/>
              </a:defRPr>
            </a:lvl9pPr>
          </a:lstStyle>
          <a:p>
            <a:pPr algn="ctr" eaLnBrk="1" hangingPunct="1"/>
            <a:r>
              <a:rPr lang="zh-CN" altLang="en-US" sz="4800" b="1" dirty="0">
                <a:latin typeface="微软雅黑" charset="0"/>
                <a:ea typeface="微软雅黑" charset="0"/>
              </a:rPr>
              <a:t>做</a:t>
            </a:r>
            <a:r>
              <a:rPr lang="zh-CN" altLang="en-US" sz="4800" b="1" dirty="0" smtClean="0">
                <a:latin typeface="微软雅黑" charset="0"/>
                <a:ea typeface="微软雅黑" charset="0"/>
              </a:rPr>
              <a:t>品牌前一定要学的品牌体系</a:t>
            </a:r>
            <a:endParaRPr lang="zh-CN" altLang="en-US" sz="4800" b="1" dirty="0">
              <a:latin typeface="微软雅黑" charset="0"/>
              <a:ea typeface="微软雅黑" charset="0"/>
            </a:endParaRPr>
          </a:p>
        </p:txBody>
      </p:sp>
      <p:sp>
        <p:nvSpPr>
          <p:cNvPr id="13" name="文本框 3076"/>
          <p:cNvSpPr txBox="1"/>
          <p:nvPr/>
        </p:nvSpPr>
        <p:spPr>
          <a:xfrm>
            <a:off x="3960605" y="3650550"/>
            <a:ext cx="3997855" cy="515545"/>
          </a:xfrm>
          <a:prstGeom prst="rect">
            <a:avLst/>
          </a:prstGeom>
          <a:noFill/>
          <a:ln w="9525">
            <a:noFill/>
            <a:miter/>
          </a:ln>
        </p:spPr>
        <p:txBody>
          <a:bodyPr lIns="144926" tIns="72463" rIns="144926" bIns="72463">
            <a:spAutoFit/>
          </a:bodyPr>
          <a:lstStyle/>
          <a:p>
            <a:pPr lvl="0" algn="ctr"/>
            <a:r>
              <a:rPr lang="zh-CN" altLang="en-US" sz="2399" dirty="0" smtClean="0">
                <a:latin typeface="Microsoft YaHei" charset="-122"/>
                <a:ea typeface="Microsoft YaHei" charset="-122"/>
                <a:cs typeface="Microsoft YaHei" charset="-122"/>
              </a:rPr>
              <a:t>李婷（</a:t>
            </a:r>
            <a:r>
              <a:rPr lang="en-US" altLang="zh-CN" sz="2399" dirty="0" smtClean="0">
                <a:latin typeface="Microsoft YaHei" charset="-122"/>
                <a:ea typeface="Microsoft YaHei" charset="-122"/>
                <a:cs typeface="Microsoft YaHei" charset="-122"/>
              </a:rPr>
              <a:t>Kris</a:t>
            </a:r>
            <a:r>
              <a:rPr lang="zh-CN" altLang="en-US" sz="2399" dirty="0" smtClean="0">
                <a:latin typeface="Microsoft YaHei" charset="-122"/>
                <a:ea typeface="Microsoft YaHei" charset="-122"/>
                <a:cs typeface="Microsoft YaHei" charset="-122"/>
              </a:rPr>
              <a:t>）</a:t>
            </a:r>
            <a:endParaRPr lang="zh-CN" altLang="en-US" sz="2399" dirty="0">
              <a:latin typeface="Microsoft YaHei" charset="-122"/>
              <a:ea typeface="Microsoft YaHei" charset="-122"/>
              <a:cs typeface="Microsoft YaHei" charset="-122"/>
            </a:endParaRPr>
          </a:p>
        </p:txBody>
      </p:sp>
      <p:sp>
        <p:nvSpPr>
          <p:cNvPr id="17" name="矩形 16"/>
          <p:cNvSpPr/>
          <p:nvPr/>
        </p:nvSpPr>
        <p:spPr>
          <a:xfrm>
            <a:off x="0" y="0"/>
            <a:ext cx="1335024" cy="239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921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356" y="939958"/>
            <a:ext cx="3469376" cy="370451"/>
          </a:xfrm>
          <a:noFill/>
          <a:ln>
            <a:noFill/>
          </a:ln>
        </p:spPr>
        <p:txBody>
          <a:bodyPr wrap="none" lIns="46274" tIns="46274" rIns="46274" bIns="46274" anchor="ctr">
            <a:spAutoFit/>
          </a:bodyPr>
          <a:lstStyle/>
          <a:p>
            <a:pPr defTabSz="914309">
              <a:buFont typeface="Arial" charset="0"/>
            </a:pP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成功的背后</a:t>
            </a:r>
            <a:r>
              <a:rPr lang="en-US" altLang="zh-CN" sz="2000" b="1" dirty="0" smtClean="0">
                <a:solidFill>
                  <a:schemeClr val="tx1">
                    <a:lumMod val="65000"/>
                    <a:lumOff val="35000"/>
                  </a:schemeClr>
                </a:solidFill>
                <a:latin typeface="微软雅黑" pitchFamily="34" charset="-122"/>
                <a:ea typeface="微软雅黑" pitchFamily="34" charset="-122"/>
                <a:cs typeface="Helvetica Light" charset="0"/>
              </a:rPr>
              <a:t>——</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形散而神不散</a:t>
            </a:r>
          </a:p>
        </p:txBody>
      </p:sp>
      <p:grpSp>
        <p:nvGrpSpPr>
          <p:cNvPr id="23" name="组 22"/>
          <p:cNvGrpSpPr/>
          <p:nvPr/>
        </p:nvGrpSpPr>
        <p:grpSpPr>
          <a:xfrm>
            <a:off x="-3588453" y="2179624"/>
            <a:ext cx="15529441" cy="6060556"/>
            <a:chOff x="-4846454" y="3010922"/>
            <a:chExt cx="20662905" cy="8063955"/>
          </a:xfrm>
        </p:grpSpPr>
        <p:sp>
          <p:nvSpPr>
            <p:cNvPr id="7" name="内容占位符 2"/>
            <p:cNvSpPr txBox="1">
              <a:spLocks/>
            </p:cNvSpPr>
            <p:nvPr/>
          </p:nvSpPr>
          <p:spPr>
            <a:xfrm>
              <a:off x="3216153" y="3836296"/>
              <a:ext cx="10037504" cy="144472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1624544">
                <a:lnSpc>
                  <a:spcPct val="100000"/>
                </a:lnSpc>
                <a:spcBef>
                  <a:spcPts val="0"/>
                </a:spcBef>
                <a:buNone/>
                <a:defRPr/>
              </a:pPr>
              <a:r>
                <a:rPr kumimoji="1" lang="zh-CN" altLang="en-US" sz="1600" dirty="0" smtClean="0">
                  <a:solidFill>
                    <a:schemeClr val="tx1">
                      <a:lumMod val="75000"/>
                      <a:lumOff val="25000"/>
                    </a:schemeClr>
                  </a:solidFill>
                  <a:latin typeface="Microsoft YaHei" charset="-122"/>
                  <a:ea typeface="Microsoft YaHei" charset="-122"/>
                  <a:cs typeface="Microsoft YaHei" charset="-122"/>
                </a:rPr>
                <a:t>变的是环境与受众</a:t>
              </a:r>
              <a:endParaRPr kumimoji="1" lang="en-US" altLang="zh-CN" sz="1600" dirty="0" smtClean="0">
                <a:solidFill>
                  <a:schemeClr val="tx1">
                    <a:lumMod val="75000"/>
                    <a:lumOff val="25000"/>
                  </a:schemeClr>
                </a:solidFill>
                <a:latin typeface="Microsoft YaHei" charset="-122"/>
                <a:ea typeface="Microsoft YaHei" charset="-122"/>
                <a:cs typeface="Microsoft YaHei" charset="-122"/>
              </a:endParaRPr>
            </a:p>
            <a:p>
              <a:pPr marL="0" indent="0" algn="ctr" defTabSz="1624544">
                <a:lnSpc>
                  <a:spcPct val="100000"/>
                </a:lnSpc>
                <a:spcBef>
                  <a:spcPts val="0"/>
                </a:spcBef>
                <a:buNone/>
                <a:defRPr/>
              </a:pPr>
              <a:r>
                <a:rPr kumimoji="1" lang="zh-CN" altLang="en-US" sz="2400" dirty="0" smtClean="0">
                  <a:solidFill>
                    <a:schemeClr val="tx1">
                      <a:lumMod val="75000"/>
                      <a:lumOff val="25000"/>
                    </a:schemeClr>
                  </a:solidFill>
                  <a:latin typeface="Microsoft YaHei" charset="-122"/>
                  <a:ea typeface="Microsoft YaHei" charset="-122"/>
                  <a:cs typeface="Microsoft YaHei" charset="-122"/>
                </a:rPr>
                <a:t>不</a:t>
              </a:r>
              <a:r>
                <a:rPr kumimoji="1" lang="zh-CN" altLang="en-US" sz="2400" dirty="0">
                  <a:solidFill>
                    <a:schemeClr val="tx1">
                      <a:lumMod val="75000"/>
                      <a:lumOff val="25000"/>
                    </a:schemeClr>
                  </a:solidFill>
                  <a:latin typeface="Microsoft YaHei" charset="-122"/>
                  <a:ea typeface="Microsoft YaHei" charset="-122"/>
                  <a:cs typeface="Microsoft YaHei" charset="-122"/>
                </a:rPr>
                <a:t>变的品牌</a:t>
              </a:r>
              <a:r>
                <a:rPr kumimoji="1" lang="zh-CN" altLang="en-US" sz="2400" dirty="0" smtClean="0">
                  <a:solidFill>
                    <a:schemeClr val="tx1">
                      <a:lumMod val="75000"/>
                      <a:lumOff val="25000"/>
                    </a:schemeClr>
                  </a:solidFill>
                  <a:latin typeface="Microsoft YaHei" charset="-122"/>
                  <a:ea typeface="Microsoft YaHei" charset="-122"/>
                  <a:cs typeface="Microsoft YaHei" charset="-122"/>
                </a:rPr>
                <a:t>核心</a:t>
              </a:r>
              <a:r>
                <a:rPr lang="en-US" altLang="zh-CN" sz="2400" dirty="0" smtClean="0">
                  <a:solidFill>
                    <a:schemeClr val="tx1">
                      <a:lumMod val="75000"/>
                      <a:lumOff val="25000"/>
                    </a:schemeClr>
                  </a:solidFill>
                  <a:latin typeface="Microsoft YaHei" charset="-122"/>
                  <a:ea typeface="Microsoft YaHei" charset="-122"/>
                  <a:cs typeface="Microsoft YaHei" charset="-122"/>
                </a:rPr>
                <a:t>『</a:t>
              </a:r>
              <a:r>
                <a:rPr lang="zh-CN" altLang="en-US" sz="2400" dirty="0">
                  <a:solidFill>
                    <a:schemeClr val="tx1">
                      <a:lumMod val="75000"/>
                      <a:lumOff val="25000"/>
                    </a:schemeClr>
                  </a:solidFill>
                  <a:latin typeface="Microsoft YaHei" charset="-122"/>
                  <a:ea typeface="Microsoft YaHei" charset="-122"/>
                  <a:cs typeface="Microsoft YaHei" charset="-122"/>
                </a:rPr>
                <a:t>中国家庭的情感关系的载体</a:t>
              </a:r>
              <a:r>
                <a:rPr lang="en-US" altLang="zh-CN" sz="2400" dirty="0">
                  <a:solidFill>
                    <a:schemeClr val="tx1">
                      <a:lumMod val="75000"/>
                      <a:lumOff val="25000"/>
                    </a:schemeClr>
                  </a:solidFill>
                  <a:latin typeface="Microsoft YaHei" charset="-122"/>
                  <a:ea typeface="Microsoft YaHei" charset="-122"/>
                  <a:cs typeface="Microsoft YaHei" charset="-122"/>
                </a:rPr>
                <a:t>』</a:t>
              </a:r>
              <a:endParaRPr kumimoji="1" lang="zh-CN" altLang="en-US" sz="2400" dirty="0">
                <a:solidFill>
                  <a:schemeClr val="tx1">
                    <a:lumMod val="75000"/>
                    <a:lumOff val="25000"/>
                  </a:schemeClr>
                </a:solidFill>
                <a:latin typeface="Microsoft YaHei" charset="-122"/>
                <a:ea typeface="Microsoft YaHei" charset="-122"/>
                <a:cs typeface="Microsoft YaHei" charset="-122"/>
              </a:endParaRPr>
            </a:p>
          </p:txBody>
        </p:sp>
        <p:sp>
          <p:nvSpPr>
            <p:cNvPr id="8" name="矩形 7"/>
            <p:cNvSpPr/>
            <p:nvPr/>
          </p:nvSpPr>
          <p:spPr>
            <a:xfrm>
              <a:off x="7044535" y="3010922"/>
              <a:ext cx="1826141" cy="584647"/>
            </a:xfrm>
            <a:prstGeom prst="rect">
              <a:avLst/>
            </a:prstGeom>
          </p:spPr>
          <p:txBody>
            <a:bodyPr wrap="none">
              <a:spAutoFit/>
            </a:bodyPr>
            <a:lstStyle/>
            <a:p>
              <a:r>
                <a:rPr kumimoji="1" lang="zh-CN" altLang="en-US" sz="3199" b="1" dirty="0">
                  <a:solidFill>
                    <a:srgbClr val="E8314A"/>
                  </a:solidFill>
                  <a:latin typeface="Microsoft YaHei" charset="-122"/>
                  <a:ea typeface="Microsoft YaHei" charset="-122"/>
                  <a:cs typeface="Microsoft YaHei" charset="-122"/>
                </a:rPr>
                <a:t>变与不变</a:t>
              </a: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0996" y="4987690"/>
              <a:ext cx="2317842" cy="3340290"/>
            </a:xfrm>
            <a:prstGeom prst="rect">
              <a:avLst/>
            </a:prstGeom>
          </p:spPr>
        </p:pic>
        <p:grpSp>
          <p:nvGrpSpPr>
            <p:cNvPr id="10" name="组 9"/>
            <p:cNvGrpSpPr/>
            <p:nvPr/>
          </p:nvGrpSpPr>
          <p:grpSpPr>
            <a:xfrm>
              <a:off x="2575001" y="4987692"/>
              <a:ext cx="13241450" cy="3498536"/>
              <a:chOff x="264317" y="538772"/>
              <a:chExt cx="12966263" cy="3425830"/>
            </a:xfrm>
          </p:grpSpPr>
          <p:grpSp>
            <p:nvGrpSpPr>
              <p:cNvPr id="11" name="组 10"/>
              <p:cNvGrpSpPr/>
              <p:nvPr/>
            </p:nvGrpSpPr>
            <p:grpSpPr>
              <a:xfrm>
                <a:off x="264317" y="572566"/>
                <a:ext cx="5305785" cy="3254116"/>
                <a:chOff x="-1048469" y="1473423"/>
                <a:chExt cx="5810885" cy="3563901"/>
              </a:xfrm>
            </p:grpSpPr>
            <p:pic>
              <p:nvPicPr>
                <p:cNvPr id="18" name="图片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8469" y="3274532"/>
                  <a:ext cx="3205341" cy="1762792"/>
                </a:xfrm>
                <a:prstGeom prst="rect">
                  <a:avLst/>
                </a:prstGeom>
              </p:spPr>
            </p:pic>
            <p:pic>
              <p:nvPicPr>
                <p:cNvPr id="20" name="图片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14034" y="1473424"/>
                  <a:ext cx="2548382" cy="1813203"/>
                </a:xfrm>
                <a:prstGeom prst="rect">
                  <a:avLst/>
                </a:prstGeom>
              </p:spPr>
            </p:pic>
            <p:pic>
              <p:nvPicPr>
                <p:cNvPr id="21" name="图片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468" y="1473423"/>
                  <a:ext cx="3267842" cy="1794853"/>
                </a:xfrm>
                <a:prstGeom prst="rect">
                  <a:avLst/>
                </a:prstGeom>
              </p:spPr>
            </p:pic>
          </p:grpSp>
          <p:grpSp>
            <p:nvGrpSpPr>
              <p:cNvPr id="12" name="组 11"/>
              <p:cNvGrpSpPr/>
              <p:nvPr/>
            </p:nvGrpSpPr>
            <p:grpSpPr>
              <a:xfrm>
                <a:off x="8615211" y="572566"/>
                <a:ext cx="4615369" cy="3253830"/>
                <a:chOff x="8355599" y="1984701"/>
                <a:chExt cx="5328422" cy="3756532"/>
              </a:xfrm>
            </p:grpSpPr>
            <p:pic>
              <p:nvPicPr>
                <p:cNvPr id="14"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55599" y="3853160"/>
                  <a:ext cx="2509895" cy="188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355599" y="1984701"/>
                  <a:ext cx="2510161" cy="18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838168" y="1984701"/>
                  <a:ext cx="2845853" cy="18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descr="https://timgsa.baidu.com/timg?image&amp;quality=80&amp;size=b9999_10000&amp;sec=1496908579706&amp;di=1d96598e728cf5b5c39acff523625dde&amp;imgtype=0&amp;src=http%3A%2F%2Fcrawler-fs.intsig.net%2Fcamfs%2Fdownload%3Ffilename%3D10005_c4b68140edf1b24cf96c2ad836114a81_avatar.jpe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872858" y="3853160"/>
                  <a:ext cx="2811163" cy="188807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合并 12"/>
              <p:cNvSpPr/>
              <p:nvPr/>
            </p:nvSpPr>
            <p:spPr>
              <a:xfrm rot="16200000">
                <a:off x="4182243" y="2079779"/>
                <a:ext cx="3425830" cy="343816"/>
              </a:xfrm>
              <a:prstGeom prst="flowChartMerge">
                <a:avLst/>
              </a:prstGeom>
              <a:solidFill>
                <a:srgbClr val="FF3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199"/>
              </a:p>
            </p:txBody>
          </p:sp>
        </p:grpSp>
        <p:sp>
          <p:nvSpPr>
            <p:cNvPr id="22" name="矩形 21"/>
            <p:cNvSpPr/>
            <p:nvPr/>
          </p:nvSpPr>
          <p:spPr>
            <a:xfrm>
              <a:off x="-4846454" y="8215328"/>
              <a:ext cx="3633031" cy="2859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199" dirty="0"/>
                <a:t>超市的我们这没有新包装的，需要回北京再补上</a:t>
              </a:r>
            </a:p>
          </p:txBody>
        </p:sp>
      </p:grpSp>
      <p:pic>
        <p:nvPicPr>
          <p:cNvPr id="24" name="图片 2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522289" y="3677317"/>
            <a:ext cx="1782361" cy="2575428"/>
          </a:xfrm>
          <a:prstGeom prst="rect">
            <a:avLst/>
          </a:prstGeom>
        </p:spPr>
      </p:pic>
      <p:sp>
        <p:nvSpPr>
          <p:cNvPr id="4" name="矩形 3"/>
          <p:cNvSpPr/>
          <p:nvPr/>
        </p:nvSpPr>
        <p:spPr>
          <a:xfrm>
            <a:off x="0" y="6858000"/>
            <a:ext cx="11940988" cy="923330"/>
          </a:xfrm>
          <a:prstGeom prst="rect">
            <a:avLst/>
          </a:prstGeom>
        </p:spPr>
        <p:txBody>
          <a:bodyPr wrap="square">
            <a:spAutoFit/>
          </a:bodyPr>
          <a:lstStyle/>
          <a:p>
            <a:r>
              <a:rPr lang="zh-CN" altLang="en-US" dirty="0">
                <a:latin typeface="Hiragino Sans GB" charset="-122"/>
              </a:rPr>
              <a:t>面对互联网</a:t>
            </a:r>
            <a:r>
              <a:rPr lang="en-US" altLang="zh-CN" dirty="0">
                <a:latin typeface="Hiragino Sans GB" charset="-122"/>
              </a:rPr>
              <a:t>+</a:t>
            </a:r>
            <a:r>
              <a:rPr lang="zh-CN" altLang="en-US" dirty="0">
                <a:latin typeface="Hiragino Sans GB" charset="-122"/>
              </a:rPr>
              <a:t>新生代消费群，需要的是建立互联网营销圈层，将品牌塑造成为该营销圈层的中心。雕牌新家观以平等、沟通、互爱为内核，通过网络化的个性表达，和</a:t>
            </a:r>
            <a:r>
              <a:rPr lang="en-US" altLang="zh-CN" dirty="0">
                <a:latin typeface="Hiragino Sans GB" charset="-122"/>
              </a:rPr>
              <a:t>80</a:t>
            </a:r>
            <a:r>
              <a:rPr lang="zh-CN" altLang="en-US" dirty="0">
                <a:latin typeface="Hiragino Sans GB" charset="-122"/>
              </a:rPr>
              <a:t>、</a:t>
            </a:r>
            <a:r>
              <a:rPr lang="en-US" altLang="zh-CN" dirty="0">
                <a:latin typeface="Hiragino Sans GB" charset="-122"/>
              </a:rPr>
              <a:t>90</a:t>
            </a:r>
            <a:r>
              <a:rPr lang="zh-CN" altLang="en-US" dirty="0">
                <a:latin typeface="Hiragino Sans GB" charset="-122"/>
              </a:rPr>
              <a:t>后新一代家庭进行深度情感沟通，是雕牌品牌成功刷新升级的战役</a:t>
            </a:r>
            <a:endParaRPr lang="zh-CN" altLang="en-US" dirty="0"/>
          </a:p>
        </p:txBody>
      </p:sp>
      <p:pic>
        <p:nvPicPr>
          <p:cNvPr id="5" name="图片 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70620" y="4958533"/>
            <a:ext cx="1897270" cy="1248204"/>
          </a:xfrm>
          <a:prstGeom prst="rect">
            <a:avLst/>
          </a:prstGeom>
        </p:spPr>
      </p:pic>
    </p:spTree>
    <p:extLst>
      <p:ext uri="{BB962C8B-B14F-4D97-AF65-F5344CB8AC3E}">
        <p14:creationId xmlns:p14="http://schemas.microsoft.com/office/powerpoint/2010/main" val="153646477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4271" y="918024"/>
            <a:ext cx="4453620" cy="370451"/>
          </a:xfrm>
          <a:noFill/>
          <a:ln>
            <a:noFill/>
          </a:ln>
        </p:spPr>
        <p:txBody>
          <a:bodyPr wrap="none" lIns="46274" tIns="46274" rIns="46274" bIns="46274" anchor="ctr">
            <a:spAutoFit/>
          </a:bodyPr>
          <a:lstStyle/>
          <a:p>
            <a:pPr defTabSz="914309">
              <a:buFont typeface="Arial" charset="0"/>
            </a:pPr>
            <a:r>
              <a:rPr lang="zh-CN" altLang="en-US" sz="2000" b="1">
                <a:solidFill>
                  <a:schemeClr val="tx1">
                    <a:lumMod val="65000"/>
                    <a:lumOff val="35000"/>
                  </a:schemeClr>
                </a:solidFill>
                <a:latin typeface="微软雅黑" pitchFamily="34" charset="-122"/>
                <a:ea typeface="微软雅黑" pitchFamily="34" charset="-122"/>
                <a:cs typeface="Helvetica Light" charset="0"/>
              </a:rPr>
              <a:t>通过这次</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品牌升级，雕牌得到了什么？</a:t>
            </a:r>
          </a:p>
        </p:txBody>
      </p:sp>
      <p:sp>
        <p:nvSpPr>
          <p:cNvPr id="5" name="文本框 4"/>
          <p:cNvSpPr txBox="1"/>
          <p:nvPr/>
        </p:nvSpPr>
        <p:spPr>
          <a:xfrm>
            <a:off x="4486356" y="2843575"/>
            <a:ext cx="6612070" cy="913007"/>
          </a:xfrm>
          <a:prstGeom prst="rect">
            <a:avLst/>
          </a:prstGeom>
          <a:noFill/>
        </p:spPr>
        <p:txBody>
          <a:bodyPr wrap="square" rtlCol="0">
            <a:spAutoFit/>
          </a:bodyPr>
          <a:lstStyle/>
          <a:p>
            <a:r>
              <a:rPr kumimoji="1" lang="en-US" altLang="zh-CN" sz="5333" b="1" dirty="0">
                <a:solidFill>
                  <a:schemeClr val="tx1">
                    <a:lumMod val="75000"/>
                    <a:lumOff val="25000"/>
                  </a:schemeClr>
                </a:solidFill>
                <a:latin typeface="Microsoft YaHei" charset="-122"/>
                <a:ea typeface="Microsoft YaHei" charset="-122"/>
                <a:cs typeface="Microsoft YaHei" charset="-122"/>
              </a:rPr>
              <a:t>=</a:t>
            </a:r>
            <a:r>
              <a:rPr kumimoji="1" lang="zh-CN" altLang="en-US" sz="5333" b="1" dirty="0">
                <a:solidFill>
                  <a:schemeClr val="tx1">
                    <a:lumMod val="75000"/>
                    <a:lumOff val="25000"/>
                  </a:schemeClr>
                </a:solidFill>
                <a:latin typeface="Microsoft YaHei" charset="-122"/>
                <a:ea typeface="Microsoft YaHei" charset="-122"/>
                <a:cs typeface="Microsoft YaHei" charset="-122"/>
              </a:rPr>
              <a:t>  国民新日化品牌</a:t>
            </a:r>
          </a:p>
        </p:txBody>
      </p:sp>
      <p:sp>
        <p:nvSpPr>
          <p:cNvPr id="8" name="内容占位符 2"/>
          <p:cNvSpPr>
            <a:spLocks noGrp="1"/>
          </p:cNvSpPr>
          <p:nvPr>
            <p:ph idx="1"/>
          </p:nvPr>
        </p:nvSpPr>
        <p:spPr>
          <a:xfrm>
            <a:off x="3700495" y="4041814"/>
            <a:ext cx="4794186" cy="2082679"/>
          </a:xfrm>
        </p:spPr>
        <p:txBody>
          <a:bodyPr/>
          <a:lstStyle/>
          <a:p>
            <a:pPr marL="0" indent="0" algn="ctr">
              <a:buNone/>
            </a:pPr>
            <a:r>
              <a:rPr lang="zh-CN" altLang="en-US" sz="1600" dirty="0">
                <a:solidFill>
                  <a:schemeClr val="tx1">
                    <a:lumMod val="75000"/>
                    <a:lumOff val="25000"/>
                  </a:schemeClr>
                </a:solidFill>
                <a:latin typeface="Microsoft YaHei" charset="-122"/>
                <a:ea typeface="Microsoft YaHei" charset="-122"/>
                <a:cs typeface="Microsoft YaHei" charset="-122"/>
              </a:rPr>
              <a:t>微博上线半月间涨粉超</a:t>
            </a:r>
            <a:r>
              <a:rPr lang="en-US" altLang="zh-CN" sz="1600" dirty="0">
                <a:solidFill>
                  <a:schemeClr val="tx1">
                    <a:lumMod val="75000"/>
                    <a:lumOff val="25000"/>
                  </a:schemeClr>
                </a:solidFill>
                <a:latin typeface="Microsoft YaHei" charset="-122"/>
                <a:ea typeface="Microsoft YaHei" charset="-122"/>
                <a:cs typeface="Microsoft YaHei" charset="-122"/>
              </a:rPr>
              <a:t>56</a:t>
            </a:r>
            <a:r>
              <a:rPr lang="zh-CN" altLang="en-US" sz="1600" dirty="0">
                <a:solidFill>
                  <a:schemeClr val="tx1">
                    <a:lumMod val="75000"/>
                    <a:lumOff val="25000"/>
                  </a:schemeClr>
                </a:solidFill>
                <a:latin typeface="Microsoft YaHei" charset="-122"/>
                <a:ea typeface="Microsoft YaHei" charset="-122"/>
                <a:cs typeface="Microsoft YaHei" charset="-122"/>
              </a:rPr>
              <a:t>万</a:t>
            </a:r>
            <a:endParaRPr kumimoji="1" lang="zh-CN" altLang="en-US" sz="1600" dirty="0">
              <a:solidFill>
                <a:schemeClr val="tx1">
                  <a:lumMod val="75000"/>
                  <a:lumOff val="25000"/>
                </a:schemeClr>
              </a:solidFill>
              <a:latin typeface="Microsoft YaHei" charset="-122"/>
              <a:ea typeface="Microsoft YaHei" charset="-122"/>
              <a:cs typeface="Microsoft YaHei" charset="-122"/>
            </a:endParaRPr>
          </a:p>
          <a:p>
            <a:pPr marL="0" indent="0" algn="ctr">
              <a:buNone/>
            </a:pPr>
            <a:r>
              <a:rPr lang="zh-CN" altLang="en-US" sz="1600" dirty="0">
                <a:solidFill>
                  <a:schemeClr val="tx1">
                    <a:lumMod val="75000"/>
                    <a:lumOff val="25000"/>
                  </a:schemeClr>
                </a:solidFill>
                <a:latin typeface="Microsoft YaHei" charset="-122"/>
                <a:ea typeface="Microsoft YaHei" charset="-122"/>
                <a:cs typeface="Microsoft YaHei" charset="-122"/>
              </a:rPr>
              <a:t>话题页浏览量超</a:t>
            </a:r>
            <a:r>
              <a:rPr lang="en-US" altLang="zh-CN" sz="1600" dirty="0">
                <a:solidFill>
                  <a:schemeClr val="tx1">
                    <a:lumMod val="75000"/>
                    <a:lumOff val="25000"/>
                  </a:schemeClr>
                </a:solidFill>
                <a:latin typeface="Microsoft YaHei" charset="-122"/>
                <a:ea typeface="Microsoft YaHei" charset="-122"/>
                <a:cs typeface="Microsoft YaHei" charset="-122"/>
              </a:rPr>
              <a:t>4.3</a:t>
            </a:r>
            <a:r>
              <a:rPr lang="zh-CN" altLang="en-US" sz="1600" dirty="0">
                <a:solidFill>
                  <a:schemeClr val="tx1">
                    <a:lumMod val="75000"/>
                    <a:lumOff val="25000"/>
                  </a:schemeClr>
                </a:solidFill>
                <a:latin typeface="Microsoft YaHei" charset="-122"/>
                <a:ea typeface="Microsoft YaHei" charset="-122"/>
                <a:cs typeface="Microsoft YaHei" charset="-122"/>
              </a:rPr>
              <a:t>亿，讨论数</a:t>
            </a:r>
            <a:r>
              <a:rPr lang="en-US" altLang="zh-CN" sz="1600" dirty="0">
                <a:solidFill>
                  <a:schemeClr val="tx1">
                    <a:lumMod val="75000"/>
                    <a:lumOff val="25000"/>
                  </a:schemeClr>
                </a:solidFill>
                <a:latin typeface="Microsoft YaHei" charset="-122"/>
                <a:ea typeface="Microsoft YaHei" charset="-122"/>
                <a:cs typeface="Microsoft YaHei" charset="-122"/>
              </a:rPr>
              <a:t>54.1</a:t>
            </a:r>
            <a:r>
              <a:rPr lang="zh-CN" altLang="en-US" sz="1600" dirty="0">
                <a:solidFill>
                  <a:schemeClr val="tx1">
                    <a:lumMod val="75000"/>
                    <a:lumOff val="25000"/>
                  </a:schemeClr>
                </a:solidFill>
                <a:latin typeface="Microsoft YaHei" charset="-122"/>
                <a:ea typeface="Microsoft YaHei" charset="-122"/>
                <a:cs typeface="Microsoft YaHei" charset="-122"/>
              </a:rPr>
              <a:t>万</a:t>
            </a:r>
            <a:endParaRPr lang="en-US" altLang="zh-CN" sz="1600" dirty="0">
              <a:solidFill>
                <a:schemeClr val="tx1">
                  <a:lumMod val="75000"/>
                  <a:lumOff val="25000"/>
                </a:schemeClr>
              </a:solidFill>
              <a:latin typeface="Microsoft YaHei" charset="-122"/>
              <a:ea typeface="Microsoft YaHei" charset="-122"/>
              <a:cs typeface="Microsoft YaHei" charset="-122"/>
            </a:endParaRPr>
          </a:p>
          <a:p>
            <a:pPr marL="0" indent="0" algn="ctr">
              <a:buNone/>
            </a:pPr>
            <a:r>
              <a:rPr lang="zh-CN" altLang="en-US" sz="1600" dirty="0">
                <a:solidFill>
                  <a:schemeClr val="tx1">
                    <a:lumMod val="75000"/>
                    <a:lumOff val="25000"/>
                  </a:schemeClr>
                </a:solidFill>
                <a:latin typeface="Microsoft YaHei" charset="-122"/>
                <a:ea typeface="Microsoft YaHei" charset="-122"/>
                <a:cs typeface="Microsoft YaHei" charset="-122"/>
              </a:rPr>
              <a:t>雕兄大电影视频点击量突破</a:t>
            </a:r>
            <a:r>
              <a:rPr lang="en-US" altLang="zh-CN" sz="1600" dirty="0">
                <a:solidFill>
                  <a:schemeClr val="tx1">
                    <a:lumMod val="75000"/>
                    <a:lumOff val="25000"/>
                  </a:schemeClr>
                </a:solidFill>
                <a:latin typeface="Microsoft YaHei" charset="-122"/>
                <a:ea typeface="Microsoft YaHei" charset="-122"/>
                <a:cs typeface="Microsoft YaHei" charset="-122"/>
              </a:rPr>
              <a:t>5000</a:t>
            </a:r>
            <a:r>
              <a:rPr lang="zh-CN" altLang="en-US" sz="1600" dirty="0">
                <a:solidFill>
                  <a:schemeClr val="tx1">
                    <a:lumMod val="75000"/>
                    <a:lumOff val="25000"/>
                  </a:schemeClr>
                </a:solidFill>
                <a:latin typeface="Microsoft YaHei" charset="-122"/>
                <a:ea typeface="Microsoft YaHei" charset="-122"/>
                <a:cs typeface="Microsoft YaHei" charset="-122"/>
              </a:rPr>
              <a:t>万次</a:t>
            </a:r>
            <a:endParaRPr lang="en-US" altLang="zh-CN" sz="1600" dirty="0">
              <a:solidFill>
                <a:schemeClr val="tx1">
                  <a:lumMod val="75000"/>
                  <a:lumOff val="25000"/>
                </a:schemeClr>
              </a:solidFill>
              <a:latin typeface="Microsoft YaHei" charset="-122"/>
              <a:ea typeface="Microsoft YaHei" charset="-122"/>
              <a:cs typeface="Microsoft YaHei" charset="-122"/>
            </a:endParaRPr>
          </a:p>
          <a:p>
            <a:pPr marL="0" indent="0" algn="ctr">
              <a:buNone/>
            </a:pPr>
            <a:r>
              <a:rPr lang="zh-CN" altLang="en-US" sz="1600" dirty="0">
                <a:solidFill>
                  <a:schemeClr val="tx1">
                    <a:lumMod val="75000"/>
                    <a:lumOff val="25000"/>
                  </a:schemeClr>
                </a:solidFill>
                <a:latin typeface="Microsoft YaHei" charset="-122"/>
                <a:ea typeface="Microsoft YaHei" charset="-122"/>
                <a:cs typeface="Microsoft YaHei" charset="-122"/>
              </a:rPr>
              <a:t>微博话题浏览量超</a:t>
            </a:r>
            <a:r>
              <a:rPr lang="en-US" altLang="zh-CN" sz="1600" dirty="0">
                <a:solidFill>
                  <a:schemeClr val="tx1">
                    <a:lumMod val="75000"/>
                    <a:lumOff val="25000"/>
                  </a:schemeClr>
                </a:solidFill>
                <a:latin typeface="Microsoft YaHei" charset="-122"/>
                <a:ea typeface="Microsoft YaHei" charset="-122"/>
                <a:cs typeface="Microsoft YaHei" charset="-122"/>
              </a:rPr>
              <a:t>4.3</a:t>
            </a:r>
            <a:r>
              <a:rPr lang="zh-CN" altLang="en-US" sz="1600" dirty="0">
                <a:solidFill>
                  <a:schemeClr val="tx1">
                    <a:lumMod val="75000"/>
                    <a:lumOff val="25000"/>
                  </a:schemeClr>
                </a:solidFill>
                <a:latin typeface="Microsoft YaHei" charset="-122"/>
                <a:ea typeface="Microsoft YaHei" charset="-122"/>
                <a:cs typeface="Microsoft YaHei" charset="-122"/>
              </a:rPr>
              <a:t>亿，讨论量</a:t>
            </a:r>
            <a:r>
              <a:rPr lang="en-US" altLang="zh-CN" sz="1600" dirty="0">
                <a:solidFill>
                  <a:schemeClr val="tx1">
                    <a:lumMod val="75000"/>
                    <a:lumOff val="25000"/>
                  </a:schemeClr>
                </a:solidFill>
                <a:latin typeface="Microsoft YaHei" charset="-122"/>
                <a:ea typeface="Microsoft YaHei" charset="-122"/>
                <a:cs typeface="Microsoft YaHei" charset="-122"/>
              </a:rPr>
              <a:t>57.5</a:t>
            </a:r>
            <a:r>
              <a:rPr lang="zh-CN" altLang="en-US" sz="1600" dirty="0">
                <a:solidFill>
                  <a:schemeClr val="tx1">
                    <a:lumMod val="75000"/>
                    <a:lumOff val="25000"/>
                  </a:schemeClr>
                </a:solidFill>
                <a:latin typeface="Microsoft YaHei" charset="-122"/>
                <a:ea typeface="Microsoft YaHei" charset="-122"/>
                <a:cs typeface="Microsoft YaHei" charset="-122"/>
              </a:rPr>
              <a:t>万</a:t>
            </a:r>
            <a:endParaRPr lang="en-US" altLang="zh-CN" sz="1600" dirty="0">
              <a:solidFill>
                <a:schemeClr val="tx1">
                  <a:lumMod val="75000"/>
                  <a:lumOff val="25000"/>
                </a:schemeClr>
              </a:solidFill>
              <a:latin typeface="Microsoft YaHei" charset="-122"/>
              <a:ea typeface="Microsoft YaHei" charset="-122"/>
              <a:cs typeface="Microsoft YaHei" charset="-122"/>
            </a:endParaRPr>
          </a:p>
        </p:txBody>
      </p:sp>
      <p:sp>
        <p:nvSpPr>
          <p:cNvPr id="9" name="矩形 8"/>
          <p:cNvSpPr/>
          <p:nvPr/>
        </p:nvSpPr>
        <p:spPr>
          <a:xfrm>
            <a:off x="2034842" y="5645398"/>
            <a:ext cx="8125492" cy="461665"/>
          </a:xfrm>
          <a:prstGeom prst="rect">
            <a:avLst/>
          </a:prstGeom>
        </p:spPr>
        <p:txBody>
          <a:bodyPr>
            <a:spAutoFit/>
          </a:bodyPr>
          <a:lstStyle/>
          <a:p>
            <a:pPr algn="ctr"/>
            <a:r>
              <a:rPr lang="en-US" altLang="zh-CN" sz="2400" dirty="0">
                <a:solidFill>
                  <a:schemeClr val="tx1">
                    <a:lumMod val="75000"/>
                    <a:lumOff val="25000"/>
                  </a:schemeClr>
                </a:solidFill>
                <a:latin typeface="Microsoft YaHei" charset="-122"/>
                <a:ea typeface="Microsoft YaHei" charset="-122"/>
                <a:cs typeface="Microsoft YaHei" charset="-122"/>
              </a:rPr>
              <a:t>3</a:t>
            </a:r>
            <a:r>
              <a:rPr lang="zh-CN" altLang="en-US" sz="2400" dirty="0">
                <a:solidFill>
                  <a:schemeClr val="tx1">
                    <a:lumMod val="75000"/>
                    <a:lumOff val="25000"/>
                  </a:schemeClr>
                </a:solidFill>
                <a:latin typeface="Microsoft YaHei" charset="-122"/>
                <a:ea typeface="Microsoft YaHei" charset="-122"/>
                <a:cs typeface="Microsoft YaHei" charset="-122"/>
              </a:rPr>
              <a:t>月</a:t>
            </a:r>
            <a:r>
              <a:rPr lang="en-US" altLang="zh-CN" sz="2400" dirty="0">
                <a:solidFill>
                  <a:schemeClr val="tx1">
                    <a:lumMod val="75000"/>
                    <a:lumOff val="25000"/>
                  </a:schemeClr>
                </a:solidFill>
                <a:latin typeface="Microsoft YaHei" charset="-122"/>
                <a:ea typeface="Microsoft YaHei" charset="-122"/>
                <a:cs typeface="Microsoft YaHei" charset="-122"/>
              </a:rPr>
              <a:t>8</a:t>
            </a:r>
            <a:r>
              <a:rPr lang="zh-CN" altLang="en-US" sz="2400" dirty="0">
                <a:solidFill>
                  <a:schemeClr val="tx1">
                    <a:lumMod val="75000"/>
                    <a:lumOff val="25000"/>
                  </a:schemeClr>
                </a:solidFill>
                <a:latin typeface="Microsoft YaHei" charset="-122"/>
                <a:ea typeface="Microsoft YaHei" charset="-122"/>
                <a:cs typeface="Microsoft YaHei" charset="-122"/>
              </a:rPr>
              <a:t>日当天天猫旗舰店销售额增长率高达</a:t>
            </a:r>
            <a:r>
              <a:rPr lang="en-US" altLang="zh-CN" sz="2400" dirty="0">
                <a:solidFill>
                  <a:schemeClr val="tx1">
                    <a:lumMod val="75000"/>
                    <a:lumOff val="25000"/>
                  </a:schemeClr>
                </a:solidFill>
                <a:latin typeface="Microsoft YaHei" charset="-122"/>
                <a:ea typeface="Microsoft YaHei" charset="-122"/>
                <a:cs typeface="Microsoft YaHei" charset="-122"/>
              </a:rPr>
              <a:t>398.94</a:t>
            </a:r>
            <a:r>
              <a:rPr lang="en-US" altLang="zh-CN" sz="2400" dirty="0" smtClean="0">
                <a:solidFill>
                  <a:schemeClr val="tx1">
                    <a:lumMod val="75000"/>
                    <a:lumOff val="25000"/>
                  </a:schemeClr>
                </a:solidFill>
                <a:latin typeface="Microsoft YaHei" charset="-122"/>
                <a:ea typeface="Microsoft YaHei" charset="-122"/>
                <a:cs typeface="Microsoft YaHei" charset="-122"/>
              </a:rPr>
              <a:t>%</a:t>
            </a:r>
            <a:endParaRPr lang="en-US" altLang="zh-CN" sz="2400" dirty="0">
              <a:solidFill>
                <a:schemeClr val="tx1">
                  <a:lumMod val="75000"/>
                  <a:lumOff val="25000"/>
                </a:schemeClr>
              </a:solidFill>
              <a:latin typeface="Microsoft YaHei" charset="-122"/>
              <a:ea typeface="Microsoft YaHei" charset="-122"/>
              <a:cs typeface="Microsoft YaHei" charset="-122"/>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0978" y="2361744"/>
            <a:ext cx="1926077" cy="1683601"/>
          </a:xfrm>
          <a:prstGeom prst="rect">
            <a:avLst/>
          </a:prstGeom>
        </p:spPr>
      </p:pic>
      <p:sp>
        <p:nvSpPr>
          <p:cNvPr id="3" name="矩形 2"/>
          <p:cNvSpPr/>
          <p:nvPr/>
        </p:nvSpPr>
        <p:spPr>
          <a:xfrm>
            <a:off x="-2652686" y="4902054"/>
            <a:ext cx="1404836" cy="613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latin typeface="Microsoft YaHei" charset="-122"/>
                <a:ea typeface="Microsoft YaHei" charset="-122"/>
                <a:cs typeface="Microsoft YaHei" charset="-122"/>
              </a:rPr>
              <a:t>Logo</a:t>
            </a:r>
            <a:r>
              <a:rPr kumimoji="1" lang="zh-CN" altLang="en-US" dirty="0" smtClean="0">
                <a:latin typeface="Microsoft YaHei" charset="-122"/>
                <a:ea typeface="Microsoft YaHei" charset="-122"/>
                <a:cs typeface="Microsoft YaHei" charset="-122"/>
              </a:rPr>
              <a:t>没变</a:t>
            </a:r>
            <a:endParaRPr kumimoji="1" lang="en-US" altLang="zh-CN" dirty="0">
              <a:latin typeface="Microsoft YaHei" charset="-122"/>
              <a:ea typeface="Microsoft YaHei" charset="-122"/>
              <a:cs typeface="Microsoft YaHei" charset="-122"/>
            </a:endParaRPr>
          </a:p>
        </p:txBody>
      </p:sp>
      <p:sp>
        <p:nvSpPr>
          <p:cNvPr id="11" name="椭圆 10"/>
          <p:cNvSpPr/>
          <p:nvPr/>
        </p:nvSpPr>
        <p:spPr>
          <a:xfrm>
            <a:off x="-3016178" y="1859814"/>
            <a:ext cx="2131820" cy="2131820"/>
          </a:xfrm>
          <a:prstGeom prst="ellipse">
            <a:avLst/>
          </a:prstGeom>
          <a:blipFill>
            <a:blip r:embed="rId4" cstate="screen">
              <a:extLst>
                <a:ext uri="{28A0092B-C50C-407E-A947-70E740481C1C}">
                  <a14:useLocalDpi xmlns:a14="http://schemas.microsoft.com/office/drawing/2010/main"/>
                </a:ext>
              </a:extLst>
            </a:blip>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3179532" y="4167416"/>
            <a:ext cx="2495628" cy="699401"/>
          </a:xfrm>
          <a:prstGeom prst="rect">
            <a:avLst/>
          </a:prstGeom>
          <a:solidFill>
            <a:srgbClr val="4D4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smtClean="0">
                <a:latin typeface="Microsoft YaHei" charset="-122"/>
                <a:ea typeface="Microsoft YaHei" charset="-122"/>
                <a:cs typeface="Microsoft YaHei" charset="-122"/>
              </a:rPr>
              <a:t>雕兄</a:t>
            </a:r>
            <a:r>
              <a:rPr kumimoji="1" lang="en-US" altLang="zh-CN" sz="2800" b="1" dirty="0" smtClean="0">
                <a:latin typeface="Microsoft YaHei" charset="-122"/>
                <a:ea typeface="Microsoft YaHei" charset="-122"/>
                <a:cs typeface="Microsoft YaHei" charset="-122"/>
              </a:rPr>
              <a:t>IP</a:t>
            </a:r>
            <a:endParaRPr kumimoji="1" lang="zh-CN" altLang="en-US" sz="28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383393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54271" y="918024"/>
            <a:ext cx="2161326" cy="370451"/>
          </a:xfrm>
          <a:noFill/>
          <a:ln>
            <a:noFill/>
          </a:ln>
        </p:spPr>
        <p:txBody>
          <a:bodyPr wrap="none" lIns="46274" tIns="46274" rIns="46274" bIns="46274" anchor="ctr">
            <a:spAutoFit/>
          </a:bodyPr>
          <a:lstStyle/>
          <a:p>
            <a:pPr defTabSz="914309">
              <a:buFont typeface="Arial" charset="0"/>
            </a:pP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背后的整合体系图</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grpSp>
        <p:nvGrpSpPr>
          <p:cNvPr id="74" name="组 73"/>
          <p:cNvGrpSpPr/>
          <p:nvPr/>
        </p:nvGrpSpPr>
        <p:grpSpPr>
          <a:xfrm>
            <a:off x="486938" y="2078517"/>
            <a:ext cx="11291149" cy="4099164"/>
            <a:chOff x="339869" y="2304530"/>
            <a:chExt cx="11451393" cy="4157339"/>
          </a:xfrm>
        </p:grpSpPr>
        <p:cxnSp>
          <p:nvCxnSpPr>
            <p:cNvPr id="73" name="直线箭头连接符 72"/>
            <p:cNvCxnSpPr/>
            <p:nvPr/>
          </p:nvCxnSpPr>
          <p:spPr>
            <a:xfrm flipH="1">
              <a:off x="10535153" y="5451665"/>
              <a:ext cx="194770" cy="4706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a:off x="8716480" y="5343030"/>
              <a:ext cx="392014" cy="60561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8320768" y="2358887"/>
              <a:ext cx="2710433" cy="1005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charset="-122"/>
                  <a:ea typeface="Microsoft YaHei" charset="-122"/>
                  <a:cs typeface="Microsoft YaHei" charset="-122"/>
                </a:rPr>
                <a:t>营销</a:t>
              </a:r>
              <a:r>
                <a:rPr kumimoji="1" lang="en-US" altLang="zh-CN" sz="2000" b="1" dirty="0">
                  <a:latin typeface="Microsoft YaHei" charset="-122"/>
                  <a:ea typeface="Microsoft YaHei" charset="-122"/>
                  <a:cs typeface="Microsoft YaHei" charset="-122"/>
                </a:rPr>
                <a:t>—</a:t>
              </a:r>
              <a:r>
                <a:rPr kumimoji="1" lang="zh-CN" altLang="en-US" sz="2000" b="1" dirty="0">
                  <a:latin typeface="Microsoft YaHei" charset="-122"/>
                  <a:ea typeface="Microsoft YaHei" charset="-122"/>
                  <a:cs typeface="Microsoft YaHei" charset="-122"/>
                </a:rPr>
                <a:t>线上线下导流</a:t>
              </a:r>
            </a:p>
          </p:txBody>
        </p:sp>
        <p:sp>
          <p:nvSpPr>
            <p:cNvPr id="19" name="矩形 18"/>
            <p:cNvSpPr/>
            <p:nvPr/>
          </p:nvSpPr>
          <p:spPr>
            <a:xfrm>
              <a:off x="1083285" y="5985971"/>
              <a:ext cx="9964562" cy="475898"/>
            </a:xfrm>
            <a:prstGeom prst="rect">
              <a:avLst/>
            </a:prstGeom>
            <a:solidFill>
              <a:srgbClr val="E831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数据监测及反馈</a:t>
              </a:r>
              <a:endParaRPr kumimoji="1" lang="zh-CN" altLang="en-US" sz="2000" b="1" dirty="0">
                <a:latin typeface="Microsoft YaHei" charset="-122"/>
                <a:ea typeface="Microsoft YaHei" charset="-122"/>
                <a:cs typeface="Microsoft YaHei" charset="-122"/>
              </a:endParaRPr>
            </a:p>
          </p:txBody>
        </p:sp>
        <p:cxnSp>
          <p:nvCxnSpPr>
            <p:cNvPr id="21" name="直线箭头连接符 20"/>
            <p:cNvCxnSpPr/>
            <p:nvPr/>
          </p:nvCxnSpPr>
          <p:spPr>
            <a:xfrm>
              <a:off x="1467970" y="5343030"/>
              <a:ext cx="553188" cy="60561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3782481" y="5343030"/>
              <a:ext cx="18148" cy="55300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5807530" y="5425359"/>
              <a:ext cx="194770" cy="4706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339869" y="2743200"/>
              <a:ext cx="2221629" cy="134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右箭头 38"/>
            <p:cNvSpPr/>
            <p:nvPr/>
          </p:nvSpPr>
          <p:spPr>
            <a:xfrm>
              <a:off x="5479687" y="2304530"/>
              <a:ext cx="2540233" cy="9042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smtClean="0">
                  <a:latin typeface="Microsoft YaHei" charset="-122"/>
                  <a:ea typeface="Microsoft YaHei" charset="-122"/>
                  <a:cs typeface="Microsoft YaHei" charset="-122"/>
                </a:rPr>
                <a:t>影响</a:t>
              </a:r>
              <a:endParaRPr kumimoji="1" lang="zh-CN" altLang="en-US" sz="2000">
                <a:latin typeface="Microsoft YaHei" charset="-122"/>
                <a:ea typeface="Microsoft YaHei" charset="-122"/>
                <a:cs typeface="Microsoft YaHei" charset="-122"/>
              </a:endParaRPr>
            </a:p>
          </p:txBody>
        </p:sp>
        <p:cxnSp>
          <p:nvCxnSpPr>
            <p:cNvPr id="46" name="直线箭头连接符 45"/>
            <p:cNvCxnSpPr/>
            <p:nvPr/>
          </p:nvCxnSpPr>
          <p:spPr>
            <a:xfrm flipH="1">
              <a:off x="11015213" y="2849412"/>
              <a:ext cx="776049"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endCxn id="62" idx="0"/>
            </p:cNvCxnSpPr>
            <p:nvPr/>
          </p:nvCxnSpPr>
          <p:spPr>
            <a:xfrm flipH="1">
              <a:off x="8848923" y="3384090"/>
              <a:ext cx="290843" cy="62476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endCxn id="64" idx="0"/>
            </p:cNvCxnSpPr>
            <p:nvPr/>
          </p:nvCxnSpPr>
          <p:spPr>
            <a:xfrm>
              <a:off x="10274498" y="3358589"/>
              <a:ext cx="429483" cy="65026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线连接符 2"/>
            <p:cNvCxnSpPr/>
            <p:nvPr/>
          </p:nvCxnSpPr>
          <p:spPr>
            <a:xfrm>
              <a:off x="1359482" y="3074504"/>
              <a:ext cx="488229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6241774" y="3074504"/>
              <a:ext cx="0" cy="10292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3887386" y="3109444"/>
              <a:ext cx="0" cy="10292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1370988" y="3074504"/>
              <a:ext cx="0" cy="10292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a:off x="339869" y="6207242"/>
              <a:ext cx="76006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339869" y="2743200"/>
              <a:ext cx="0" cy="345079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11791262" y="2849412"/>
              <a:ext cx="0" cy="33445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11031201" y="6207242"/>
              <a:ext cx="76006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可选流程 6"/>
            <p:cNvSpPr/>
            <p:nvPr/>
          </p:nvSpPr>
          <p:spPr>
            <a:xfrm>
              <a:off x="2627208" y="2358887"/>
              <a:ext cx="2527286" cy="1005768"/>
            </a:xfrm>
            <a:prstGeom prst="flowChartAlternateProcess">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品牌</a:t>
              </a:r>
              <a:r>
                <a:rPr kumimoji="1" lang="en-US" altLang="zh-CN" sz="2000" b="1" dirty="0" smtClean="0">
                  <a:latin typeface="Microsoft YaHei" charset="-122"/>
                  <a:ea typeface="Microsoft YaHei" charset="-122"/>
                  <a:cs typeface="Microsoft YaHei" charset="-122"/>
                </a:rPr>
                <a:t>—</a:t>
              </a:r>
              <a:r>
                <a:rPr kumimoji="1" lang="zh-CN" altLang="en-US" sz="2000" b="1" dirty="0" smtClean="0">
                  <a:latin typeface="Microsoft YaHei" charset="-122"/>
                  <a:ea typeface="Microsoft YaHei" charset="-122"/>
                  <a:cs typeface="Microsoft YaHei" charset="-122"/>
                </a:rPr>
                <a:t>情感核心</a:t>
              </a:r>
              <a:endParaRPr kumimoji="1" lang="zh-CN" altLang="en-US" sz="2000" b="1" dirty="0">
                <a:latin typeface="Microsoft YaHei" charset="-122"/>
                <a:ea typeface="Microsoft YaHei" charset="-122"/>
                <a:cs typeface="Microsoft YaHei" charset="-122"/>
              </a:endParaRPr>
            </a:p>
          </p:txBody>
        </p:sp>
        <p:sp>
          <p:nvSpPr>
            <p:cNvPr id="51" name="椭圆 50"/>
            <p:cNvSpPr/>
            <p:nvPr/>
          </p:nvSpPr>
          <p:spPr>
            <a:xfrm>
              <a:off x="3126904" y="4008851"/>
              <a:ext cx="1550505" cy="155050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662284" y="4008851"/>
              <a:ext cx="1550505" cy="155050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814785" y="4640553"/>
              <a:ext cx="1210588" cy="338554"/>
            </a:xfrm>
            <a:prstGeom prst="rect">
              <a:avLst/>
            </a:prstGeom>
            <a:noFill/>
          </p:spPr>
          <p:txBody>
            <a:bodyPr wrap="none" rtlCol="0">
              <a:spAutoFit/>
            </a:bodyPr>
            <a:lstStyle/>
            <a:p>
              <a:pPr algn="ctr"/>
              <a:r>
                <a:rPr kumimoji="1" lang="zh-CN" altLang="en-US" sz="1600" dirty="0" smtClean="0">
                  <a:solidFill>
                    <a:schemeClr val="bg1"/>
                  </a:solidFill>
                  <a:latin typeface="Microsoft YaHei" charset="-122"/>
                  <a:ea typeface="Microsoft YaHei" charset="-122"/>
                  <a:cs typeface="Microsoft YaHei" charset="-122"/>
                </a:rPr>
                <a:t>雕牌新家规</a:t>
              </a:r>
              <a:endParaRPr kumimoji="1" lang="zh-CN" altLang="en-US" sz="1600" dirty="0">
                <a:solidFill>
                  <a:schemeClr val="bg1"/>
                </a:solidFill>
              </a:endParaRPr>
            </a:p>
          </p:txBody>
        </p:sp>
        <p:sp>
          <p:nvSpPr>
            <p:cNvPr id="58" name="椭圆 57"/>
            <p:cNvSpPr/>
            <p:nvPr/>
          </p:nvSpPr>
          <p:spPr>
            <a:xfrm>
              <a:off x="5333245" y="4008851"/>
              <a:ext cx="1550505" cy="155050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3514224" y="4467886"/>
              <a:ext cx="800219" cy="1077218"/>
            </a:xfrm>
            <a:prstGeom prst="rect">
              <a:avLst/>
            </a:prstGeom>
            <a:noFill/>
          </p:spPr>
          <p:txBody>
            <a:bodyPr wrap="none" rtlCol="0">
              <a:spAutoFit/>
            </a:bodyPr>
            <a:lstStyle/>
            <a:p>
              <a:pPr algn="ctr"/>
              <a:r>
                <a:rPr kumimoji="1" lang="zh-CN" altLang="en-US" sz="1600" dirty="0" smtClean="0">
                  <a:solidFill>
                    <a:schemeClr val="bg1"/>
                  </a:solidFill>
                  <a:latin typeface="Microsoft YaHei" charset="-122"/>
                  <a:ea typeface="Microsoft YaHei" charset="-122"/>
                  <a:cs typeface="Microsoft YaHei" charset="-122"/>
                </a:rPr>
                <a:t>短视频</a:t>
              </a:r>
              <a:endParaRPr kumimoji="1" lang="en-US" altLang="zh-CN" sz="1600" dirty="0" smtClean="0">
                <a:solidFill>
                  <a:schemeClr val="bg1"/>
                </a:solidFill>
                <a:latin typeface="Microsoft YaHei" charset="-122"/>
                <a:ea typeface="Microsoft YaHei" charset="-122"/>
                <a:cs typeface="Microsoft YaHei" charset="-122"/>
              </a:endParaRPr>
            </a:p>
            <a:p>
              <a:pPr algn="ctr"/>
              <a:r>
                <a:rPr kumimoji="1" lang="zh-CN" altLang="en-US" sz="1600" dirty="0" smtClean="0">
                  <a:solidFill>
                    <a:schemeClr val="bg1"/>
                  </a:solidFill>
                  <a:latin typeface="Microsoft YaHei" charset="-122"/>
                  <a:ea typeface="Microsoft YaHei" charset="-122"/>
                  <a:cs typeface="Microsoft YaHei" charset="-122"/>
                </a:rPr>
                <a:t>海报</a:t>
              </a:r>
              <a:endParaRPr kumimoji="1" lang="en-US" altLang="zh-CN" sz="1600" dirty="0">
                <a:solidFill>
                  <a:schemeClr val="bg1"/>
                </a:solidFill>
                <a:latin typeface="Microsoft YaHei" charset="-122"/>
                <a:ea typeface="Microsoft YaHei" charset="-122"/>
                <a:cs typeface="Microsoft YaHei" charset="-122"/>
              </a:endParaRPr>
            </a:p>
            <a:p>
              <a:pPr algn="ctr"/>
              <a:r>
                <a:rPr kumimoji="1" lang="zh-CN" altLang="en-US" sz="1600" dirty="0">
                  <a:solidFill>
                    <a:schemeClr val="bg1"/>
                  </a:solidFill>
                  <a:latin typeface="Microsoft YaHei" charset="-122"/>
                  <a:ea typeface="Microsoft YaHei" charset="-122"/>
                  <a:cs typeface="Microsoft YaHei" charset="-122"/>
                </a:rPr>
                <a:t>病毒贴</a:t>
              </a:r>
              <a:endParaRPr kumimoji="1" lang="en-US" altLang="zh-CN" sz="1600" dirty="0">
                <a:solidFill>
                  <a:schemeClr val="bg1"/>
                </a:solidFill>
                <a:latin typeface="Microsoft YaHei" charset="-122"/>
                <a:ea typeface="Microsoft YaHei" charset="-122"/>
                <a:cs typeface="Microsoft YaHei" charset="-122"/>
              </a:endParaRPr>
            </a:p>
            <a:p>
              <a:pPr algn="ctr"/>
              <a:r>
                <a:rPr kumimoji="1" lang="en-US" altLang="zh-CN" sz="1600" dirty="0" smtClean="0">
                  <a:solidFill>
                    <a:schemeClr val="bg1"/>
                  </a:solidFill>
                  <a:latin typeface="Microsoft YaHei" charset="-122"/>
                  <a:ea typeface="Microsoft YaHei" charset="-122"/>
                  <a:cs typeface="Microsoft YaHei" charset="-122"/>
                </a:rPr>
                <a:t>IP</a:t>
              </a:r>
              <a:endParaRPr kumimoji="1" lang="en-US" altLang="zh-CN" sz="1600" dirty="0">
                <a:solidFill>
                  <a:schemeClr val="bg1"/>
                </a:solidFill>
                <a:latin typeface="Microsoft YaHei" charset="-122"/>
                <a:ea typeface="Microsoft YaHei" charset="-122"/>
                <a:cs typeface="Microsoft YaHei" charset="-122"/>
              </a:endParaRPr>
            </a:p>
          </p:txBody>
        </p:sp>
        <p:sp>
          <p:nvSpPr>
            <p:cNvPr id="50" name="文本框 49"/>
            <p:cNvSpPr txBox="1"/>
            <p:nvPr/>
          </p:nvSpPr>
          <p:spPr>
            <a:xfrm>
              <a:off x="5273143" y="4563585"/>
              <a:ext cx="1718740" cy="861774"/>
            </a:xfrm>
            <a:prstGeom prst="rect">
              <a:avLst/>
            </a:prstGeom>
            <a:noFill/>
          </p:spPr>
          <p:txBody>
            <a:bodyPr wrap="none" rtlCol="0">
              <a:spAutoFit/>
            </a:bodyPr>
            <a:lstStyle/>
            <a:p>
              <a:pPr algn="ctr"/>
              <a:r>
                <a:rPr kumimoji="1" lang="zh-CN" altLang="en-US" sz="1600" dirty="0">
                  <a:solidFill>
                    <a:schemeClr val="bg1"/>
                  </a:solidFill>
                  <a:latin typeface="Microsoft YaHei" charset="-122"/>
                  <a:ea typeface="Microsoft YaHei" charset="-122"/>
                  <a:cs typeface="Microsoft YaHei" charset="-122"/>
                </a:rPr>
                <a:t>新浪微博为主</a:t>
              </a:r>
              <a:endParaRPr kumimoji="1" lang="en-US" altLang="zh-CN" sz="1600" dirty="0">
                <a:solidFill>
                  <a:schemeClr val="bg1"/>
                </a:solidFill>
                <a:latin typeface="Microsoft YaHei" charset="-122"/>
                <a:ea typeface="Microsoft YaHei" charset="-122"/>
                <a:cs typeface="Microsoft YaHei" charset="-122"/>
              </a:endParaRPr>
            </a:p>
            <a:p>
              <a:pPr algn="ctr"/>
              <a:r>
                <a:rPr kumimoji="1" lang="zh-CN" altLang="en-US" sz="1600" dirty="0">
                  <a:solidFill>
                    <a:schemeClr val="bg1"/>
                  </a:solidFill>
                  <a:latin typeface="Microsoft YaHei" charset="-122"/>
                  <a:ea typeface="Microsoft YaHei" charset="-122"/>
                  <a:cs typeface="Microsoft YaHei" charset="-122"/>
                </a:rPr>
                <a:t>地铁、报纸辅助</a:t>
              </a:r>
            </a:p>
            <a:p>
              <a:endParaRPr kumimoji="1" lang="zh-CN" altLang="en-US" sz="1600" dirty="0">
                <a:solidFill>
                  <a:schemeClr val="bg1"/>
                </a:solidFill>
              </a:endParaRPr>
            </a:p>
          </p:txBody>
        </p:sp>
        <p:sp>
          <p:nvSpPr>
            <p:cNvPr id="53" name="文本框 52"/>
            <p:cNvSpPr txBox="1"/>
            <p:nvPr/>
          </p:nvSpPr>
          <p:spPr>
            <a:xfrm>
              <a:off x="3559380" y="4111375"/>
              <a:ext cx="646331" cy="369332"/>
            </a:xfrm>
            <a:prstGeom prst="rect">
              <a:avLst/>
            </a:prstGeom>
            <a:noFill/>
          </p:spPr>
          <p:txBody>
            <a:bodyPr wrap="none" rtlCol="0">
              <a:spAutoFit/>
            </a:bodyPr>
            <a:lstStyle/>
            <a:p>
              <a:r>
                <a:rPr kumimoji="1" lang="zh-CN" altLang="en-US" b="1" smtClean="0">
                  <a:solidFill>
                    <a:schemeClr val="bg1"/>
                  </a:solidFill>
                  <a:latin typeface="Microsoft YaHei" charset="-122"/>
                  <a:ea typeface="Microsoft YaHei" charset="-122"/>
                  <a:cs typeface="Microsoft YaHei" charset="-122"/>
                </a:rPr>
                <a:t>形式</a:t>
              </a:r>
              <a:endParaRPr kumimoji="1" lang="en-US" altLang="zh-CN" b="1" dirty="0">
                <a:solidFill>
                  <a:schemeClr val="bg1"/>
                </a:solidFill>
                <a:latin typeface="Microsoft YaHei" charset="-122"/>
                <a:ea typeface="Microsoft YaHei" charset="-122"/>
                <a:cs typeface="Microsoft YaHei" charset="-122"/>
              </a:endParaRPr>
            </a:p>
          </p:txBody>
        </p:sp>
        <p:sp>
          <p:nvSpPr>
            <p:cNvPr id="60" name="文本框 59"/>
            <p:cNvSpPr txBox="1"/>
            <p:nvPr/>
          </p:nvSpPr>
          <p:spPr>
            <a:xfrm>
              <a:off x="1117750" y="4192560"/>
              <a:ext cx="646331" cy="369332"/>
            </a:xfrm>
            <a:prstGeom prst="rect">
              <a:avLst/>
            </a:prstGeom>
            <a:noFill/>
          </p:spPr>
          <p:txBody>
            <a:bodyPr wrap="none" rtlCol="0">
              <a:spAutoFit/>
            </a:bodyPr>
            <a:lstStyle/>
            <a:p>
              <a:r>
                <a:rPr kumimoji="1" lang="zh-CN" altLang="en-US" b="1" smtClean="0">
                  <a:solidFill>
                    <a:schemeClr val="bg1"/>
                  </a:solidFill>
                  <a:latin typeface="Microsoft YaHei" charset="-122"/>
                  <a:ea typeface="Microsoft YaHei" charset="-122"/>
                  <a:cs typeface="Microsoft YaHei" charset="-122"/>
                </a:rPr>
                <a:t>内容</a:t>
              </a:r>
              <a:endParaRPr kumimoji="1" lang="en-US" altLang="zh-CN" b="1" dirty="0">
                <a:solidFill>
                  <a:schemeClr val="bg1"/>
                </a:solidFill>
                <a:latin typeface="Microsoft YaHei" charset="-122"/>
                <a:ea typeface="Microsoft YaHei" charset="-122"/>
                <a:cs typeface="Microsoft YaHei" charset="-122"/>
              </a:endParaRPr>
            </a:p>
          </p:txBody>
        </p:sp>
        <p:sp>
          <p:nvSpPr>
            <p:cNvPr id="61" name="文本框 60"/>
            <p:cNvSpPr txBox="1"/>
            <p:nvPr/>
          </p:nvSpPr>
          <p:spPr>
            <a:xfrm>
              <a:off x="5818700" y="4192560"/>
              <a:ext cx="646331" cy="369332"/>
            </a:xfrm>
            <a:prstGeom prst="rect">
              <a:avLst/>
            </a:prstGeom>
            <a:noFill/>
          </p:spPr>
          <p:txBody>
            <a:bodyPr wrap="none" rtlCol="0">
              <a:spAutoFit/>
            </a:bodyPr>
            <a:lstStyle/>
            <a:p>
              <a:r>
                <a:rPr kumimoji="1" lang="zh-CN" altLang="en-US" b="1" smtClean="0">
                  <a:solidFill>
                    <a:schemeClr val="bg1"/>
                  </a:solidFill>
                  <a:latin typeface="Microsoft YaHei" charset="-122"/>
                  <a:ea typeface="Microsoft YaHei" charset="-122"/>
                  <a:cs typeface="Microsoft YaHei" charset="-122"/>
                </a:rPr>
                <a:t>渠道</a:t>
              </a:r>
              <a:endParaRPr kumimoji="1" lang="en-US" altLang="zh-CN" b="1" dirty="0">
                <a:solidFill>
                  <a:schemeClr val="bg1"/>
                </a:solidFill>
                <a:latin typeface="Microsoft YaHei" charset="-122"/>
                <a:ea typeface="Microsoft YaHei" charset="-122"/>
                <a:cs typeface="Microsoft YaHei" charset="-122"/>
              </a:endParaRPr>
            </a:p>
          </p:txBody>
        </p:sp>
        <p:sp>
          <p:nvSpPr>
            <p:cNvPr id="62" name="椭圆 61"/>
            <p:cNvSpPr/>
            <p:nvPr/>
          </p:nvSpPr>
          <p:spPr>
            <a:xfrm>
              <a:off x="8073670" y="4008851"/>
              <a:ext cx="1550505" cy="155050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文本框 62"/>
            <p:cNvSpPr txBox="1"/>
            <p:nvPr/>
          </p:nvSpPr>
          <p:spPr>
            <a:xfrm>
              <a:off x="8372170" y="4187480"/>
              <a:ext cx="1005403" cy="1323439"/>
            </a:xfrm>
            <a:prstGeom prst="rect">
              <a:avLst/>
            </a:prstGeom>
            <a:noFill/>
          </p:spPr>
          <p:txBody>
            <a:bodyPr wrap="none" rtlCol="0">
              <a:spAutoFit/>
            </a:bodyPr>
            <a:lstStyle/>
            <a:p>
              <a:pPr algn="ctr"/>
              <a:r>
                <a:rPr kumimoji="1" lang="zh-CN" altLang="en-US" sz="1600" b="1" dirty="0">
                  <a:solidFill>
                    <a:schemeClr val="bg1"/>
                  </a:solidFill>
                  <a:latin typeface="Microsoft YaHei" charset="-122"/>
                  <a:ea typeface="Microsoft YaHei" charset="-122"/>
                  <a:cs typeface="Microsoft YaHei" charset="-122"/>
                </a:rPr>
                <a:t>线</a:t>
              </a:r>
              <a:r>
                <a:rPr kumimoji="1" lang="zh-CN" altLang="en-US" sz="1600" b="1" dirty="0" smtClean="0">
                  <a:solidFill>
                    <a:schemeClr val="bg1"/>
                  </a:solidFill>
                  <a:latin typeface="Microsoft YaHei" charset="-122"/>
                  <a:ea typeface="Microsoft YaHei" charset="-122"/>
                  <a:cs typeface="Microsoft YaHei" charset="-122"/>
                </a:rPr>
                <a:t>上</a:t>
              </a:r>
              <a:endParaRPr kumimoji="1" lang="en-US" altLang="zh-CN" sz="1600" b="1" dirty="0" smtClean="0">
                <a:solidFill>
                  <a:schemeClr val="bg1"/>
                </a:solidFill>
                <a:latin typeface="Microsoft YaHei" charset="-122"/>
                <a:ea typeface="Microsoft YaHei" charset="-122"/>
                <a:cs typeface="Microsoft YaHei" charset="-122"/>
              </a:endParaRPr>
            </a:p>
            <a:p>
              <a:pPr algn="ctr"/>
              <a:endParaRPr kumimoji="1" lang="en-US" altLang="zh-CN" sz="1600" b="1" dirty="0">
                <a:solidFill>
                  <a:schemeClr val="bg1"/>
                </a:solidFill>
                <a:latin typeface="Microsoft YaHei" charset="-122"/>
                <a:ea typeface="Microsoft YaHei" charset="-122"/>
                <a:cs typeface="Microsoft YaHei" charset="-122"/>
              </a:endParaRPr>
            </a:p>
            <a:p>
              <a:pPr algn="ctr"/>
              <a:r>
                <a:rPr lang="zh-CN" altLang="en-US" sz="1600" dirty="0" smtClean="0">
                  <a:solidFill>
                    <a:schemeClr val="bg1"/>
                  </a:solidFill>
                  <a:latin typeface="Microsoft YaHei" charset="-122"/>
                  <a:ea typeface="Microsoft YaHei" charset="-122"/>
                  <a:cs typeface="Microsoft YaHei" charset="-122"/>
                </a:rPr>
                <a:t>天猫商城</a:t>
              </a:r>
              <a:endParaRPr lang="en-US" altLang="zh-CN" sz="1600" dirty="0" smtClean="0">
                <a:solidFill>
                  <a:schemeClr val="bg1"/>
                </a:solidFill>
                <a:latin typeface="Microsoft YaHei" charset="-122"/>
                <a:ea typeface="Microsoft YaHei" charset="-122"/>
                <a:cs typeface="Microsoft YaHei" charset="-122"/>
              </a:endParaRPr>
            </a:p>
            <a:p>
              <a:pPr algn="ctr"/>
              <a:r>
                <a:rPr lang="zh-CN" altLang="en-US" sz="1600" dirty="0" smtClean="0">
                  <a:solidFill>
                    <a:schemeClr val="bg1"/>
                  </a:solidFill>
                  <a:latin typeface="Microsoft YaHei" charset="-122"/>
                  <a:ea typeface="Microsoft YaHei" charset="-122"/>
                  <a:cs typeface="Microsoft YaHei" charset="-122"/>
                </a:rPr>
                <a:t>京东商城</a:t>
              </a:r>
              <a:endParaRPr lang="en-US" altLang="zh-CN" sz="1600" dirty="0" smtClean="0">
                <a:solidFill>
                  <a:schemeClr val="bg1"/>
                </a:solidFill>
                <a:latin typeface="Microsoft YaHei" charset="-122"/>
                <a:ea typeface="Microsoft YaHei" charset="-122"/>
                <a:cs typeface="Microsoft YaHei" charset="-122"/>
              </a:endParaRPr>
            </a:p>
            <a:p>
              <a:pPr algn="ctr"/>
              <a:r>
                <a:rPr kumimoji="1" lang="mr-IN" altLang="zh-CN" sz="1600" dirty="0" smtClean="0">
                  <a:solidFill>
                    <a:schemeClr val="bg1"/>
                  </a:solidFill>
                  <a:latin typeface="Microsoft YaHei" charset="-122"/>
                  <a:ea typeface="Microsoft YaHei" charset="-122"/>
                  <a:cs typeface="Microsoft YaHei" charset="-122"/>
                </a:rPr>
                <a:t>…</a:t>
              </a:r>
              <a:endParaRPr kumimoji="1" lang="en-US" altLang="zh-CN" sz="1600" dirty="0">
                <a:solidFill>
                  <a:schemeClr val="bg1"/>
                </a:solidFill>
                <a:latin typeface="Microsoft YaHei" charset="-122"/>
                <a:ea typeface="Microsoft YaHei" charset="-122"/>
                <a:cs typeface="Microsoft YaHei" charset="-122"/>
              </a:endParaRPr>
            </a:p>
          </p:txBody>
        </p:sp>
        <p:sp>
          <p:nvSpPr>
            <p:cNvPr id="64" name="椭圆 63"/>
            <p:cNvSpPr/>
            <p:nvPr/>
          </p:nvSpPr>
          <p:spPr>
            <a:xfrm>
              <a:off x="9928728" y="4008851"/>
              <a:ext cx="1550505" cy="155050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p:cNvSpPr txBox="1"/>
            <p:nvPr/>
          </p:nvSpPr>
          <p:spPr>
            <a:xfrm>
              <a:off x="10329813" y="4187480"/>
              <a:ext cx="800219" cy="1323439"/>
            </a:xfrm>
            <a:prstGeom prst="rect">
              <a:avLst/>
            </a:prstGeom>
            <a:noFill/>
          </p:spPr>
          <p:txBody>
            <a:bodyPr wrap="none" rtlCol="0">
              <a:spAutoFit/>
            </a:bodyPr>
            <a:lstStyle/>
            <a:p>
              <a:pPr algn="ctr"/>
              <a:r>
                <a:rPr kumimoji="1" lang="zh-CN" altLang="en-US" sz="1600" b="1" dirty="0" smtClean="0">
                  <a:solidFill>
                    <a:schemeClr val="bg1"/>
                  </a:solidFill>
                  <a:latin typeface="Microsoft YaHei" charset="-122"/>
                  <a:ea typeface="Microsoft YaHei" charset="-122"/>
                  <a:cs typeface="Microsoft YaHei" charset="-122"/>
                </a:rPr>
                <a:t>线下</a:t>
              </a:r>
              <a:endParaRPr kumimoji="1" lang="en-US" altLang="zh-CN" sz="1600" b="1" dirty="0" smtClean="0">
                <a:solidFill>
                  <a:schemeClr val="bg1"/>
                </a:solidFill>
                <a:latin typeface="Microsoft YaHei" charset="-122"/>
                <a:ea typeface="Microsoft YaHei" charset="-122"/>
                <a:cs typeface="Microsoft YaHei" charset="-122"/>
              </a:endParaRPr>
            </a:p>
            <a:p>
              <a:pPr algn="ctr"/>
              <a:endParaRPr kumimoji="1" lang="en-US" altLang="zh-CN" sz="1600" b="1" dirty="0">
                <a:solidFill>
                  <a:schemeClr val="bg1"/>
                </a:solidFill>
                <a:latin typeface="Microsoft YaHei" charset="-122"/>
                <a:ea typeface="Microsoft YaHei" charset="-122"/>
                <a:cs typeface="Microsoft YaHei" charset="-122"/>
              </a:endParaRPr>
            </a:p>
            <a:p>
              <a:pPr algn="ctr"/>
              <a:r>
                <a:rPr lang="zh-CN" altLang="en-US" sz="1600" dirty="0" smtClean="0">
                  <a:solidFill>
                    <a:schemeClr val="bg1"/>
                  </a:solidFill>
                  <a:latin typeface="Microsoft YaHei" charset="-122"/>
                  <a:ea typeface="Microsoft YaHei" charset="-122"/>
                  <a:cs typeface="Microsoft YaHei" charset="-122"/>
                </a:rPr>
                <a:t>家乐福</a:t>
              </a:r>
              <a:endParaRPr lang="en-US" altLang="zh-CN" sz="1600" dirty="0" smtClean="0">
                <a:solidFill>
                  <a:schemeClr val="bg1"/>
                </a:solidFill>
                <a:latin typeface="Microsoft YaHei" charset="-122"/>
                <a:ea typeface="Microsoft YaHei" charset="-122"/>
                <a:cs typeface="Microsoft YaHei" charset="-122"/>
              </a:endParaRPr>
            </a:p>
            <a:p>
              <a:pPr algn="ctr"/>
              <a:r>
                <a:rPr lang="zh-CN" altLang="en-US" sz="1600" dirty="0" smtClean="0">
                  <a:solidFill>
                    <a:schemeClr val="bg1"/>
                  </a:solidFill>
                  <a:latin typeface="Microsoft YaHei" charset="-122"/>
                  <a:ea typeface="Microsoft YaHei" charset="-122"/>
                  <a:cs typeface="Microsoft YaHei" charset="-122"/>
                </a:rPr>
                <a:t>大润发</a:t>
              </a:r>
              <a:endParaRPr lang="en-US" altLang="zh-CN" sz="1600" dirty="0" smtClean="0">
                <a:solidFill>
                  <a:schemeClr val="bg1"/>
                </a:solidFill>
                <a:latin typeface="Microsoft YaHei" charset="-122"/>
                <a:ea typeface="Microsoft YaHei" charset="-122"/>
                <a:cs typeface="Microsoft YaHei" charset="-122"/>
              </a:endParaRPr>
            </a:p>
            <a:p>
              <a:pPr algn="ctr"/>
              <a:r>
                <a:rPr kumimoji="1" lang="mr-IN" altLang="zh-CN" sz="1600" dirty="0" smtClean="0">
                  <a:solidFill>
                    <a:schemeClr val="bg1"/>
                  </a:solidFill>
                  <a:latin typeface="Microsoft YaHei" charset="-122"/>
                  <a:ea typeface="Microsoft YaHei" charset="-122"/>
                  <a:cs typeface="Microsoft YaHei" charset="-122"/>
                </a:rPr>
                <a:t>…</a:t>
              </a:r>
              <a:endParaRPr kumimoji="1" lang="zh-CN" altLang="en-US" sz="1600"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0215478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811" y="959414"/>
            <a:ext cx="862893" cy="370451"/>
          </a:xfrm>
          <a:noFill/>
          <a:ln>
            <a:noFill/>
          </a:ln>
        </p:spPr>
        <p:txBody>
          <a:bodyPr wrap="none" lIns="46274" tIns="46274" rIns="46274" bIns="46274" anchor="ctr">
            <a:spAutoFit/>
          </a:bodyPr>
          <a:lstStyle/>
          <a:p>
            <a:pPr defTabSz="914309">
              <a:buFont typeface="Arial" charset="0"/>
            </a:pPr>
            <a:r>
              <a:rPr lang="zh-CN" altLang="en-US" sz="2000" b="1" dirty="0" smtClean="0">
                <a:solidFill>
                  <a:schemeClr val="tx1">
                    <a:lumMod val="65000"/>
                    <a:lumOff val="35000"/>
                  </a:schemeClr>
                </a:solidFill>
                <a:latin typeface="Microsoft YaHei" charset="-122"/>
                <a:ea typeface="Microsoft YaHei" charset="-122"/>
                <a:cs typeface="Microsoft YaHei" charset="-122"/>
              </a:rPr>
              <a:t>启发点</a:t>
            </a:r>
            <a:endParaRPr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3" name="内容占位符 2"/>
          <p:cNvSpPr>
            <a:spLocks noGrp="1"/>
          </p:cNvSpPr>
          <p:nvPr>
            <p:ph idx="1"/>
          </p:nvPr>
        </p:nvSpPr>
        <p:spPr>
          <a:xfrm>
            <a:off x="997845" y="2923020"/>
            <a:ext cx="10516005" cy="2342429"/>
          </a:xfrm>
        </p:spPr>
        <p:txBody>
          <a:bodyPr>
            <a:normAutofit/>
          </a:bodyPr>
          <a:lstStyle/>
          <a:p>
            <a:endParaRPr kumimoji="1" lang="en-US" altLang="zh-CN" sz="1800" b="1" dirty="0">
              <a:solidFill>
                <a:schemeClr val="tx1">
                  <a:lumMod val="75000"/>
                  <a:lumOff val="25000"/>
                </a:schemeClr>
              </a:solidFill>
              <a:latin typeface="Microsoft YaHei" charset="-122"/>
              <a:ea typeface="Microsoft YaHei" charset="-122"/>
              <a:cs typeface="Microsoft YaHei" charset="-122"/>
            </a:endParaRPr>
          </a:p>
          <a:p>
            <a:r>
              <a:rPr kumimoji="1" lang="zh-CN" altLang="en-US" sz="1800" b="1" dirty="0" smtClean="0">
                <a:solidFill>
                  <a:schemeClr val="tx1">
                    <a:lumMod val="75000"/>
                    <a:lumOff val="25000"/>
                  </a:schemeClr>
                </a:solidFill>
                <a:latin typeface="Microsoft YaHei" charset="-122"/>
                <a:ea typeface="Microsoft YaHei" charset="-122"/>
                <a:cs typeface="Microsoft YaHei" charset="-122"/>
              </a:rPr>
              <a:t>时代导致环境和受众的改变，但优秀的品牌依然可以通过迭代保持不变的地位</a:t>
            </a:r>
            <a:endParaRPr kumimoji="1" lang="en-US" altLang="zh-CN" sz="1800" b="1" dirty="0" smtClean="0">
              <a:solidFill>
                <a:schemeClr val="tx1">
                  <a:lumMod val="75000"/>
                  <a:lumOff val="25000"/>
                </a:schemeClr>
              </a:solidFill>
              <a:latin typeface="Microsoft YaHei" charset="-122"/>
              <a:ea typeface="Microsoft YaHei" charset="-122"/>
              <a:cs typeface="Microsoft YaHei" charset="-122"/>
            </a:endParaRPr>
          </a:p>
          <a:p>
            <a:endParaRPr kumimoji="1" lang="en-US" altLang="zh-CN" sz="1800" b="1" dirty="0" smtClean="0">
              <a:solidFill>
                <a:schemeClr val="tx1">
                  <a:lumMod val="75000"/>
                  <a:lumOff val="25000"/>
                </a:schemeClr>
              </a:solidFill>
              <a:latin typeface="Microsoft YaHei" charset="-122"/>
              <a:ea typeface="Microsoft YaHei" charset="-122"/>
              <a:cs typeface="Microsoft YaHei" charset="-122"/>
            </a:endParaRPr>
          </a:p>
          <a:p>
            <a:r>
              <a:rPr kumimoji="1" lang="zh-CN" altLang="en-US" sz="1800" b="1" dirty="0" smtClean="0">
                <a:solidFill>
                  <a:schemeClr val="tx1">
                    <a:lumMod val="75000"/>
                    <a:lumOff val="25000"/>
                  </a:schemeClr>
                </a:solidFill>
                <a:latin typeface="Microsoft YaHei" charset="-122"/>
                <a:ea typeface="Microsoft YaHei" charset="-122"/>
                <a:cs typeface="Microsoft YaHei" charset="-122"/>
              </a:rPr>
              <a:t>相同价值观如何借助不同表达方式完成对不同层级受众的传递，是品牌需要解决的问题，而非营销</a:t>
            </a:r>
            <a:endParaRPr kumimoji="1" lang="en-US" altLang="zh-CN" sz="1800" b="1" dirty="0" smtClean="0">
              <a:solidFill>
                <a:schemeClr val="tx1">
                  <a:lumMod val="75000"/>
                  <a:lumOff val="25000"/>
                </a:schemeClr>
              </a:solidFill>
              <a:latin typeface="Microsoft YaHei" charset="-122"/>
              <a:ea typeface="Microsoft YaHei" charset="-122"/>
              <a:cs typeface="Microsoft YaHei" charset="-122"/>
            </a:endParaRPr>
          </a:p>
          <a:p>
            <a:endParaRPr kumimoji="1" lang="en-US" altLang="zh-CN" sz="1800" b="1" dirty="0">
              <a:solidFill>
                <a:schemeClr val="tx1">
                  <a:lumMod val="75000"/>
                  <a:lumOff val="25000"/>
                </a:schemeClr>
              </a:solidFill>
              <a:latin typeface="Microsoft YaHei" charset="-122"/>
              <a:ea typeface="Microsoft YaHei" charset="-122"/>
              <a:cs typeface="Microsoft YaHei" charset="-122"/>
            </a:endParaRPr>
          </a:p>
          <a:p>
            <a:r>
              <a:rPr kumimoji="1" lang="zh-CN" altLang="en-US" sz="1800" b="1" dirty="0" smtClean="0">
                <a:solidFill>
                  <a:schemeClr val="tx1">
                    <a:lumMod val="75000"/>
                    <a:lumOff val="25000"/>
                  </a:schemeClr>
                </a:solidFill>
                <a:latin typeface="Microsoft YaHei" charset="-122"/>
                <a:ea typeface="Microsoft YaHei" charset="-122"/>
                <a:cs typeface="Microsoft YaHei" charset="-122"/>
              </a:rPr>
              <a:t>品牌</a:t>
            </a:r>
            <a:r>
              <a:rPr kumimoji="1" lang="zh-CN" altLang="en-US" sz="1800" b="1" dirty="0">
                <a:solidFill>
                  <a:schemeClr val="tx1">
                    <a:lumMod val="75000"/>
                    <a:lumOff val="25000"/>
                  </a:schemeClr>
                </a:solidFill>
                <a:latin typeface="Microsoft YaHei" charset="-122"/>
                <a:ea typeface="Microsoft YaHei" charset="-122"/>
                <a:cs typeface="Microsoft YaHei" charset="-122"/>
              </a:rPr>
              <a:t>抓住内核，营销提前规划，建立大整合</a:t>
            </a:r>
            <a:r>
              <a:rPr kumimoji="1" lang="zh-CN" altLang="en-US" sz="1800" b="1" dirty="0" smtClean="0">
                <a:solidFill>
                  <a:schemeClr val="tx1">
                    <a:lumMod val="75000"/>
                    <a:lumOff val="25000"/>
                  </a:schemeClr>
                </a:solidFill>
                <a:latin typeface="Microsoft YaHei" charset="-122"/>
                <a:ea typeface="Microsoft YaHei" charset="-122"/>
                <a:cs typeface="Microsoft YaHei" charset="-122"/>
              </a:rPr>
              <a:t>体系，才有可能撬动成功</a:t>
            </a:r>
            <a:endParaRPr kumimoji="1" lang="en-US" altLang="zh-CN" sz="1800" b="1" dirty="0">
              <a:solidFill>
                <a:schemeClr val="tx1">
                  <a:lumMod val="75000"/>
                  <a:lumOff val="25000"/>
                </a:schemeClr>
              </a:solidFill>
              <a:latin typeface="Microsoft YaHei" charset="-122"/>
              <a:ea typeface="Microsoft YaHei" charset="-122"/>
              <a:cs typeface="Microsoft YaHei" charset="-122"/>
            </a:endParaRPr>
          </a:p>
          <a:p>
            <a:endParaRPr kumimoji="1" lang="en-US" altLang="zh-CN" sz="1800" b="1" dirty="0">
              <a:solidFill>
                <a:schemeClr val="tx1">
                  <a:lumMod val="75000"/>
                  <a:lumOff val="25000"/>
                </a:schemeClr>
              </a:solidFill>
              <a:latin typeface="Microsoft YaHei" charset="-122"/>
              <a:ea typeface="Microsoft YaHei" charset="-122"/>
              <a:cs typeface="Microsoft YaHei" charset="-122"/>
            </a:endParaRPr>
          </a:p>
        </p:txBody>
      </p:sp>
      <p:sp>
        <p:nvSpPr>
          <p:cNvPr id="4" name="圆角矩形 3"/>
          <p:cNvSpPr/>
          <p:nvPr/>
        </p:nvSpPr>
        <p:spPr>
          <a:xfrm>
            <a:off x="873510" y="2687466"/>
            <a:ext cx="10518005" cy="2813539"/>
          </a:xfrm>
          <a:prstGeom prst="roundRect">
            <a:avLst/>
          </a:prstGeom>
          <a:noFill/>
          <a:ln w="28575">
            <a:solidFill>
              <a:srgbClr val="E831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187181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557" y="936626"/>
            <a:ext cx="4386834" cy="418645"/>
          </a:xfrm>
        </p:spPr>
        <p:txBody>
          <a:bodyPr/>
          <a:lstStyle/>
          <a:p>
            <a:pPr defTabSz="914309"/>
            <a:r>
              <a:rPr lang="zh-CN" altLang="en-US" sz="2000" b="1" dirty="0">
                <a:solidFill>
                  <a:schemeClr val="tx1">
                    <a:lumMod val="65000"/>
                    <a:lumOff val="35000"/>
                  </a:schemeClr>
                </a:solidFill>
                <a:latin typeface="Microsoft YaHei" charset="-122"/>
                <a:ea typeface="Microsoft YaHei" charset="-122"/>
                <a:cs typeface="Microsoft YaHei" charset="-122"/>
              </a:rPr>
              <a:t>这堂</a:t>
            </a:r>
            <a:r>
              <a:rPr lang="zh-CN" altLang="en-US" sz="2000" b="1">
                <a:solidFill>
                  <a:schemeClr val="tx1">
                    <a:lumMod val="65000"/>
                    <a:lumOff val="35000"/>
                  </a:schemeClr>
                </a:solidFill>
                <a:latin typeface="Microsoft YaHei" charset="-122"/>
                <a:ea typeface="Microsoft YaHei" charset="-122"/>
                <a:cs typeface="Microsoft YaHei" charset="-122"/>
              </a:rPr>
              <a:t>课</a:t>
            </a:r>
            <a:r>
              <a:rPr lang="zh-CN" altLang="en-US" sz="2000" b="1" smtClean="0">
                <a:solidFill>
                  <a:schemeClr val="tx1">
                    <a:lumMod val="65000"/>
                    <a:lumOff val="35000"/>
                  </a:schemeClr>
                </a:solidFill>
                <a:latin typeface="Microsoft YaHei" charset="-122"/>
                <a:ea typeface="Microsoft YaHei" charset="-122"/>
                <a:cs typeface="Microsoft YaHei" charset="-122"/>
              </a:rPr>
              <a:t>我们学习</a:t>
            </a:r>
            <a:r>
              <a:rPr lang="zh-CN" altLang="en-US" sz="2000" b="1" dirty="0" smtClean="0">
                <a:solidFill>
                  <a:schemeClr val="tx1">
                    <a:lumMod val="65000"/>
                    <a:lumOff val="35000"/>
                  </a:schemeClr>
                </a:solidFill>
                <a:latin typeface="Microsoft YaHei" charset="-122"/>
                <a:ea typeface="Microsoft YaHei" charset="-122"/>
                <a:cs typeface="Microsoft YaHei" charset="-122"/>
              </a:rPr>
              <a:t>的是什么</a:t>
            </a:r>
            <a:r>
              <a:rPr lang="zh-CN" altLang="en-US" sz="2000" b="1" dirty="0">
                <a:solidFill>
                  <a:schemeClr val="tx1">
                    <a:lumMod val="65000"/>
                    <a:lumOff val="35000"/>
                  </a:schemeClr>
                </a:solidFill>
                <a:latin typeface="Microsoft YaHei" charset="-122"/>
                <a:ea typeface="Microsoft YaHei" charset="-122"/>
                <a:cs typeface="Microsoft YaHei" charset="-122"/>
              </a:rPr>
              <a:t>？</a:t>
            </a:r>
          </a:p>
        </p:txBody>
      </p:sp>
      <p:sp>
        <p:nvSpPr>
          <p:cNvPr id="4" name="矩形 3"/>
          <p:cNvSpPr/>
          <p:nvPr/>
        </p:nvSpPr>
        <p:spPr>
          <a:xfrm>
            <a:off x="1091045" y="3801911"/>
            <a:ext cx="296594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重塑品牌营销的底层逻辑</a:t>
            </a:r>
            <a:endParaRPr kumimoji="1" lang="zh-CN" altLang="en-US" b="1" dirty="0">
              <a:solidFill>
                <a:srgbClr val="E8314A"/>
              </a:solidFill>
              <a:latin typeface="Microsoft YaHei" charset="-122"/>
              <a:ea typeface="Microsoft YaHei" charset="-122"/>
              <a:cs typeface="Microsoft YaHei" charset="-122"/>
            </a:endParaRPr>
          </a:p>
        </p:txBody>
      </p:sp>
      <p:sp>
        <p:nvSpPr>
          <p:cNvPr id="5" name="矩形 4"/>
          <p:cNvSpPr/>
          <p:nvPr/>
        </p:nvSpPr>
        <p:spPr>
          <a:xfrm>
            <a:off x="4526972" y="3801911"/>
            <a:ext cx="296594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品牌先行的思维训练</a:t>
            </a:r>
            <a:endParaRPr kumimoji="1" lang="zh-CN" altLang="en-US" b="1" dirty="0">
              <a:solidFill>
                <a:srgbClr val="E8314A"/>
              </a:solidFill>
              <a:latin typeface="Microsoft YaHei" charset="-122"/>
              <a:ea typeface="Microsoft YaHei" charset="-122"/>
              <a:cs typeface="Microsoft YaHei" charset="-122"/>
            </a:endParaRPr>
          </a:p>
        </p:txBody>
      </p:sp>
      <p:sp>
        <p:nvSpPr>
          <p:cNvPr id="6" name="矩形 5"/>
          <p:cNvSpPr/>
          <p:nvPr/>
        </p:nvSpPr>
        <p:spPr>
          <a:xfrm>
            <a:off x="7962898" y="3801911"/>
            <a:ext cx="296594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系统化建设和输出的方法论</a:t>
            </a:r>
            <a:endParaRPr kumimoji="1" lang="zh-CN" altLang="en-US" b="1" dirty="0">
              <a:solidFill>
                <a:srgbClr val="E8314A"/>
              </a:solidFill>
              <a:latin typeface="Microsoft YaHei" charset="-122"/>
              <a:ea typeface="Microsoft YaHei" charset="-122"/>
              <a:cs typeface="Microsoft YaHei" charset="-122"/>
            </a:endParaRPr>
          </a:p>
        </p:txBody>
      </p:sp>
      <p:sp>
        <p:nvSpPr>
          <p:cNvPr id="3" name="矩形 2"/>
          <p:cNvSpPr/>
          <p:nvPr/>
        </p:nvSpPr>
        <p:spPr>
          <a:xfrm>
            <a:off x="1536208"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980406"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424604"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rot="2706739">
            <a:off x="2314107"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p:cNvSpPr/>
          <p:nvPr/>
        </p:nvSpPr>
        <p:spPr>
          <a:xfrm rot="2706739">
            <a:off x="5790963"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rot="2706739">
            <a:off x="9185960"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2387701" y="3020209"/>
            <a:ext cx="437940" cy="584775"/>
          </a:xfrm>
          <a:prstGeom prst="rect">
            <a:avLst/>
          </a:prstGeom>
          <a:noFill/>
        </p:spPr>
        <p:txBody>
          <a:bodyPr wrap="none" rtlCol="0">
            <a:spAutoFit/>
          </a:bodyPr>
          <a:lstStyle/>
          <a:p>
            <a:r>
              <a:rPr kumimoji="1" lang="en-US" altLang="zh-CN" sz="3200" b="1" smtClean="0">
                <a:solidFill>
                  <a:schemeClr val="bg1"/>
                </a:solidFill>
                <a:latin typeface="Microsoft YaHei" charset="-122"/>
                <a:ea typeface="Microsoft YaHei" charset="-122"/>
                <a:cs typeface="Microsoft YaHei" charset="-122"/>
              </a:rPr>
              <a:t>1</a:t>
            </a:r>
            <a:endParaRPr kumimoji="1" lang="zh-CN" altLang="en-US" sz="3200" b="1" dirty="0">
              <a:solidFill>
                <a:schemeClr val="bg1"/>
              </a:solidFill>
              <a:latin typeface="Microsoft YaHei" charset="-122"/>
              <a:ea typeface="Microsoft YaHei" charset="-122"/>
              <a:cs typeface="Microsoft YaHei" charset="-122"/>
            </a:endParaRPr>
          </a:p>
        </p:txBody>
      </p:sp>
      <p:sp>
        <p:nvSpPr>
          <p:cNvPr id="17" name="文本框 16"/>
          <p:cNvSpPr txBox="1"/>
          <p:nvPr/>
        </p:nvSpPr>
        <p:spPr>
          <a:xfrm>
            <a:off x="5865205" y="3020209"/>
            <a:ext cx="437940" cy="584775"/>
          </a:xfrm>
          <a:prstGeom prst="rect">
            <a:avLst/>
          </a:prstGeom>
          <a:noFill/>
        </p:spPr>
        <p:txBody>
          <a:bodyPr wrap="none" rtlCol="0">
            <a:spAutoFit/>
          </a:bodyPr>
          <a:lstStyle/>
          <a:p>
            <a:r>
              <a:rPr kumimoji="1" lang="en-US" altLang="zh-CN" sz="3200" b="1">
                <a:solidFill>
                  <a:schemeClr val="bg1"/>
                </a:solidFill>
                <a:latin typeface="Microsoft YaHei" charset="-122"/>
                <a:ea typeface="Microsoft YaHei" charset="-122"/>
                <a:cs typeface="Microsoft YaHei" charset="-122"/>
              </a:rPr>
              <a:t>2</a:t>
            </a:r>
            <a:endParaRPr kumimoji="1" lang="zh-CN" altLang="en-US" sz="3200" b="1" dirty="0">
              <a:solidFill>
                <a:schemeClr val="bg1"/>
              </a:solidFill>
              <a:latin typeface="Microsoft YaHei" charset="-122"/>
              <a:ea typeface="Microsoft YaHei" charset="-122"/>
              <a:cs typeface="Microsoft YaHei" charset="-122"/>
            </a:endParaRPr>
          </a:p>
        </p:txBody>
      </p:sp>
      <p:sp>
        <p:nvSpPr>
          <p:cNvPr id="18" name="文本框 17"/>
          <p:cNvSpPr txBox="1"/>
          <p:nvPr/>
        </p:nvSpPr>
        <p:spPr>
          <a:xfrm>
            <a:off x="9260202" y="3020209"/>
            <a:ext cx="437940" cy="584775"/>
          </a:xfrm>
          <a:prstGeom prst="rect">
            <a:avLst/>
          </a:prstGeom>
          <a:noFill/>
        </p:spPr>
        <p:txBody>
          <a:bodyPr wrap="none" rtlCol="0">
            <a:spAutoFit/>
          </a:bodyPr>
          <a:lstStyle/>
          <a:p>
            <a:r>
              <a:rPr kumimoji="1" lang="en-US" altLang="zh-CN" sz="3200" b="1" dirty="0" smtClean="0">
                <a:solidFill>
                  <a:schemeClr val="bg1"/>
                </a:solidFill>
                <a:latin typeface="Microsoft YaHei" charset="-122"/>
                <a:ea typeface="Microsoft YaHei" charset="-122"/>
                <a:cs typeface="Microsoft YaHei" charset="-122"/>
              </a:rPr>
              <a:t>3</a:t>
            </a:r>
            <a:endParaRPr kumimoji="1" lang="zh-CN" altLang="en-US" sz="32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68490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36705" y="2951145"/>
            <a:ext cx="599161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61" rIns="60961">
            <a:spAutoFit/>
          </a:bodyPr>
          <a:lstStyle/>
          <a:p>
            <a:pPr algn="ctr"/>
            <a:r>
              <a:rPr lang="zh-CN" altLang="en-US" sz="3733" b="1" dirty="0" smtClean="0">
                <a:solidFill>
                  <a:schemeClr val="tx1">
                    <a:lumMod val="75000"/>
                    <a:lumOff val="25000"/>
                  </a:schemeClr>
                </a:solidFill>
                <a:latin typeface="Microsoft YaHei" charset="-122"/>
                <a:ea typeface="Microsoft YaHei" charset="-122"/>
                <a:cs typeface="Microsoft YaHei" charset="-122"/>
              </a:rPr>
              <a:t>究竟什么是品牌营销</a:t>
            </a:r>
            <a:r>
              <a:rPr lang="zh-CN" altLang="zh-CN" sz="3733" b="1" dirty="0" smtClean="0">
                <a:solidFill>
                  <a:schemeClr val="tx1">
                    <a:lumMod val="75000"/>
                    <a:lumOff val="25000"/>
                  </a:schemeClr>
                </a:solidFill>
                <a:latin typeface="Microsoft YaHei" charset="-122"/>
                <a:ea typeface="Microsoft YaHei" charset="-122"/>
                <a:cs typeface="Microsoft YaHei" charset="-122"/>
              </a:rPr>
              <a:t>？</a:t>
            </a:r>
            <a:endParaRPr lang="zh-CN" altLang="zh-CN" sz="3733"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90607968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标注 21"/>
          <p:cNvSpPr/>
          <p:nvPr/>
        </p:nvSpPr>
        <p:spPr>
          <a:xfrm rot="10800000">
            <a:off x="655594" y="5471325"/>
            <a:ext cx="4892310" cy="694248"/>
          </a:xfrm>
          <a:prstGeom prst="wedgeRoundRectCallout">
            <a:avLst>
              <a:gd name="adj1" fmla="val -35149"/>
              <a:gd name="adj2" fmla="val 101733"/>
              <a:gd name="adj3" fmla="val 1666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内容占位符 2"/>
          <p:cNvSpPr txBox="1">
            <a:spLocks/>
          </p:cNvSpPr>
          <p:nvPr/>
        </p:nvSpPr>
        <p:spPr>
          <a:xfrm>
            <a:off x="655594" y="935200"/>
            <a:ext cx="2914737" cy="370451"/>
          </a:xfrm>
          <a:prstGeom prst="rect">
            <a:avLst/>
          </a:prstGeom>
          <a:noFill/>
          <a:ln>
            <a:noFill/>
          </a:ln>
          <a:extLst/>
        </p:spPr>
        <p:txBody>
          <a:bodyPr wrap="none" lIns="46274" tIns="46274" rIns="46274" bIns="46274" anchor="ctr">
            <a:spAutoFit/>
          </a:bodyPr>
          <a:lstStyle>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sym typeface="微软雅黑" panose="020B0503020204020204" pitchFamily="34" charset="-122"/>
              </a:rPr>
              <a:t>是一个词，还是两个词？</a:t>
            </a:r>
            <a:endParaRPr lang="zh-CN" altLang="en-US" dirty="0">
              <a:sym typeface="微软雅黑" panose="020B0503020204020204" pitchFamily="34" charset="-122"/>
            </a:endParaRPr>
          </a:p>
        </p:txBody>
      </p:sp>
      <p:sp>
        <p:nvSpPr>
          <p:cNvPr id="4" name="矩形 3"/>
          <p:cNvSpPr/>
          <p:nvPr/>
        </p:nvSpPr>
        <p:spPr>
          <a:xfrm>
            <a:off x="3713498" y="2124804"/>
            <a:ext cx="4768180" cy="873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5400" b="1" dirty="0">
                <a:solidFill>
                  <a:srgbClr val="E8314A"/>
                </a:solidFill>
                <a:latin typeface="Microsoft YaHei" charset="-122"/>
                <a:ea typeface="Microsoft YaHei" charset="-122"/>
                <a:cs typeface="Microsoft YaHei" charset="-122"/>
              </a:rPr>
              <a:t>品牌营销</a:t>
            </a:r>
          </a:p>
        </p:txBody>
      </p:sp>
      <p:sp>
        <p:nvSpPr>
          <p:cNvPr id="11" name="矩形 10"/>
          <p:cNvSpPr/>
          <p:nvPr/>
        </p:nvSpPr>
        <p:spPr>
          <a:xfrm>
            <a:off x="655594" y="5554217"/>
            <a:ext cx="4947450" cy="523220"/>
          </a:xfrm>
          <a:prstGeom prst="rect">
            <a:avLst/>
          </a:prstGeom>
        </p:spPr>
        <p:txBody>
          <a:bodyPr wrap="square">
            <a:spAutoFit/>
          </a:bodyPr>
          <a:lstStyle/>
          <a:p>
            <a:r>
              <a:rPr lang="zh-CN" altLang="en-US" sz="1400" dirty="0">
                <a:solidFill>
                  <a:schemeClr val="bg1"/>
                </a:solidFill>
                <a:latin typeface="Microsoft YaHei" charset="-122"/>
                <a:ea typeface="Microsoft YaHei" charset="-122"/>
                <a:cs typeface="Microsoft YaHei" charset="-122"/>
              </a:rPr>
              <a:t>品牌在消费者的心智中占据最有利的位置，让竞争不战而胜。</a:t>
            </a:r>
            <a:endParaRPr lang="en-US" altLang="zh-CN" sz="1400" dirty="0">
              <a:solidFill>
                <a:schemeClr val="bg1"/>
              </a:solidFill>
              <a:latin typeface="Microsoft YaHei" charset="-122"/>
              <a:ea typeface="Microsoft YaHei" charset="-122"/>
              <a:cs typeface="Microsoft YaHei" charset="-122"/>
            </a:endParaRPr>
          </a:p>
          <a:p>
            <a:pPr algn="r"/>
            <a:r>
              <a:rPr lang="en-US" altLang="zh-CN" sz="1400" dirty="0" smtClean="0">
                <a:solidFill>
                  <a:schemeClr val="bg1"/>
                </a:solidFill>
                <a:latin typeface="Microsoft YaHei" charset="-122"/>
                <a:ea typeface="Microsoft YaHei" charset="-122"/>
                <a:cs typeface="Microsoft YaHei" charset="-122"/>
              </a:rPr>
              <a:t>——</a:t>
            </a:r>
            <a:r>
              <a:rPr lang="zh-CN" altLang="en-US" sz="1400" dirty="0" smtClean="0">
                <a:solidFill>
                  <a:schemeClr val="bg1"/>
                </a:solidFill>
                <a:latin typeface="Microsoft YaHei" charset="-122"/>
                <a:ea typeface="Microsoft YaHei" charset="-122"/>
                <a:cs typeface="Microsoft YaHei" charset="-122"/>
              </a:rPr>
              <a:t>杰克</a:t>
            </a:r>
            <a:r>
              <a:rPr lang="en-US" altLang="zh-CN" sz="1400" dirty="0" smtClean="0">
                <a:solidFill>
                  <a:schemeClr val="bg1"/>
                </a:solidFill>
                <a:latin typeface="Microsoft YaHei" charset="-122"/>
                <a:ea typeface="Microsoft YaHei" charset="-122"/>
                <a:cs typeface="Microsoft YaHei" charset="-122"/>
              </a:rPr>
              <a:t>.</a:t>
            </a:r>
            <a:r>
              <a:rPr lang="zh-CN" altLang="en-US" sz="1400" dirty="0" smtClean="0">
                <a:solidFill>
                  <a:schemeClr val="bg1"/>
                </a:solidFill>
                <a:latin typeface="Microsoft YaHei" charset="-122"/>
                <a:ea typeface="Microsoft YaHei" charset="-122"/>
                <a:cs typeface="Microsoft YaHei" charset="-122"/>
              </a:rPr>
              <a:t>特</a:t>
            </a:r>
            <a:r>
              <a:rPr lang="zh-CN" altLang="en-US" sz="1400" dirty="0">
                <a:solidFill>
                  <a:schemeClr val="bg1"/>
                </a:solidFill>
                <a:latin typeface="Microsoft YaHei" charset="-122"/>
                <a:ea typeface="Microsoft YaHei" charset="-122"/>
                <a:cs typeface="Microsoft YaHei" charset="-122"/>
              </a:rPr>
              <a:t>劳特</a:t>
            </a:r>
          </a:p>
        </p:txBody>
      </p:sp>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29204" y="3281010"/>
            <a:ext cx="1518700" cy="1796691"/>
          </a:xfrm>
          <a:prstGeom prst="rect">
            <a:avLst/>
          </a:prstGeom>
        </p:spPr>
      </p:pic>
      <p:pic>
        <p:nvPicPr>
          <p:cNvPr id="15" name="图片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13052" y="3312650"/>
            <a:ext cx="1436860" cy="1782295"/>
          </a:xfrm>
          <a:prstGeom prst="rect">
            <a:avLst/>
          </a:prstGeom>
        </p:spPr>
      </p:pic>
      <p:sp>
        <p:nvSpPr>
          <p:cNvPr id="23" name="圆角矩形标注 22"/>
          <p:cNvSpPr/>
          <p:nvPr/>
        </p:nvSpPr>
        <p:spPr>
          <a:xfrm rot="10800000" flipH="1">
            <a:off x="6696799" y="5471326"/>
            <a:ext cx="4892310" cy="694248"/>
          </a:xfrm>
          <a:prstGeom prst="wedgeRoundRectCallout">
            <a:avLst>
              <a:gd name="adj1" fmla="val -35944"/>
              <a:gd name="adj2" fmla="val 98931"/>
              <a:gd name="adj3" fmla="val 1666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696799" y="5608322"/>
            <a:ext cx="4489332" cy="523220"/>
          </a:xfrm>
          <a:prstGeom prst="rect">
            <a:avLst/>
          </a:prstGeom>
        </p:spPr>
        <p:txBody>
          <a:bodyPr wrap="square">
            <a:spAutoFit/>
          </a:bodyPr>
          <a:lstStyle/>
          <a:p>
            <a:r>
              <a:rPr lang="zh-CN" altLang="en-US" sz="1400" dirty="0">
                <a:solidFill>
                  <a:schemeClr val="bg1"/>
                </a:solidFill>
                <a:latin typeface="Microsoft YaHei" charset="-122"/>
                <a:ea typeface="Microsoft YaHei" charset="-122"/>
                <a:cs typeface="Microsoft YaHei" charset="-122"/>
              </a:rPr>
              <a:t>（市场）营销是发现、保留和培育顾客的科学和艺术</a:t>
            </a:r>
            <a:r>
              <a:rPr lang="zh-CN" altLang="en-US" sz="1400" dirty="0" smtClean="0">
                <a:solidFill>
                  <a:schemeClr val="bg1"/>
                </a:solidFill>
                <a:latin typeface="Microsoft YaHei" charset="-122"/>
                <a:ea typeface="Microsoft YaHei" charset="-122"/>
                <a:cs typeface="Microsoft YaHei" charset="-122"/>
              </a:rPr>
              <a:t>。</a:t>
            </a:r>
            <a:endParaRPr lang="en-US" altLang="zh-CN" sz="1400" dirty="0" smtClean="0">
              <a:solidFill>
                <a:schemeClr val="bg1"/>
              </a:solidFill>
              <a:latin typeface="Microsoft YaHei" charset="-122"/>
              <a:ea typeface="Microsoft YaHei" charset="-122"/>
              <a:cs typeface="Microsoft YaHei" charset="-122"/>
            </a:endParaRPr>
          </a:p>
          <a:p>
            <a:pPr algn="r"/>
            <a:r>
              <a:rPr lang="en-US" altLang="zh-CN" sz="1400" dirty="0" smtClean="0">
                <a:solidFill>
                  <a:schemeClr val="bg1"/>
                </a:solidFill>
                <a:latin typeface="Microsoft YaHei" charset="-122"/>
                <a:ea typeface="Microsoft YaHei" charset="-122"/>
                <a:cs typeface="Microsoft YaHei" charset="-122"/>
              </a:rPr>
              <a:t>—— </a:t>
            </a:r>
            <a:r>
              <a:rPr lang="zh-CN" altLang="en-US" sz="1400" dirty="0">
                <a:solidFill>
                  <a:schemeClr val="bg1"/>
                </a:solidFill>
                <a:latin typeface="Microsoft YaHei" charset="-122"/>
                <a:ea typeface="Microsoft YaHei" charset="-122"/>
                <a:cs typeface="Microsoft YaHei" charset="-122"/>
              </a:rPr>
              <a:t>菲利普</a:t>
            </a:r>
            <a:r>
              <a:rPr lang="en-US" altLang="zh-C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科特勒</a:t>
            </a:r>
          </a:p>
        </p:txBody>
      </p:sp>
      <p:sp>
        <p:nvSpPr>
          <p:cNvPr id="24" name="矩形 23"/>
          <p:cNvSpPr/>
          <p:nvPr/>
        </p:nvSpPr>
        <p:spPr>
          <a:xfrm>
            <a:off x="4029204" y="3008367"/>
            <a:ext cx="4120708" cy="12945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三角形 24"/>
          <p:cNvSpPr/>
          <p:nvPr/>
        </p:nvSpPr>
        <p:spPr>
          <a:xfrm rot="10800000">
            <a:off x="4551438" y="3109903"/>
            <a:ext cx="474232" cy="166308"/>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三角形 25"/>
          <p:cNvSpPr/>
          <p:nvPr/>
        </p:nvSpPr>
        <p:spPr>
          <a:xfrm rot="10800000">
            <a:off x="7194366" y="3109903"/>
            <a:ext cx="474232" cy="166308"/>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061491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4"/>
          <p:cNvSpPr txBox="1">
            <a:spLocks/>
          </p:cNvSpPr>
          <p:nvPr/>
        </p:nvSpPr>
        <p:spPr>
          <a:xfrm>
            <a:off x="2054192" y="3425256"/>
            <a:ext cx="9719987" cy="610453"/>
          </a:xfrm>
          <a:prstGeom prst="rect">
            <a:avLst/>
          </a:prstGeom>
          <a:noFill/>
          <a:ln>
            <a:noFill/>
          </a:ln>
        </p:spPr>
        <p:txBody>
          <a:bodyPr wrap="squar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sz="3733" dirty="0">
                <a:solidFill>
                  <a:srgbClr val="E8314A"/>
                </a:solidFill>
                <a:cs typeface="+mn-cs"/>
              </a:rPr>
              <a:t>品牌和营销，同等重要，但不能混为一谈</a:t>
            </a:r>
          </a:p>
        </p:txBody>
      </p:sp>
    </p:spTree>
    <p:extLst>
      <p:ext uri="{BB962C8B-B14F-4D97-AF65-F5344CB8AC3E}">
        <p14:creationId xmlns:p14="http://schemas.microsoft.com/office/powerpoint/2010/main" val="125813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569913" y="940773"/>
            <a:ext cx="6561569"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 迷思</a:t>
            </a:r>
            <a:r>
              <a:rPr lang="en-US" altLang="zh-CN" dirty="0"/>
              <a:t>1</a:t>
            </a:r>
            <a:r>
              <a:rPr lang="zh-CN" altLang="en-US" dirty="0"/>
              <a:t>：</a:t>
            </a:r>
            <a:r>
              <a:rPr lang="en-US" altLang="zh-CN" dirty="0"/>
              <a:t> </a:t>
            </a:r>
            <a:r>
              <a:rPr lang="zh-CN" altLang="en-US" dirty="0" smtClean="0"/>
              <a:t>为什么相比营销，品牌</a:t>
            </a:r>
            <a:r>
              <a:rPr lang="zh-CN" altLang="en-US" dirty="0"/>
              <a:t>的定义从来就没有统一过</a:t>
            </a:r>
          </a:p>
        </p:txBody>
      </p:sp>
      <p:sp>
        <p:nvSpPr>
          <p:cNvPr id="3" name="矩形 2"/>
          <p:cNvSpPr/>
          <p:nvPr/>
        </p:nvSpPr>
        <p:spPr>
          <a:xfrm>
            <a:off x="2696800" y="3200899"/>
            <a:ext cx="1858588" cy="707886"/>
          </a:xfrm>
          <a:prstGeom prst="rect">
            <a:avLst/>
          </a:prstGeom>
        </p:spPr>
        <p:txBody>
          <a:bodyPr wrap="square">
            <a:spAutoFit/>
          </a:bodyPr>
          <a:lstStyle/>
          <a:p>
            <a:r>
              <a:rPr lang="zh-CN" altLang="en-US" sz="2000" dirty="0">
                <a:latin typeface="微软雅黑" pitchFamily="34" charset="-122"/>
                <a:ea typeface="微软雅黑" pitchFamily="34" charset="-122"/>
              </a:rPr>
              <a:t>凯文</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凯勒</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CBBE</a:t>
            </a:r>
            <a:r>
              <a:rPr lang="zh-CN" altLang="en-US" sz="2000" dirty="0">
                <a:latin typeface="微软雅黑" pitchFamily="34" charset="-122"/>
                <a:ea typeface="微软雅黑" pitchFamily="34" charset="-122"/>
              </a:rPr>
              <a:t>理论</a:t>
            </a:r>
          </a:p>
        </p:txBody>
      </p:sp>
      <p:sp>
        <p:nvSpPr>
          <p:cNvPr id="4" name="矩形 3"/>
          <p:cNvSpPr/>
          <p:nvPr/>
        </p:nvSpPr>
        <p:spPr>
          <a:xfrm>
            <a:off x="2797580" y="4295216"/>
            <a:ext cx="1149674" cy="707886"/>
          </a:xfrm>
          <a:prstGeom prst="rect">
            <a:avLst/>
          </a:prstGeom>
        </p:spPr>
        <p:txBody>
          <a:bodyPr wrap="none">
            <a:spAutoFit/>
          </a:bodyPr>
          <a:lstStyle/>
          <a:p>
            <a:r>
              <a:rPr lang="zh-CN" altLang="en-US" sz="2000" dirty="0">
                <a:latin typeface="微软雅黑" pitchFamily="34" charset="-122"/>
                <a:ea typeface="微软雅黑" pitchFamily="34" charset="-122"/>
              </a:rPr>
              <a:t>科特勒</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STP</a:t>
            </a:r>
            <a:r>
              <a:rPr lang="zh-CN" altLang="en-US" sz="2000" dirty="0">
                <a:latin typeface="微软雅黑" pitchFamily="34" charset="-122"/>
                <a:ea typeface="微软雅黑" pitchFamily="34" charset="-122"/>
              </a:rPr>
              <a:t>原则</a:t>
            </a:r>
          </a:p>
        </p:txBody>
      </p:sp>
      <p:sp>
        <p:nvSpPr>
          <p:cNvPr id="5" name="矩形 4"/>
          <p:cNvSpPr/>
          <p:nvPr/>
        </p:nvSpPr>
        <p:spPr>
          <a:xfrm>
            <a:off x="3122660" y="1917971"/>
            <a:ext cx="3890345" cy="1015663"/>
          </a:xfrm>
          <a:prstGeom prst="rect">
            <a:avLst/>
          </a:prstGeom>
        </p:spPr>
        <p:txBody>
          <a:bodyPr wrap="square">
            <a:spAutoFit/>
          </a:bodyPr>
          <a:lstStyle/>
          <a:p>
            <a:r>
              <a:rPr lang="zh-CN" altLang="en-US" sz="2000" dirty="0">
                <a:latin typeface="微软雅黑" pitchFamily="34" charset="-122"/>
                <a:ea typeface="微软雅黑" pitchFamily="34" charset="-122"/>
              </a:rPr>
              <a:t/>
            </a:r>
            <a:br>
              <a:rPr lang="zh-CN" altLang="en-US" sz="2000" dirty="0">
                <a:latin typeface="微软雅黑" pitchFamily="34" charset="-122"/>
                <a:ea typeface="微软雅黑" pitchFamily="34" charset="-122"/>
              </a:rPr>
            </a:br>
            <a:r>
              <a:rPr lang="zh-CN" altLang="en-US" sz="2000" dirty="0">
                <a:latin typeface="微软雅黑" pitchFamily="34" charset="-122"/>
                <a:ea typeface="微软雅黑" pitchFamily="34" charset="-122"/>
              </a:rPr>
              <a:t>美国市场营销协会</a:t>
            </a:r>
            <a:r>
              <a:rPr lang="en-US" altLang="zh-CN" sz="2000" dirty="0">
                <a:latin typeface="微软雅黑" pitchFamily="34" charset="-122"/>
                <a:ea typeface="微软雅黑" pitchFamily="34" charset="-122"/>
              </a:rPr>
              <a:t>(AMA)</a:t>
            </a:r>
          </a:p>
          <a:p>
            <a:r>
              <a:rPr lang="zh-CN" altLang="en-US" sz="2000" dirty="0">
                <a:latin typeface="微软雅黑" pitchFamily="34" charset="-122"/>
                <a:ea typeface="微软雅黑" pitchFamily="34" charset="-122"/>
              </a:rPr>
              <a:t>符号论</a:t>
            </a:r>
          </a:p>
        </p:txBody>
      </p:sp>
      <p:sp>
        <p:nvSpPr>
          <p:cNvPr id="6" name="矩形 5"/>
          <p:cNvSpPr/>
          <p:nvPr/>
        </p:nvSpPr>
        <p:spPr>
          <a:xfrm>
            <a:off x="2620935" y="5583345"/>
            <a:ext cx="2367356" cy="707886"/>
          </a:xfrm>
          <a:prstGeom prst="rect">
            <a:avLst/>
          </a:prstGeom>
        </p:spPr>
        <p:txBody>
          <a:bodyPr wrap="square">
            <a:spAutoFit/>
          </a:bodyPr>
          <a:lstStyle/>
          <a:p>
            <a:r>
              <a:rPr lang="zh-CN" altLang="en-US" sz="2000" dirty="0" smtClean="0">
                <a:latin typeface="微软雅黑" pitchFamily="34" charset="-122"/>
                <a:ea typeface="微软雅黑" pitchFamily="34" charset="-122"/>
              </a:rPr>
              <a:t>大卫</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奥格威</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品牌形象理论</a:t>
            </a:r>
          </a:p>
        </p:txBody>
      </p:sp>
      <p:sp>
        <p:nvSpPr>
          <p:cNvPr id="7" name="矩形 6"/>
          <p:cNvSpPr/>
          <p:nvPr/>
        </p:nvSpPr>
        <p:spPr>
          <a:xfrm>
            <a:off x="7658735" y="4783857"/>
            <a:ext cx="2683748" cy="707886"/>
          </a:xfrm>
          <a:prstGeom prst="rect">
            <a:avLst/>
          </a:prstGeom>
        </p:spPr>
        <p:txBody>
          <a:bodyPr wrap="none">
            <a:spAutoFit/>
          </a:bodyPr>
          <a:lstStyle/>
          <a:p>
            <a:r>
              <a:rPr lang="zh-CN" altLang="en-US" sz="2000" dirty="0">
                <a:latin typeface="微软雅黑" pitchFamily="34" charset="-122"/>
                <a:ea typeface="微软雅黑" pitchFamily="34" charset="-122"/>
              </a:rPr>
              <a:t>杰克</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特劳特</a:t>
            </a:r>
            <a:r>
              <a:rPr lang="en-US" altLang="zh-CN" sz="2000" dirty="0">
                <a:latin typeface="微软雅黑" pitchFamily="34" charset="-122"/>
                <a:ea typeface="微软雅黑" pitchFamily="34" charset="-122"/>
              </a:rPr>
              <a:t>&amp;</a:t>
            </a:r>
            <a:r>
              <a:rPr lang="zh-CN" altLang="en-US" sz="2000" dirty="0">
                <a:latin typeface="微软雅黑" pitchFamily="34" charset="-122"/>
                <a:ea typeface="微软雅黑" pitchFamily="34" charset="-122"/>
              </a:rPr>
              <a:t>艾</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里斯</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定位理论</a:t>
            </a:r>
          </a:p>
        </p:txBody>
      </p:sp>
      <p:sp>
        <p:nvSpPr>
          <p:cNvPr id="8" name="矩形 7"/>
          <p:cNvSpPr/>
          <p:nvPr/>
        </p:nvSpPr>
        <p:spPr>
          <a:xfrm>
            <a:off x="6944628" y="5474219"/>
            <a:ext cx="3225794" cy="707886"/>
          </a:xfrm>
          <a:prstGeom prst="rect">
            <a:avLst/>
          </a:prstGeom>
        </p:spPr>
        <p:txBody>
          <a:bodyPr wrap="square">
            <a:spAutoFit/>
          </a:bodyPr>
          <a:lstStyle/>
          <a:p>
            <a:r>
              <a:rPr lang="en-US" sz="2000" dirty="0" err="1">
                <a:latin typeface="微软雅黑" pitchFamily="34" charset="-122"/>
                <a:ea typeface="微软雅黑" pitchFamily="34" charset="-122"/>
              </a:rPr>
              <a:t>Agnieszka</a:t>
            </a:r>
            <a:r>
              <a:rPr lang="en-US" sz="2000" dirty="0">
                <a:latin typeface="微软雅黑" pitchFamily="34" charset="-122"/>
                <a:ea typeface="微软雅黑" pitchFamily="34" charset="-122"/>
              </a:rPr>
              <a:t> Winkler</a:t>
            </a:r>
          </a:p>
          <a:p>
            <a:r>
              <a:rPr lang="zh-CN" altLang="en-US" sz="2000" dirty="0">
                <a:latin typeface="微软雅黑" pitchFamily="34" charset="-122"/>
                <a:ea typeface="微软雅黑" pitchFamily="34" charset="-122"/>
              </a:rPr>
              <a:t>品牌生态环境</a:t>
            </a:r>
            <a:endParaRPr lang="en-US" altLang="zh-CN" sz="2000" dirty="0">
              <a:latin typeface="微软雅黑" pitchFamily="34" charset="-122"/>
              <a:ea typeface="微软雅黑" pitchFamily="34" charset="-122"/>
            </a:endParaRPr>
          </a:p>
        </p:txBody>
      </p:sp>
      <p:sp>
        <p:nvSpPr>
          <p:cNvPr id="9" name="矩形 8"/>
          <p:cNvSpPr/>
          <p:nvPr/>
        </p:nvSpPr>
        <p:spPr>
          <a:xfrm>
            <a:off x="7315836" y="2583512"/>
            <a:ext cx="6096236" cy="707886"/>
          </a:xfrm>
          <a:prstGeom prst="rect">
            <a:avLst/>
          </a:prstGeom>
        </p:spPr>
        <p:txBody>
          <a:bodyPr>
            <a:spAutoFit/>
          </a:bodyPr>
          <a:lstStyle/>
          <a:p>
            <a:r>
              <a:rPr lang="zh-CN" altLang="en-US" sz="2000" dirty="0">
                <a:latin typeface="微软雅黑" pitchFamily="34" charset="-122"/>
                <a:ea typeface="微软雅黑" pitchFamily="34" charset="-122"/>
              </a:rPr>
              <a:t>劳斯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瑞夫斯</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USP</a:t>
            </a:r>
            <a:r>
              <a:rPr lang="zh-CN" altLang="en-US" sz="2000" dirty="0">
                <a:latin typeface="微软雅黑" pitchFamily="34" charset="-122"/>
                <a:ea typeface="微软雅黑" pitchFamily="34" charset="-122"/>
              </a:rPr>
              <a:t>主张</a:t>
            </a:r>
          </a:p>
        </p:txBody>
      </p:sp>
      <p:sp>
        <p:nvSpPr>
          <p:cNvPr id="10" name="矩形 9"/>
          <p:cNvSpPr/>
          <p:nvPr/>
        </p:nvSpPr>
        <p:spPr>
          <a:xfrm>
            <a:off x="8024587" y="3234158"/>
            <a:ext cx="1194558" cy="707886"/>
          </a:xfrm>
          <a:prstGeom prst="rect">
            <a:avLst/>
          </a:prstGeom>
        </p:spPr>
        <p:txBody>
          <a:bodyPr wrap="none">
            <a:spAutoFit/>
          </a:bodyPr>
          <a:lstStyle/>
          <a:p>
            <a:r>
              <a:rPr lang="zh-CN" altLang="en-US" sz="2000" dirty="0">
                <a:latin typeface="微软雅黑" pitchFamily="34" charset="-122"/>
                <a:ea typeface="微软雅黑" pitchFamily="34" charset="-122"/>
              </a:rPr>
              <a:t>舒尔茨</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IMC</a:t>
            </a:r>
            <a:r>
              <a:rPr lang="zh-CN" altLang="en-US" sz="2000" dirty="0">
                <a:latin typeface="微软雅黑" pitchFamily="34" charset="-122"/>
                <a:ea typeface="微软雅黑" pitchFamily="34" charset="-122"/>
              </a:rPr>
              <a:t>理论</a:t>
            </a:r>
            <a:endParaRPr lang="en-US" altLang="zh-CN" sz="2000" dirty="0">
              <a:latin typeface="微软雅黑" pitchFamily="34" charset="-122"/>
              <a:ea typeface="微软雅黑" pitchFamily="34" charset="-122"/>
            </a:endParaRPr>
          </a:p>
        </p:txBody>
      </p:sp>
      <p:grpSp>
        <p:nvGrpSpPr>
          <p:cNvPr id="11" name="组合 2"/>
          <p:cNvGrpSpPr>
            <a:grpSpLocks/>
          </p:cNvGrpSpPr>
          <p:nvPr/>
        </p:nvGrpSpPr>
        <p:grpSpPr bwMode="auto">
          <a:xfrm>
            <a:off x="3525504" y="2423711"/>
            <a:ext cx="4688722" cy="4434289"/>
            <a:chOff x="3108526" y="2050027"/>
            <a:chExt cx="3271431" cy="3093474"/>
          </a:xfrm>
        </p:grpSpPr>
        <p:sp>
          <p:nvSpPr>
            <p:cNvPr id="12" name="AutoShape 2"/>
            <p:cNvSpPr>
              <a:spLocks/>
            </p:cNvSpPr>
            <p:nvPr/>
          </p:nvSpPr>
          <p:spPr bwMode="auto">
            <a:xfrm>
              <a:off x="3849456" y="2431547"/>
              <a:ext cx="2023574" cy="2711954"/>
            </a:xfrm>
            <a:custGeom>
              <a:avLst/>
              <a:gdLst>
                <a:gd name="T0" fmla="*/ 129076860 w 20607"/>
                <a:gd name="T1" fmla="*/ 229492037 h 21337"/>
                <a:gd name="T2" fmla="*/ 129076860 w 20607"/>
                <a:gd name="T3" fmla="*/ 229492037 h 21337"/>
                <a:gd name="T4" fmla="*/ 129076860 w 20607"/>
                <a:gd name="T5" fmla="*/ 229492037 h 21337"/>
                <a:gd name="T6" fmla="*/ 129076860 w 20607"/>
                <a:gd name="T7" fmla="*/ 229492037 h 21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07" h="21337">
                  <a:moveTo>
                    <a:pt x="7457" y="21337"/>
                  </a:moveTo>
                  <a:cubicBezTo>
                    <a:pt x="7457" y="21337"/>
                    <a:pt x="10109" y="14324"/>
                    <a:pt x="8063" y="12640"/>
                  </a:cubicBezTo>
                  <a:cubicBezTo>
                    <a:pt x="4425" y="9779"/>
                    <a:pt x="-425" y="9050"/>
                    <a:pt x="29" y="8938"/>
                  </a:cubicBezTo>
                  <a:cubicBezTo>
                    <a:pt x="2909" y="8377"/>
                    <a:pt x="7532" y="11238"/>
                    <a:pt x="8745" y="10452"/>
                  </a:cubicBezTo>
                  <a:cubicBezTo>
                    <a:pt x="9730" y="9835"/>
                    <a:pt x="9882" y="6301"/>
                    <a:pt x="9124" y="4954"/>
                  </a:cubicBezTo>
                  <a:cubicBezTo>
                    <a:pt x="7684" y="2317"/>
                    <a:pt x="4122" y="1364"/>
                    <a:pt x="5334" y="1364"/>
                  </a:cubicBezTo>
                  <a:cubicBezTo>
                    <a:pt x="7002" y="1364"/>
                    <a:pt x="9276" y="3439"/>
                    <a:pt x="9579" y="3159"/>
                  </a:cubicBezTo>
                  <a:cubicBezTo>
                    <a:pt x="9958" y="2934"/>
                    <a:pt x="12004" y="-263"/>
                    <a:pt x="12762" y="17"/>
                  </a:cubicBezTo>
                  <a:cubicBezTo>
                    <a:pt x="12989" y="129"/>
                    <a:pt x="10867" y="1756"/>
                    <a:pt x="10867" y="4169"/>
                  </a:cubicBezTo>
                  <a:cubicBezTo>
                    <a:pt x="10867" y="6525"/>
                    <a:pt x="11246" y="11294"/>
                    <a:pt x="12534" y="10733"/>
                  </a:cubicBezTo>
                  <a:cubicBezTo>
                    <a:pt x="14732" y="9723"/>
                    <a:pt x="19052" y="7984"/>
                    <a:pt x="20568" y="8096"/>
                  </a:cubicBezTo>
                  <a:cubicBezTo>
                    <a:pt x="21175" y="8152"/>
                    <a:pt x="14429" y="10116"/>
                    <a:pt x="12989" y="12528"/>
                  </a:cubicBezTo>
                  <a:cubicBezTo>
                    <a:pt x="11777" y="14548"/>
                    <a:pt x="12459" y="20663"/>
                    <a:pt x="13065" y="21337"/>
                  </a:cubicBezTo>
                  <a:lnTo>
                    <a:pt x="7457" y="21337"/>
                  </a:lnTo>
                  <a:close/>
                </a:path>
              </a:pathLst>
            </a:custGeom>
            <a:solidFill>
              <a:srgbClr val="E8314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399"/>
            </a:p>
          </p:txBody>
        </p:sp>
        <p:sp>
          <p:nvSpPr>
            <p:cNvPr id="13" name="AutoShape 3"/>
            <p:cNvSpPr>
              <a:spLocks/>
            </p:cNvSpPr>
            <p:nvPr/>
          </p:nvSpPr>
          <p:spPr bwMode="auto">
            <a:xfrm>
              <a:off x="5135103" y="3324491"/>
              <a:ext cx="193929" cy="278066"/>
            </a:xfrm>
            <a:custGeom>
              <a:avLst/>
              <a:gdLst>
                <a:gd name="T0" fmla="*/ 2147483646 w 9894"/>
                <a:gd name="T1" fmla="*/ 2147483646 h 21600"/>
                <a:gd name="T2" fmla="*/ 2147483646 w 9894"/>
                <a:gd name="T3" fmla="*/ 2147483646 h 21600"/>
                <a:gd name="T4" fmla="*/ 2147483646 w 9894"/>
                <a:gd name="T5" fmla="*/ 2147483646 h 21600"/>
                <a:gd name="T6" fmla="*/ 2147483646 w 9894"/>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94" h="21600">
                  <a:moveTo>
                    <a:pt x="5448" y="21599"/>
                  </a:moveTo>
                  <a:cubicBezTo>
                    <a:pt x="5448" y="21599"/>
                    <a:pt x="-4783" y="19938"/>
                    <a:pt x="2795" y="0"/>
                  </a:cubicBezTo>
                  <a:cubicBezTo>
                    <a:pt x="2795" y="0"/>
                    <a:pt x="16817" y="14399"/>
                    <a:pt x="5448" y="21599"/>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4" name="AutoShape 4"/>
            <p:cNvSpPr>
              <a:spLocks/>
            </p:cNvSpPr>
            <p:nvPr/>
          </p:nvSpPr>
          <p:spPr bwMode="auto">
            <a:xfrm>
              <a:off x="5463566" y="3170010"/>
              <a:ext cx="182984" cy="285790"/>
            </a:xfrm>
            <a:custGeom>
              <a:avLst/>
              <a:gdLst>
                <a:gd name="T0" fmla="*/ 2147483646 w 9611"/>
                <a:gd name="T1" fmla="*/ 2147483646 h 21600"/>
                <a:gd name="T2" fmla="*/ 2147483646 w 9611"/>
                <a:gd name="T3" fmla="*/ 2147483646 h 21600"/>
                <a:gd name="T4" fmla="*/ 2147483646 w 9611"/>
                <a:gd name="T5" fmla="*/ 2147483646 h 21600"/>
                <a:gd name="T6" fmla="*/ 2147483646 w 9611"/>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1" h="21600">
                  <a:moveTo>
                    <a:pt x="3586" y="21599"/>
                  </a:moveTo>
                  <a:cubicBezTo>
                    <a:pt x="3586" y="21599"/>
                    <a:pt x="-5446" y="17280"/>
                    <a:pt x="5157" y="0"/>
                  </a:cubicBezTo>
                  <a:cubicBezTo>
                    <a:pt x="5157" y="0"/>
                    <a:pt x="16153" y="18900"/>
                    <a:pt x="3586" y="21599"/>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5" name="AutoShape 5"/>
            <p:cNvSpPr>
              <a:spLocks/>
            </p:cNvSpPr>
            <p:nvPr/>
          </p:nvSpPr>
          <p:spPr bwMode="auto">
            <a:xfrm>
              <a:off x="5724736" y="3038702"/>
              <a:ext cx="215375" cy="335997"/>
            </a:xfrm>
            <a:custGeom>
              <a:avLst/>
              <a:gdLst>
                <a:gd name="T0" fmla="*/ 2147483646 w 10585"/>
                <a:gd name="T1" fmla="*/ 2147483646 h 21600"/>
                <a:gd name="T2" fmla="*/ 2147483646 w 10585"/>
                <a:gd name="T3" fmla="*/ 2147483646 h 21600"/>
                <a:gd name="T4" fmla="*/ 2147483646 w 10585"/>
                <a:gd name="T5" fmla="*/ 2147483646 h 21600"/>
                <a:gd name="T6" fmla="*/ 2147483646 w 10585"/>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85" h="21600">
                  <a:moveTo>
                    <a:pt x="2210" y="21599"/>
                  </a:moveTo>
                  <a:cubicBezTo>
                    <a:pt x="2210" y="21599"/>
                    <a:pt x="-5844" y="11489"/>
                    <a:pt x="8800" y="0"/>
                  </a:cubicBezTo>
                  <a:cubicBezTo>
                    <a:pt x="8800" y="0"/>
                    <a:pt x="15756" y="19761"/>
                    <a:pt x="2210" y="21599"/>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6" name="AutoShape 6"/>
            <p:cNvSpPr>
              <a:spLocks/>
            </p:cNvSpPr>
            <p:nvPr/>
          </p:nvSpPr>
          <p:spPr bwMode="auto">
            <a:xfrm>
              <a:off x="6030133" y="3185422"/>
              <a:ext cx="349824" cy="188651"/>
            </a:xfrm>
            <a:custGeom>
              <a:avLst/>
              <a:gdLst>
                <a:gd name="T0" fmla="*/ 2147483646 w 19937"/>
                <a:gd name="T1" fmla="*/ 2147483646 h 14258"/>
                <a:gd name="T2" fmla="*/ 2147483646 w 19937"/>
                <a:gd name="T3" fmla="*/ 2147483646 h 14258"/>
                <a:gd name="T4" fmla="*/ 2147483646 w 19937"/>
                <a:gd name="T5" fmla="*/ 2147483646 h 14258"/>
                <a:gd name="T6" fmla="*/ 2147483646 w 19937"/>
                <a:gd name="T7" fmla="*/ 2147483646 h 14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7" h="14258">
                  <a:moveTo>
                    <a:pt x="31" y="8876"/>
                  </a:moveTo>
                  <a:cubicBezTo>
                    <a:pt x="31" y="8876"/>
                    <a:pt x="-1663" y="-4084"/>
                    <a:pt x="19936" y="1316"/>
                  </a:cubicBezTo>
                  <a:cubicBezTo>
                    <a:pt x="19936" y="1316"/>
                    <a:pt x="17819" y="4016"/>
                    <a:pt x="14854" y="9416"/>
                  </a:cubicBezTo>
                  <a:cubicBezTo>
                    <a:pt x="11889" y="14276"/>
                    <a:pt x="2995" y="17515"/>
                    <a:pt x="31" y="8876"/>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7" name="AutoShape 7"/>
            <p:cNvSpPr>
              <a:spLocks/>
            </p:cNvSpPr>
            <p:nvPr/>
          </p:nvSpPr>
          <p:spPr bwMode="auto">
            <a:xfrm>
              <a:off x="5917525" y="3509867"/>
              <a:ext cx="301154" cy="172615"/>
            </a:xfrm>
            <a:custGeom>
              <a:avLst/>
              <a:gdLst>
                <a:gd name="T0" fmla="*/ 2147483646 w 19438"/>
                <a:gd name="T1" fmla="*/ 2147483646 h 16645"/>
                <a:gd name="T2" fmla="*/ 2147483646 w 19438"/>
                <a:gd name="T3" fmla="*/ 2147483646 h 16645"/>
                <a:gd name="T4" fmla="*/ 2147483646 w 19438"/>
                <a:gd name="T5" fmla="*/ 2147483646 h 16645"/>
                <a:gd name="T6" fmla="*/ 2147483646 w 19438"/>
                <a:gd name="T7" fmla="*/ 2147483646 h 166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38" h="16645">
                  <a:moveTo>
                    <a:pt x="4557" y="0"/>
                  </a:moveTo>
                  <a:cubicBezTo>
                    <a:pt x="4557" y="0"/>
                    <a:pt x="17038" y="2090"/>
                    <a:pt x="19438" y="13935"/>
                  </a:cubicBezTo>
                  <a:cubicBezTo>
                    <a:pt x="19438" y="13935"/>
                    <a:pt x="11277" y="21599"/>
                    <a:pt x="2157" y="11148"/>
                  </a:cubicBezTo>
                  <a:cubicBezTo>
                    <a:pt x="-2162" y="5574"/>
                    <a:pt x="717" y="696"/>
                    <a:pt x="4557" y="0"/>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8" name="AutoShape 8"/>
            <p:cNvSpPr>
              <a:spLocks/>
            </p:cNvSpPr>
            <p:nvPr/>
          </p:nvSpPr>
          <p:spPr bwMode="auto">
            <a:xfrm>
              <a:off x="5709606" y="3662656"/>
              <a:ext cx="246996" cy="233413"/>
            </a:xfrm>
            <a:custGeom>
              <a:avLst/>
              <a:gdLst>
                <a:gd name="T0" fmla="*/ 2147483646 w 20049"/>
                <a:gd name="T1" fmla="*/ 2147483646 h 18650"/>
                <a:gd name="T2" fmla="*/ 2147483646 w 20049"/>
                <a:gd name="T3" fmla="*/ 2147483646 h 18650"/>
                <a:gd name="T4" fmla="*/ 2147483646 w 20049"/>
                <a:gd name="T5" fmla="*/ 2147483646 h 18650"/>
                <a:gd name="T6" fmla="*/ 2147483646 w 20049"/>
                <a:gd name="T7" fmla="*/ 2147483646 h 18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49" h="18650">
                  <a:moveTo>
                    <a:pt x="2048" y="1597"/>
                  </a:moveTo>
                  <a:cubicBezTo>
                    <a:pt x="2048" y="1597"/>
                    <a:pt x="8649" y="-2950"/>
                    <a:pt x="14648" y="3302"/>
                  </a:cubicBezTo>
                  <a:cubicBezTo>
                    <a:pt x="20049" y="8986"/>
                    <a:pt x="18848" y="15807"/>
                    <a:pt x="20049" y="18649"/>
                  </a:cubicBezTo>
                  <a:cubicBezTo>
                    <a:pt x="20049" y="18649"/>
                    <a:pt x="6848" y="16944"/>
                    <a:pt x="1448" y="10123"/>
                  </a:cubicBezTo>
                  <a:cubicBezTo>
                    <a:pt x="-1551" y="6144"/>
                    <a:pt x="848" y="3302"/>
                    <a:pt x="2048" y="1597"/>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19" name="AutoShape 9"/>
            <p:cNvSpPr>
              <a:spLocks/>
            </p:cNvSpPr>
            <p:nvPr/>
          </p:nvSpPr>
          <p:spPr bwMode="auto">
            <a:xfrm>
              <a:off x="5494129" y="3816154"/>
              <a:ext cx="260879" cy="221283"/>
            </a:xfrm>
            <a:custGeom>
              <a:avLst/>
              <a:gdLst>
                <a:gd name="T0" fmla="*/ 2147483646 w 16064"/>
                <a:gd name="T1" fmla="*/ 2147483646 h 17680"/>
                <a:gd name="T2" fmla="*/ 2147483646 w 16064"/>
                <a:gd name="T3" fmla="*/ 2147483646 h 17680"/>
                <a:gd name="T4" fmla="*/ 2147483646 w 16064"/>
                <a:gd name="T5" fmla="*/ 2147483646 h 17680"/>
                <a:gd name="T6" fmla="*/ 2147483646 w 16064"/>
                <a:gd name="T7" fmla="*/ 2147483646 h 17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64" h="17680">
                  <a:moveTo>
                    <a:pt x="1357" y="587"/>
                  </a:moveTo>
                  <a:cubicBezTo>
                    <a:pt x="1357" y="587"/>
                    <a:pt x="8710" y="-2255"/>
                    <a:pt x="12387" y="4566"/>
                  </a:cubicBezTo>
                  <a:cubicBezTo>
                    <a:pt x="16063" y="10818"/>
                    <a:pt x="14685" y="15366"/>
                    <a:pt x="16063" y="17639"/>
                  </a:cubicBezTo>
                  <a:cubicBezTo>
                    <a:pt x="16063" y="17639"/>
                    <a:pt x="-5536" y="19345"/>
                    <a:pt x="1357" y="587"/>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0" name="AutoShape 10"/>
            <p:cNvSpPr>
              <a:spLocks/>
            </p:cNvSpPr>
            <p:nvPr/>
          </p:nvSpPr>
          <p:spPr bwMode="auto">
            <a:xfrm>
              <a:off x="4237572" y="3324491"/>
              <a:ext cx="182790" cy="257199"/>
            </a:xfrm>
            <a:custGeom>
              <a:avLst/>
              <a:gdLst>
                <a:gd name="T0" fmla="*/ 2147483646 w 12554"/>
                <a:gd name="T1" fmla="*/ 2147483646 h 19439"/>
                <a:gd name="T2" fmla="*/ 2147483646 w 12554"/>
                <a:gd name="T3" fmla="*/ 2147483646 h 19439"/>
                <a:gd name="T4" fmla="*/ 2147483646 w 12554"/>
                <a:gd name="T5" fmla="*/ 2147483646 h 19439"/>
                <a:gd name="T6" fmla="*/ 2147483646 w 12554"/>
                <a:gd name="T7" fmla="*/ 2147483646 h 194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54" h="19439">
                  <a:moveTo>
                    <a:pt x="3104" y="18900"/>
                  </a:moveTo>
                  <a:cubicBezTo>
                    <a:pt x="3104" y="18900"/>
                    <a:pt x="-8210" y="10260"/>
                    <a:pt x="12361" y="0"/>
                  </a:cubicBezTo>
                  <a:cubicBezTo>
                    <a:pt x="12361" y="0"/>
                    <a:pt x="11847" y="4320"/>
                    <a:pt x="12361" y="9180"/>
                  </a:cubicBezTo>
                  <a:cubicBezTo>
                    <a:pt x="13389" y="13500"/>
                    <a:pt x="10304" y="21599"/>
                    <a:pt x="3104" y="18900"/>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1" name="AutoShape 11"/>
            <p:cNvSpPr>
              <a:spLocks/>
            </p:cNvSpPr>
            <p:nvPr/>
          </p:nvSpPr>
          <p:spPr bwMode="auto">
            <a:xfrm>
              <a:off x="4009228" y="3197045"/>
              <a:ext cx="182109" cy="291824"/>
            </a:xfrm>
            <a:custGeom>
              <a:avLst/>
              <a:gdLst>
                <a:gd name="T0" fmla="*/ 2147483646 w 13741"/>
                <a:gd name="T1" fmla="*/ 2147483646 h 20925"/>
                <a:gd name="T2" fmla="*/ 2147483646 w 13741"/>
                <a:gd name="T3" fmla="*/ 2147483646 h 20925"/>
                <a:gd name="T4" fmla="*/ 2147483646 w 13741"/>
                <a:gd name="T5" fmla="*/ 2147483646 h 20925"/>
                <a:gd name="T6" fmla="*/ 2147483646 w 13741"/>
                <a:gd name="T7" fmla="*/ 2147483646 h 20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41" h="20925">
                  <a:moveTo>
                    <a:pt x="1989" y="18514"/>
                  </a:moveTo>
                  <a:cubicBezTo>
                    <a:pt x="1989" y="18514"/>
                    <a:pt x="-4263" y="10800"/>
                    <a:pt x="5400" y="3085"/>
                  </a:cubicBezTo>
                  <a:cubicBezTo>
                    <a:pt x="7673" y="1542"/>
                    <a:pt x="11652" y="0"/>
                    <a:pt x="11652" y="0"/>
                  </a:cubicBezTo>
                  <a:cubicBezTo>
                    <a:pt x="11652" y="0"/>
                    <a:pt x="17337" y="15942"/>
                    <a:pt x="9947" y="20057"/>
                  </a:cubicBezTo>
                  <a:cubicBezTo>
                    <a:pt x="7105" y="21599"/>
                    <a:pt x="3694" y="21085"/>
                    <a:pt x="1989" y="18514"/>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2" name="AutoShape 12"/>
            <p:cNvSpPr>
              <a:spLocks/>
            </p:cNvSpPr>
            <p:nvPr/>
          </p:nvSpPr>
          <p:spPr bwMode="auto">
            <a:xfrm>
              <a:off x="3710321" y="3154562"/>
              <a:ext cx="189621" cy="298390"/>
            </a:xfrm>
            <a:custGeom>
              <a:avLst/>
              <a:gdLst>
                <a:gd name="T0" fmla="*/ 2147483646 w 14722"/>
                <a:gd name="T1" fmla="*/ 2147483646 h 21125"/>
                <a:gd name="T2" fmla="*/ 2147483646 w 14722"/>
                <a:gd name="T3" fmla="*/ 2147483646 h 21125"/>
                <a:gd name="T4" fmla="*/ 2147483646 w 14722"/>
                <a:gd name="T5" fmla="*/ 2147483646 h 21125"/>
                <a:gd name="T6" fmla="*/ 2147483646 w 14722"/>
                <a:gd name="T7" fmla="*/ 2147483646 h 21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22" h="21125">
                  <a:moveTo>
                    <a:pt x="7999" y="21097"/>
                  </a:moveTo>
                  <a:cubicBezTo>
                    <a:pt x="2162" y="21600"/>
                    <a:pt x="-3092" y="15069"/>
                    <a:pt x="2162" y="7534"/>
                  </a:cubicBezTo>
                  <a:cubicBezTo>
                    <a:pt x="6832" y="0"/>
                    <a:pt x="6832" y="0"/>
                    <a:pt x="6832" y="0"/>
                  </a:cubicBezTo>
                  <a:cubicBezTo>
                    <a:pt x="6832" y="0"/>
                    <a:pt x="9167" y="3516"/>
                    <a:pt x="10918" y="5525"/>
                  </a:cubicBezTo>
                  <a:cubicBezTo>
                    <a:pt x="14421" y="10046"/>
                    <a:pt x="18507" y="21097"/>
                    <a:pt x="7999" y="21097"/>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3" name="AutoShape 13"/>
            <p:cNvSpPr>
              <a:spLocks/>
            </p:cNvSpPr>
            <p:nvPr/>
          </p:nvSpPr>
          <p:spPr bwMode="auto">
            <a:xfrm>
              <a:off x="3343906" y="3428803"/>
              <a:ext cx="363873" cy="176559"/>
            </a:xfrm>
            <a:custGeom>
              <a:avLst/>
              <a:gdLst>
                <a:gd name="T0" fmla="*/ 2147483646 w 21189"/>
                <a:gd name="T1" fmla="*/ 2147483646 h 15674"/>
                <a:gd name="T2" fmla="*/ 2147483646 w 21189"/>
                <a:gd name="T3" fmla="*/ 2147483646 h 15674"/>
                <a:gd name="T4" fmla="*/ 2147483646 w 21189"/>
                <a:gd name="T5" fmla="*/ 2147483646 h 15674"/>
                <a:gd name="T6" fmla="*/ 2147483646 w 21189"/>
                <a:gd name="T7" fmla="*/ 2147483646 h 156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9" h="15674">
                  <a:moveTo>
                    <a:pt x="21168" y="9758"/>
                  </a:moveTo>
                  <a:cubicBezTo>
                    <a:pt x="21168" y="9758"/>
                    <a:pt x="12959" y="-5489"/>
                    <a:pt x="3888" y="2134"/>
                  </a:cubicBezTo>
                  <a:cubicBezTo>
                    <a:pt x="3888" y="2134"/>
                    <a:pt x="1296" y="5311"/>
                    <a:pt x="0" y="6581"/>
                  </a:cubicBezTo>
                  <a:cubicBezTo>
                    <a:pt x="0" y="6581"/>
                    <a:pt x="4320" y="14840"/>
                    <a:pt x="9935" y="15475"/>
                  </a:cubicBezTo>
                  <a:cubicBezTo>
                    <a:pt x="15119" y="16111"/>
                    <a:pt x="21599" y="15475"/>
                    <a:pt x="21168" y="9758"/>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4" name="AutoShape 14"/>
            <p:cNvSpPr>
              <a:spLocks/>
            </p:cNvSpPr>
            <p:nvPr/>
          </p:nvSpPr>
          <p:spPr bwMode="auto">
            <a:xfrm>
              <a:off x="3650333" y="3651206"/>
              <a:ext cx="285100" cy="260313"/>
            </a:xfrm>
            <a:custGeom>
              <a:avLst/>
              <a:gdLst>
                <a:gd name="T0" fmla="*/ 2147483646 w 20364"/>
                <a:gd name="T1" fmla="*/ 2147483646 h 21100"/>
                <a:gd name="T2" fmla="*/ 2147483646 w 20364"/>
                <a:gd name="T3" fmla="*/ 2147483646 h 21100"/>
                <a:gd name="T4" fmla="*/ 2147483646 w 20364"/>
                <a:gd name="T5" fmla="*/ 2147483646 h 21100"/>
                <a:gd name="T6" fmla="*/ 2147483646 w 20364"/>
                <a:gd name="T7" fmla="*/ 2147483646 h 2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64" h="21100">
                  <a:moveTo>
                    <a:pt x="14751" y="83"/>
                  </a:moveTo>
                  <a:cubicBezTo>
                    <a:pt x="12117" y="83"/>
                    <a:pt x="4214" y="2418"/>
                    <a:pt x="3687" y="10591"/>
                  </a:cubicBezTo>
                  <a:cubicBezTo>
                    <a:pt x="2634" y="18181"/>
                    <a:pt x="0" y="21099"/>
                    <a:pt x="0" y="21099"/>
                  </a:cubicBezTo>
                  <a:cubicBezTo>
                    <a:pt x="0" y="21099"/>
                    <a:pt x="18439" y="19932"/>
                    <a:pt x="20019" y="11175"/>
                  </a:cubicBezTo>
                  <a:cubicBezTo>
                    <a:pt x="21599" y="1835"/>
                    <a:pt x="17385" y="-500"/>
                    <a:pt x="14751" y="83"/>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5" name="AutoShape 15"/>
            <p:cNvSpPr>
              <a:spLocks/>
            </p:cNvSpPr>
            <p:nvPr/>
          </p:nvSpPr>
          <p:spPr bwMode="auto">
            <a:xfrm>
              <a:off x="3977439" y="3789235"/>
              <a:ext cx="245800" cy="276765"/>
            </a:xfrm>
            <a:custGeom>
              <a:avLst/>
              <a:gdLst>
                <a:gd name="T0" fmla="*/ 2147483646 w 11653"/>
                <a:gd name="T1" fmla="*/ 2147483646 h 19110"/>
                <a:gd name="T2" fmla="*/ 2147483646 w 11653"/>
                <a:gd name="T3" fmla="*/ 2147483646 h 19110"/>
                <a:gd name="T4" fmla="*/ 2147483646 w 11653"/>
                <a:gd name="T5" fmla="*/ 2147483646 h 19110"/>
                <a:gd name="T6" fmla="*/ 2147483646 w 11653"/>
                <a:gd name="T7" fmla="*/ 2147483646 h 19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53" h="19110">
                  <a:moveTo>
                    <a:pt x="8112" y="946"/>
                  </a:moveTo>
                  <a:cubicBezTo>
                    <a:pt x="3863" y="-2490"/>
                    <a:pt x="-2510" y="3400"/>
                    <a:pt x="1030" y="19110"/>
                  </a:cubicBezTo>
                  <a:cubicBezTo>
                    <a:pt x="1030" y="19110"/>
                    <a:pt x="19090" y="10273"/>
                    <a:pt x="8112" y="946"/>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6" name="AutoShape 16"/>
            <p:cNvSpPr>
              <a:spLocks/>
            </p:cNvSpPr>
            <p:nvPr/>
          </p:nvSpPr>
          <p:spPr bwMode="auto">
            <a:xfrm>
              <a:off x="5069340" y="2050027"/>
              <a:ext cx="219612" cy="327143"/>
            </a:xfrm>
            <a:custGeom>
              <a:avLst/>
              <a:gdLst>
                <a:gd name="T0" fmla="*/ 2147483646 w 13523"/>
                <a:gd name="T1" fmla="*/ 2147483646 h 18670"/>
                <a:gd name="T2" fmla="*/ 2147483646 w 13523"/>
                <a:gd name="T3" fmla="*/ 2147483646 h 18670"/>
                <a:gd name="T4" fmla="*/ 2147483646 w 13523"/>
                <a:gd name="T5" fmla="*/ 2147483646 h 18670"/>
                <a:gd name="T6" fmla="*/ 2147483646 w 13523"/>
                <a:gd name="T7" fmla="*/ 2147483646 h 186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23" h="18670">
                  <a:moveTo>
                    <a:pt x="2888" y="17932"/>
                  </a:moveTo>
                  <a:cubicBezTo>
                    <a:pt x="2888" y="17932"/>
                    <a:pt x="-7682" y="8558"/>
                    <a:pt x="11620" y="0"/>
                  </a:cubicBezTo>
                  <a:cubicBezTo>
                    <a:pt x="11620" y="0"/>
                    <a:pt x="12998" y="3260"/>
                    <a:pt x="13458" y="6928"/>
                  </a:cubicBezTo>
                  <a:cubicBezTo>
                    <a:pt x="13917" y="10596"/>
                    <a:pt x="12079" y="21599"/>
                    <a:pt x="2888" y="17932"/>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7" name="AutoShape 17"/>
            <p:cNvSpPr>
              <a:spLocks/>
            </p:cNvSpPr>
            <p:nvPr/>
          </p:nvSpPr>
          <p:spPr bwMode="auto">
            <a:xfrm>
              <a:off x="4799564" y="2158163"/>
              <a:ext cx="197112" cy="310013"/>
            </a:xfrm>
            <a:custGeom>
              <a:avLst/>
              <a:gdLst>
                <a:gd name="T0" fmla="*/ 2147483646 w 16246"/>
                <a:gd name="T1" fmla="*/ 2147483646 h 20641"/>
                <a:gd name="T2" fmla="*/ 2147483646 w 16246"/>
                <a:gd name="T3" fmla="*/ 2147483646 h 20641"/>
                <a:gd name="T4" fmla="*/ 2147483646 w 16246"/>
                <a:gd name="T5" fmla="*/ 2147483646 h 20641"/>
                <a:gd name="T6" fmla="*/ 2147483646 w 16246"/>
                <a:gd name="T7" fmla="*/ 2147483646 h 206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6" h="20641">
                  <a:moveTo>
                    <a:pt x="14468" y="19252"/>
                  </a:moveTo>
                  <a:cubicBezTo>
                    <a:pt x="14468" y="19252"/>
                    <a:pt x="21257" y="11739"/>
                    <a:pt x="8296" y="5165"/>
                  </a:cubicBezTo>
                  <a:cubicBezTo>
                    <a:pt x="1508" y="1408"/>
                    <a:pt x="274" y="0"/>
                    <a:pt x="274" y="0"/>
                  </a:cubicBezTo>
                  <a:cubicBezTo>
                    <a:pt x="274" y="0"/>
                    <a:pt x="-343" y="6573"/>
                    <a:pt x="274" y="8921"/>
                  </a:cubicBezTo>
                  <a:cubicBezTo>
                    <a:pt x="274" y="11269"/>
                    <a:pt x="-343" y="17843"/>
                    <a:pt x="5828" y="20191"/>
                  </a:cubicBezTo>
                  <a:cubicBezTo>
                    <a:pt x="10148" y="21600"/>
                    <a:pt x="14468" y="19252"/>
                    <a:pt x="14468" y="19252"/>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8" name="AutoShape 18"/>
            <p:cNvSpPr>
              <a:spLocks/>
            </p:cNvSpPr>
            <p:nvPr/>
          </p:nvSpPr>
          <p:spPr bwMode="auto">
            <a:xfrm>
              <a:off x="5152150" y="2439720"/>
              <a:ext cx="320623" cy="175324"/>
            </a:xfrm>
            <a:custGeom>
              <a:avLst/>
              <a:gdLst>
                <a:gd name="T0" fmla="*/ 2147483646 w 19743"/>
                <a:gd name="T1" fmla="*/ 2147483646 h 11814"/>
                <a:gd name="T2" fmla="*/ 2147483646 w 19743"/>
                <a:gd name="T3" fmla="*/ 2147483646 h 11814"/>
                <a:gd name="T4" fmla="*/ 2147483646 w 19743"/>
                <a:gd name="T5" fmla="*/ 2147483646 h 11814"/>
                <a:gd name="T6" fmla="*/ 2147483646 w 19743"/>
                <a:gd name="T7" fmla="*/ 2147483646 h 11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43" h="11814">
                  <a:moveTo>
                    <a:pt x="900" y="3077"/>
                  </a:moveTo>
                  <a:cubicBezTo>
                    <a:pt x="900" y="3077"/>
                    <a:pt x="12389" y="-7002"/>
                    <a:pt x="19742" y="9318"/>
                  </a:cubicBezTo>
                  <a:cubicBezTo>
                    <a:pt x="19742" y="9318"/>
                    <a:pt x="11011" y="14598"/>
                    <a:pt x="2279" y="9798"/>
                  </a:cubicBezTo>
                  <a:cubicBezTo>
                    <a:pt x="-1857" y="7878"/>
                    <a:pt x="900" y="4038"/>
                    <a:pt x="900" y="3077"/>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29" name="AutoShape 19"/>
            <p:cNvSpPr>
              <a:spLocks/>
            </p:cNvSpPr>
            <p:nvPr/>
          </p:nvSpPr>
          <p:spPr bwMode="auto">
            <a:xfrm>
              <a:off x="4995857" y="2714783"/>
              <a:ext cx="343860" cy="164717"/>
            </a:xfrm>
            <a:custGeom>
              <a:avLst/>
              <a:gdLst>
                <a:gd name="T0" fmla="*/ 2147483646 w 21174"/>
                <a:gd name="T1" fmla="*/ 2147483646 h 12449"/>
                <a:gd name="T2" fmla="*/ 2147483646 w 21174"/>
                <a:gd name="T3" fmla="*/ 2147483646 h 12449"/>
                <a:gd name="T4" fmla="*/ 2147483646 w 21174"/>
                <a:gd name="T5" fmla="*/ 2147483646 h 12449"/>
                <a:gd name="T6" fmla="*/ 2147483646 w 21174"/>
                <a:gd name="T7" fmla="*/ 2147483646 h 124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4" h="12449">
                  <a:moveTo>
                    <a:pt x="33" y="6385"/>
                  </a:moveTo>
                  <a:cubicBezTo>
                    <a:pt x="-426" y="3685"/>
                    <a:pt x="3710" y="-4415"/>
                    <a:pt x="21173" y="3144"/>
                  </a:cubicBezTo>
                  <a:cubicBezTo>
                    <a:pt x="21173" y="3144"/>
                    <a:pt x="17037" y="6925"/>
                    <a:pt x="14739" y="8544"/>
                  </a:cubicBezTo>
                  <a:cubicBezTo>
                    <a:pt x="12442" y="10704"/>
                    <a:pt x="493" y="17184"/>
                    <a:pt x="33" y="6385"/>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0" name="AutoShape 20"/>
            <p:cNvSpPr>
              <a:spLocks/>
            </p:cNvSpPr>
            <p:nvPr/>
          </p:nvSpPr>
          <p:spPr bwMode="auto">
            <a:xfrm>
              <a:off x="5011097" y="2976910"/>
              <a:ext cx="304429" cy="236410"/>
            </a:xfrm>
            <a:custGeom>
              <a:avLst/>
              <a:gdLst>
                <a:gd name="T0" fmla="*/ 2147483646 w 21180"/>
                <a:gd name="T1" fmla="*/ 2147483646 h 18889"/>
                <a:gd name="T2" fmla="*/ 2147483646 w 21180"/>
                <a:gd name="T3" fmla="*/ 2147483646 h 18889"/>
                <a:gd name="T4" fmla="*/ 2147483646 w 21180"/>
                <a:gd name="T5" fmla="*/ 2147483646 h 18889"/>
                <a:gd name="T6" fmla="*/ 2147483646 w 21180"/>
                <a:gd name="T7" fmla="*/ 2147483646 h 18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18889">
                  <a:moveTo>
                    <a:pt x="94" y="10800"/>
                  </a:moveTo>
                  <a:cubicBezTo>
                    <a:pt x="-420" y="7957"/>
                    <a:pt x="608" y="0"/>
                    <a:pt x="17580" y="0"/>
                  </a:cubicBezTo>
                  <a:cubicBezTo>
                    <a:pt x="17580" y="0"/>
                    <a:pt x="20151" y="568"/>
                    <a:pt x="21179" y="0"/>
                  </a:cubicBezTo>
                  <a:cubicBezTo>
                    <a:pt x="21179" y="0"/>
                    <a:pt x="18094" y="13073"/>
                    <a:pt x="11922" y="17621"/>
                  </a:cubicBezTo>
                  <a:cubicBezTo>
                    <a:pt x="5751" y="21599"/>
                    <a:pt x="608" y="15347"/>
                    <a:pt x="94" y="10800"/>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1" name="AutoShape 21"/>
            <p:cNvSpPr>
              <a:spLocks/>
            </p:cNvSpPr>
            <p:nvPr/>
          </p:nvSpPr>
          <p:spPr bwMode="auto">
            <a:xfrm>
              <a:off x="4372051" y="3104006"/>
              <a:ext cx="341912" cy="197777"/>
            </a:xfrm>
            <a:custGeom>
              <a:avLst/>
              <a:gdLst>
                <a:gd name="T0" fmla="*/ 2147483646 w 20815"/>
                <a:gd name="T1" fmla="*/ 2147483646 h 18748"/>
                <a:gd name="T2" fmla="*/ 2147483646 w 20815"/>
                <a:gd name="T3" fmla="*/ 2147483646 h 18748"/>
                <a:gd name="T4" fmla="*/ 2147483646 w 20815"/>
                <a:gd name="T5" fmla="*/ 2147483646 h 18748"/>
                <a:gd name="T6" fmla="*/ 2147483646 w 20815"/>
                <a:gd name="T7" fmla="*/ 2147483646 h 187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15" h="18748">
                  <a:moveTo>
                    <a:pt x="20699" y="10353"/>
                  </a:moveTo>
                  <a:cubicBezTo>
                    <a:pt x="20699" y="10353"/>
                    <a:pt x="19799" y="-1797"/>
                    <a:pt x="6749" y="227"/>
                  </a:cubicBezTo>
                  <a:cubicBezTo>
                    <a:pt x="6749" y="227"/>
                    <a:pt x="899" y="2252"/>
                    <a:pt x="0" y="1577"/>
                  </a:cubicBezTo>
                  <a:cubicBezTo>
                    <a:pt x="0" y="1577"/>
                    <a:pt x="4499" y="16428"/>
                    <a:pt x="10800" y="18453"/>
                  </a:cubicBezTo>
                  <a:cubicBezTo>
                    <a:pt x="17099" y="19803"/>
                    <a:pt x="21600" y="16428"/>
                    <a:pt x="20699" y="10353"/>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2" name="AutoShape 22"/>
            <p:cNvSpPr>
              <a:spLocks/>
            </p:cNvSpPr>
            <p:nvPr/>
          </p:nvSpPr>
          <p:spPr bwMode="auto">
            <a:xfrm>
              <a:off x="4214804" y="2818801"/>
              <a:ext cx="310382" cy="154192"/>
            </a:xfrm>
            <a:custGeom>
              <a:avLst/>
              <a:gdLst>
                <a:gd name="T0" fmla="*/ 2147483646 w 20033"/>
                <a:gd name="T1" fmla="*/ 2147483646 h 15680"/>
                <a:gd name="T2" fmla="*/ 2147483646 w 20033"/>
                <a:gd name="T3" fmla="*/ 2147483646 h 15680"/>
                <a:gd name="T4" fmla="*/ 2147483646 w 20033"/>
                <a:gd name="T5" fmla="*/ 2147483646 h 15680"/>
                <a:gd name="T6" fmla="*/ 2147483646 w 20033"/>
                <a:gd name="T7" fmla="*/ 2147483646 h 15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33" h="15680">
                  <a:moveTo>
                    <a:pt x="19679" y="5146"/>
                  </a:moveTo>
                  <a:cubicBezTo>
                    <a:pt x="17760" y="826"/>
                    <a:pt x="10559" y="-2773"/>
                    <a:pt x="3359" y="2986"/>
                  </a:cubicBezTo>
                  <a:cubicBezTo>
                    <a:pt x="479" y="5866"/>
                    <a:pt x="0" y="10187"/>
                    <a:pt x="0" y="10187"/>
                  </a:cubicBezTo>
                  <a:cubicBezTo>
                    <a:pt x="0" y="10187"/>
                    <a:pt x="6239" y="12346"/>
                    <a:pt x="9119" y="14507"/>
                  </a:cubicBezTo>
                  <a:cubicBezTo>
                    <a:pt x="15360" y="18827"/>
                    <a:pt x="21600" y="10187"/>
                    <a:pt x="19679" y="5146"/>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3" name="AutoShape 23"/>
            <p:cNvSpPr>
              <a:spLocks/>
            </p:cNvSpPr>
            <p:nvPr/>
          </p:nvSpPr>
          <p:spPr bwMode="auto">
            <a:xfrm>
              <a:off x="4129147" y="2335816"/>
              <a:ext cx="213784" cy="252712"/>
            </a:xfrm>
            <a:custGeom>
              <a:avLst/>
              <a:gdLst>
                <a:gd name="T0" fmla="*/ 2147483646 w 15070"/>
                <a:gd name="T1" fmla="*/ 2147483646 h 19631"/>
                <a:gd name="T2" fmla="*/ 2147483646 w 15070"/>
                <a:gd name="T3" fmla="*/ 2147483646 h 19631"/>
                <a:gd name="T4" fmla="*/ 2147483646 w 15070"/>
                <a:gd name="T5" fmla="*/ 2147483646 h 19631"/>
                <a:gd name="T6" fmla="*/ 2147483646 w 15070"/>
                <a:gd name="T7" fmla="*/ 2147483646 h 196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70" h="19631">
                  <a:moveTo>
                    <a:pt x="13316" y="18830"/>
                  </a:moveTo>
                  <a:cubicBezTo>
                    <a:pt x="13316" y="18830"/>
                    <a:pt x="19111" y="9415"/>
                    <a:pt x="9629" y="4984"/>
                  </a:cubicBezTo>
                  <a:cubicBezTo>
                    <a:pt x="2780" y="1661"/>
                    <a:pt x="1726" y="0"/>
                    <a:pt x="1726" y="0"/>
                  </a:cubicBezTo>
                  <a:cubicBezTo>
                    <a:pt x="1726" y="0"/>
                    <a:pt x="-2488" y="8307"/>
                    <a:pt x="2253" y="14953"/>
                  </a:cubicBezTo>
                  <a:cubicBezTo>
                    <a:pt x="6994" y="21599"/>
                    <a:pt x="11736" y="19384"/>
                    <a:pt x="13316" y="18830"/>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4" name="AutoShape 24"/>
            <p:cNvSpPr>
              <a:spLocks/>
            </p:cNvSpPr>
            <p:nvPr/>
          </p:nvSpPr>
          <p:spPr bwMode="auto">
            <a:xfrm>
              <a:off x="4461228" y="2304919"/>
              <a:ext cx="226745" cy="311386"/>
            </a:xfrm>
            <a:custGeom>
              <a:avLst/>
              <a:gdLst>
                <a:gd name="T0" fmla="*/ 2147483646 w 15376"/>
                <a:gd name="T1" fmla="*/ 2147483646 h 20489"/>
                <a:gd name="T2" fmla="*/ 2147483646 w 15376"/>
                <a:gd name="T3" fmla="*/ 2147483646 h 20489"/>
                <a:gd name="T4" fmla="*/ 2147483646 w 15376"/>
                <a:gd name="T5" fmla="*/ 2147483646 h 20489"/>
                <a:gd name="T6" fmla="*/ 2147483646 w 15376"/>
                <a:gd name="T7" fmla="*/ 2147483646 h 20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76" h="20489">
                  <a:moveTo>
                    <a:pt x="3445" y="19252"/>
                  </a:moveTo>
                  <a:cubicBezTo>
                    <a:pt x="3445" y="19252"/>
                    <a:pt x="-3587" y="13147"/>
                    <a:pt x="2440" y="7982"/>
                  </a:cubicBezTo>
                  <a:cubicBezTo>
                    <a:pt x="8468" y="2347"/>
                    <a:pt x="11985" y="1878"/>
                    <a:pt x="11985" y="0"/>
                  </a:cubicBezTo>
                  <a:cubicBezTo>
                    <a:pt x="11985" y="0"/>
                    <a:pt x="18013" y="14086"/>
                    <a:pt x="13994" y="17843"/>
                  </a:cubicBezTo>
                  <a:cubicBezTo>
                    <a:pt x="10478" y="21599"/>
                    <a:pt x="5957" y="20660"/>
                    <a:pt x="3445" y="19252"/>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5" name="AutoShape 25"/>
            <p:cNvSpPr>
              <a:spLocks/>
            </p:cNvSpPr>
            <p:nvPr/>
          </p:nvSpPr>
          <p:spPr bwMode="auto">
            <a:xfrm>
              <a:off x="5489081" y="2698845"/>
              <a:ext cx="252062" cy="312216"/>
            </a:xfrm>
            <a:custGeom>
              <a:avLst/>
              <a:gdLst>
                <a:gd name="T0" fmla="*/ 2147483646 w 16671"/>
                <a:gd name="T1" fmla="*/ 2147483646 h 20543"/>
                <a:gd name="T2" fmla="*/ 2147483646 w 16671"/>
                <a:gd name="T3" fmla="*/ 2147483646 h 20543"/>
                <a:gd name="T4" fmla="*/ 2147483646 w 16671"/>
                <a:gd name="T5" fmla="*/ 2147483646 h 20543"/>
                <a:gd name="T6" fmla="*/ 2147483646 w 16671"/>
                <a:gd name="T7" fmla="*/ 2147483646 h 205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71" h="20543">
                  <a:moveTo>
                    <a:pt x="982" y="17843"/>
                  </a:moveTo>
                  <a:cubicBezTo>
                    <a:pt x="982" y="17843"/>
                    <a:pt x="-2945" y="8921"/>
                    <a:pt x="4909" y="5634"/>
                  </a:cubicBezTo>
                  <a:cubicBezTo>
                    <a:pt x="13255" y="2347"/>
                    <a:pt x="15709" y="0"/>
                    <a:pt x="15709" y="0"/>
                  </a:cubicBezTo>
                  <a:cubicBezTo>
                    <a:pt x="15709" y="0"/>
                    <a:pt x="18654" y="15026"/>
                    <a:pt x="14236" y="18313"/>
                  </a:cubicBezTo>
                  <a:cubicBezTo>
                    <a:pt x="9327" y="21130"/>
                    <a:pt x="3436" y="21599"/>
                    <a:pt x="982" y="17843"/>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6" name="AutoShape 26"/>
            <p:cNvSpPr>
              <a:spLocks/>
            </p:cNvSpPr>
            <p:nvPr/>
          </p:nvSpPr>
          <p:spPr bwMode="auto">
            <a:xfrm>
              <a:off x="5494129" y="2254715"/>
              <a:ext cx="190568" cy="293513"/>
            </a:xfrm>
            <a:custGeom>
              <a:avLst/>
              <a:gdLst>
                <a:gd name="T0" fmla="*/ 2147483646 w 19262"/>
                <a:gd name="T1" fmla="*/ 2147483646 h 21600"/>
                <a:gd name="T2" fmla="*/ 2147483646 w 19262"/>
                <a:gd name="T3" fmla="*/ 2147483646 h 21600"/>
                <a:gd name="T4" fmla="*/ 2147483646 w 19262"/>
                <a:gd name="T5" fmla="*/ 2147483646 h 21600"/>
                <a:gd name="T6" fmla="*/ 2147483646 w 19262"/>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62" h="21600">
                  <a:moveTo>
                    <a:pt x="9083" y="21600"/>
                  </a:moveTo>
                  <a:cubicBezTo>
                    <a:pt x="9083" y="21600"/>
                    <a:pt x="-1344" y="16331"/>
                    <a:pt x="145" y="11063"/>
                  </a:cubicBezTo>
                  <a:cubicBezTo>
                    <a:pt x="1635" y="5795"/>
                    <a:pt x="9828" y="1580"/>
                    <a:pt x="9828" y="0"/>
                  </a:cubicBezTo>
                  <a:cubicBezTo>
                    <a:pt x="9828" y="0"/>
                    <a:pt x="18021" y="6848"/>
                    <a:pt x="18766" y="10536"/>
                  </a:cubicBezTo>
                  <a:cubicBezTo>
                    <a:pt x="20256" y="13697"/>
                    <a:pt x="18766" y="21073"/>
                    <a:pt x="9083" y="21600"/>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7" name="AutoShape 27"/>
            <p:cNvSpPr>
              <a:spLocks/>
            </p:cNvSpPr>
            <p:nvPr/>
          </p:nvSpPr>
          <p:spPr bwMode="auto">
            <a:xfrm>
              <a:off x="3831359" y="2806981"/>
              <a:ext cx="202255" cy="297378"/>
            </a:xfrm>
            <a:custGeom>
              <a:avLst/>
              <a:gdLst>
                <a:gd name="T0" fmla="*/ 2147483646 w 12174"/>
                <a:gd name="T1" fmla="*/ 2147483646 h 21600"/>
                <a:gd name="T2" fmla="*/ 2147483646 w 12174"/>
                <a:gd name="T3" fmla="*/ 2147483646 h 21600"/>
                <a:gd name="T4" fmla="*/ 2147483646 w 12174"/>
                <a:gd name="T5" fmla="*/ 2147483646 h 21600"/>
                <a:gd name="T6" fmla="*/ 2147483646 w 12174"/>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74" h="21600">
                  <a:moveTo>
                    <a:pt x="7422" y="21599"/>
                  </a:moveTo>
                  <a:cubicBezTo>
                    <a:pt x="7422" y="21599"/>
                    <a:pt x="-6528" y="17485"/>
                    <a:pt x="3821" y="0"/>
                  </a:cubicBezTo>
                  <a:cubicBezTo>
                    <a:pt x="3821" y="0"/>
                    <a:pt x="5622" y="3085"/>
                    <a:pt x="8772" y="5657"/>
                  </a:cubicBezTo>
                  <a:cubicBezTo>
                    <a:pt x="11921" y="8228"/>
                    <a:pt x="15071" y="21599"/>
                    <a:pt x="7422" y="21599"/>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8" name="AutoShape 28"/>
            <p:cNvSpPr>
              <a:spLocks/>
            </p:cNvSpPr>
            <p:nvPr/>
          </p:nvSpPr>
          <p:spPr bwMode="auto">
            <a:xfrm>
              <a:off x="3444489" y="2868773"/>
              <a:ext cx="237122" cy="312825"/>
            </a:xfrm>
            <a:custGeom>
              <a:avLst/>
              <a:gdLst>
                <a:gd name="T0" fmla="*/ 2147483646 w 11872"/>
                <a:gd name="T1" fmla="*/ 2147483646 h 21600"/>
                <a:gd name="T2" fmla="*/ 2147483646 w 11872"/>
                <a:gd name="T3" fmla="*/ 2147483646 h 21600"/>
                <a:gd name="T4" fmla="*/ 2147483646 w 11872"/>
                <a:gd name="T5" fmla="*/ 2147483646 h 21600"/>
                <a:gd name="T6" fmla="*/ 2147483646 w 11872"/>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72" h="21600">
                  <a:moveTo>
                    <a:pt x="5050" y="21599"/>
                  </a:moveTo>
                  <a:cubicBezTo>
                    <a:pt x="5050" y="21599"/>
                    <a:pt x="-4632" y="15218"/>
                    <a:pt x="2816" y="0"/>
                  </a:cubicBezTo>
                  <a:cubicBezTo>
                    <a:pt x="2816" y="0"/>
                    <a:pt x="4305" y="2454"/>
                    <a:pt x="5795" y="3436"/>
                  </a:cubicBezTo>
                  <a:cubicBezTo>
                    <a:pt x="10636" y="7363"/>
                    <a:pt x="16968" y="17181"/>
                    <a:pt x="5050" y="21599"/>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39" name="AutoShape 29"/>
            <p:cNvSpPr>
              <a:spLocks/>
            </p:cNvSpPr>
            <p:nvPr/>
          </p:nvSpPr>
          <p:spPr bwMode="auto">
            <a:xfrm>
              <a:off x="3866193" y="2436228"/>
              <a:ext cx="196591" cy="270341"/>
            </a:xfrm>
            <a:custGeom>
              <a:avLst/>
              <a:gdLst>
                <a:gd name="T0" fmla="*/ 2147483646 w 11448"/>
                <a:gd name="T1" fmla="*/ 2147483646 h 21600"/>
                <a:gd name="T2" fmla="*/ 2147483646 w 11448"/>
                <a:gd name="T3" fmla="*/ 2147483646 h 21600"/>
                <a:gd name="T4" fmla="*/ 2147483646 w 11448"/>
                <a:gd name="T5" fmla="*/ 2147483646 h 21600"/>
                <a:gd name="T6" fmla="*/ 2147483646 w 11448"/>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48" h="21600">
                  <a:moveTo>
                    <a:pt x="7668" y="21599"/>
                  </a:moveTo>
                  <a:cubicBezTo>
                    <a:pt x="7668" y="21599"/>
                    <a:pt x="-5291" y="21599"/>
                    <a:pt x="2485" y="0"/>
                  </a:cubicBezTo>
                  <a:cubicBezTo>
                    <a:pt x="2485" y="0"/>
                    <a:pt x="4212" y="3978"/>
                    <a:pt x="5940" y="5115"/>
                  </a:cubicBezTo>
                  <a:cubicBezTo>
                    <a:pt x="7668" y="6252"/>
                    <a:pt x="16308" y="17621"/>
                    <a:pt x="7668" y="21599"/>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40" name="AutoShape 14"/>
            <p:cNvSpPr>
              <a:spLocks/>
            </p:cNvSpPr>
            <p:nvPr/>
          </p:nvSpPr>
          <p:spPr bwMode="auto">
            <a:xfrm>
              <a:off x="3108526" y="3960568"/>
              <a:ext cx="285100" cy="260313"/>
            </a:xfrm>
            <a:custGeom>
              <a:avLst/>
              <a:gdLst>
                <a:gd name="T0" fmla="*/ 2147483646 w 20364"/>
                <a:gd name="T1" fmla="*/ 2147483646 h 21100"/>
                <a:gd name="T2" fmla="*/ 2147483646 w 20364"/>
                <a:gd name="T3" fmla="*/ 2147483646 h 21100"/>
                <a:gd name="T4" fmla="*/ 2147483646 w 20364"/>
                <a:gd name="T5" fmla="*/ 2147483646 h 21100"/>
                <a:gd name="T6" fmla="*/ 2147483646 w 20364"/>
                <a:gd name="T7" fmla="*/ 2147483646 h 2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64" h="21100">
                  <a:moveTo>
                    <a:pt x="14751" y="83"/>
                  </a:moveTo>
                  <a:cubicBezTo>
                    <a:pt x="12117" y="83"/>
                    <a:pt x="4214" y="2418"/>
                    <a:pt x="3687" y="10591"/>
                  </a:cubicBezTo>
                  <a:cubicBezTo>
                    <a:pt x="2634" y="18181"/>
                    <a:pt x="0" y="21099"/>
                    <a:pt x="0" y="21099"/>
                  </a:cubicBezTo>
                  <a:cubicBezTo>
                    <a:pt x="0" y="21099"/>
                    <a:pt x="18439" y="19932"/>
                    <a:pt x="20019" y="11175"/>
                  </a:cubicBezTo>
                  <a:cubicBezTo>
                    <a:pt x="21599" y="1835"/>
                    <a:pt x="17385" y="-500"/>
                    <a:pt x="14751" y="83"/>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41" name="AutoShape 12"/>
            <p:cNvSpPr>
              <a:spLocks/>
            </p:cNvSpPr>
            <p:nvPr/>
          </p:nvSpPr>
          <p:spPr bwMode="auto">
            <a:xfrm>
              <a:off x="3418578" y="3682920"/>
              <a:ext cx="189621" cy="298390"/>
            </a:xfrm>
            <a:custGeom>
              <a:avLst/>
              <a:gdLst>
                <a:gd name="T0" fmla="*/ 2147483646 w 14722"/>
                <a:gd name="T1" fmla="*/ 2147483646 h 21125"/>
                <a:gd name="T2" fmla="*/ 2147483646 w 14722"/>
                <a:gd name="T3" fmla="*/ 2147483646 h 21125"/>
                <a:gd name="T4" fmla="*/ 2147483646 w 14722"/>
                <a:gd name="T5" fmla="*/ 2147483646 h 21125"/>
                <a:gd name="T6" fmla="*/ 2147483646 w 14722"/>
                <a:gd name="T7" fmla="*/ 2147483646 h 21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22" h="21125">
                  <a:moveTo>
                    <a:pt x="7999" y="21097"/>
                  </a:moveTo>
                  <a:cubicBezTo>
                    <a:pt x="2162" y="21600"/>
                    <a:pt x="-3092" y="15069"/>
                    <a:pt x="2162" y="7534"/>
                  </a:cubicBezTo>
                  <a:cubicBezTo>
                    <a:pt x="6832" y="0"/>
                    <a:pt x="6832" y="0"/>
                    <a:pt x="6832" y="0"/>
                  </a:cubicBezTo>
                  <a:cubicBezTo>
                    <a:pt x="6832" y="0"/>
                    <a:pt x="9167" y="3516"/>
                    <a:pt x="10918" y="5525"/>
                  </a:cubicBezTo>
                  <a:cubicBezTo>
                    <a:pt x="14421" y="10046"/>
                    <a:pt x="18507" y="21097"/>
                    <a:pt x="7999" y="21097"/>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42" name="AutoShape 22"/>
            <p:cNvSpPr>
              <a:spLocks/>
            </p:cNvSpPr>
            <p:nvPr/>
          </p:nvSpPr>
          <p:spPr bwMode="auto">
            <a:xfrm>
              <a:off x="3408508" y="4112374"/>
              <a:ext cx="310382" cy="154192"/>
            </a:xfrm>
            <a:custGeom>
              <a:avLst/>
              <a:gdLst>
                <a:gd name="T0" fmla="*/ 2147483646 w 20033"/>
                <a:gd name="T1" fmla="*/ 2147483646 h 15680"/>
                <a:gd name="T2" fmla="*/ 2147483646 w 20033"/>
                <a:gd name="T3" fmla="*/ 2147483646 h 15680"/>
                <a:gd name="T4" fmla="*/ 2147483646 w 20033"/>
                <a:gd name="T5" fmla="*/ 2147483646 h 15680"/>
                <a:gd name="T6" fmla="*/ 2147483646 w 20033"/>
                <a:gd name="T7" fmla="*/ 2147483646 h 15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33" h="15680">
                  <a:moveTo>
                    <a:pt x="19679" y="5146"/>
                  </a:moveTo>
                  <a:cubicBezTo>
                    <a:pt x="17760" y="826"/>
                    <a:pt x="10559" y="-2773"/>
                    <a:pt x="3359" y="2986"/>
                  </a:cubicBezTo>
                  <a:cubicBezTo>
                    <a:pt x="479" y="5866"/>
                    <a:pt x="0" y="10187"/>
                    <a:pt x="0" y="10187"/>
                  </a:cubicBezTo>
                  <a:cubicBezTo>
                    <a:pt x="0" y="10187"/>
                    <a:pt x="6239" y="12346"/>
                    <a:pt x="9119" y="14507"/>
                  </a:cubicBezTo>
                  <a:cubicBezTo>
                    <a:pt x="15360" y="18827"/>
                    <a:pt x="21600" y="10187"/>
                    <a:pt x="19679" y="5146"/>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43" name="AutoShape 3"/>
            <p:cNvSpPr>
              <a:spLocks/>
            </p:cNvSpPr>
            <p:nvPr/>
          </p:nvSpPr>
          <p:spPr bwMode="auto">
            <a:xfrm>
              <a:off x="5278845" y="3973341"/>
              <a:ext cx="193929" cy="278066"/>
            </a:xfrm>
            <a:custGeom>
              <a:avLst/>
              <a:gdLst>
                <a:gd name="T0" fmla="*/ 2147483646 w 9894"/>
                <a:gd name="T1" fmla="*/ 2147483646 h 21600"/>
                <a:gd name="T2" fmla="*/ 2147483646 w 9894"/>
                <a:gd name="T3" fmla="*/ 2147483646 h 21600"/>
                <a:gd name="T4" fmla="*/ 2147483646 w 9894"/>
                <a:gd name="T5" fmla="*/ 2147483646 h 21600"/>
                <a:gd name="T6" fmla="*/ 2147483646 w 9894"/>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94" h="21600">
                  <a:moveTo>
                    <a:pt x="5448" y="21599"/>
                  </a:moveTo>
                  <a:cubicBezTo>
                    <a:pt x="5448" y="21599"/>
                    <a:pt x="-4783" y="19938"/>
                    <a:pt x="2795" y="0"/>
                  </a:cubicBezTo>
                  <a:cubicBezTo>
                    <a:pt x="2795" y="0"/>
                    <a:pt x="16817" y="14399"/>
                    <a:pt x="5448" y="21599"/>
                  </a:cubicBezTo>
                  <a:close/>
                </a:path>
              </a:pathLst>
            </a:custGeom>
            <a:solidFill>
              <a:srgbClr val="FF3E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grpSp>
      <p:sp>
        <p:nvSpPr>
          <p:cNvPr id="44" name="AutoShape 19"/>
          <p:cNvSpPr>
            <a:spLocks/>
          </p:cNvSpPr>
          <p:nvPr/>
        </p:nvSpPr>
        <p:spPr bwMode="auto">
          <a:xfrm>
            <a:off x="6388365" y="5645736"/>
            <a:ext cx="528389" cy="253146"/>
          </a:xfrm>
          <a:custGeom>
            <a:avLst/>
            <a:gdLst>
              <a:gd name="T0" fmla="*/ 2147483646 w 21174"/>
              <a:gd name="T1" fmla="*/ 2147483646 h 12449"/>
              <a:gd name="T2" fmla="*/ 2147483646 w 21174"/>
              <a:gd name="T3" fmla="*/ 2147483646 h 12449"/>
              <a:gd name="T4" fmla="*/ 2147483646 w 21174"/>
              <a:gd name="T5" fmla="*/ 2147483646 h 12449"/>
              <a:gd name="T6" fmla="*/ 2147483646 w 21174"/>
              <a:gd name="T7" fmla="*/ 2147483646 h 124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4" h="12449">
                <a:moveTo>
                  <a:pt x="33" y="6385"/>
                </a:moveTo>
                <a:cubicBezTo>
                  <a:pt x="-426" y="3685"/>
                  <a:pt x="3710" y="-4415"/>
                  <a:pt x="21173" y="3144"/>
                </a:cubicBezTo>
                <a:cubicBezTo>
                  <a:pt x="21173" y="3144"/>
                  <a:pt x="17037" y="6925"/>
                  <a:pt x="14739" y="8544"/>
                </a:cubicBezTo>
                <a:cubicBezTo>
                  <a:pt x="12442" y="10704"/>
                  <a:pt x="493" y="17184"/>
                  <a:pt x="33" y="6385"/>
                </a:cubicBezTo>
                <a:close/>
              </a:path>
            </a:pathLst>
          </a:cu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sz="2399"/>
          </a:p>
        </p:txBody>
      </p:sp>
      <p:sp>
        <p:nvSpPr>
          <p:cNvPr id="45" name="文本框 44"/>
          <p:cNvSpPr txBox="1"/>
          <p:nvPr/>
        </p:nvSpPr>
        <p:spPr>
          <a:xfrm>
            <a:off x="5760750" y="5256772"/>
            <a:ext cx="651731" cy="1241237"/>
          </a:xfrm>
          <a:prstGeom prst="rect">
            <a:avLst/>
          </a:prstGeom>
          <a:noFill/>
        </p:spPr>
        <p:txBody>
          <a:bodyPr wrap="square" rtlCol="0">
            <a:spAutoFit/>
          </a:bodyPr>
          <a:lstStyle/>
          <a:p>
            <a:r>
              <a:rPr kumimoji="1" lang="zh-CN" altLang="en-US" sz="3733" b="1">
                <a:solidFill>
                  <a:schemeClr val="bg1"/>
                </a:solidFill>
                <a:latin typeface="Microsoft YaHei" charset="0"/>
                <a:ea typeface="Microsoft YaHei" charset="0"/>
                <a:cs typeface="Microsoft YaHei" charset="0"/>
              </a:rPr>
              <a:t>品牌</a:t>
            </a:r>
          </a:p>
        </p:txBody>
      </p:sp>
    </p:spTree>
    <p:extLst>
      <p:ext uri="{BB962C8B-B14F-4D97-AF65-F5344CB8AC3E}">
        <p14:creationId xmlns:p14="http://schemas.microsoft.com/office/powerpoint/2010/main" val="197382706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569913" y="940773"/>
            <a:ext cx="137585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我们的思考</a:t>
            </a:r>
            <a:endParaRPr lang="zh-CN" altLang="en-US" dirty="0"/>
          </a:p>
        </p:txBody>
      </p:sp>
      <p:grpSp>
        <p:nvGrpSpPr>
          <p:cNvPr id="4" name="组 3"/>
          <p:cNvGrpSpPr/>
          <p:nvPr/>
        </p:nvGrpSpPr>
        <p:grpSpPr>
          <a:xfrm>
            <a:off x="0" y="1833899"/>
            <a:ext cx="12215968" cy="4869695"/>
            <a:chOff x="0" y="1208351"/>
            <a:chExt cx="9144000" cy="3645105"/>
          </a:xfrm>
        </p:grpSpPr>
        <p:pic>
          <p:nvPicPr>
            <p:cNvPr id="6" name="图片 25"/>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208351"/>
              <a:ext cx="9144000" cy="236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0" y="1215514"/>
              <a:ext cx="9144000" cy="2355276"/>
            </a:xfrm>
            <a:prstGeom prst="rect">
              <a:avLst/>
            </a:prstGeom>
            <a:solidFill>
              <a:schemeClr val="tx1">
                <a:lumMod val="75000"/>
                <a:lumOff val="25000"/>
                <a:alpha val="93000"/>
              </a:schemeClr>
            </a:solidFill>
            <a:ln w="9525" cap="flat" cmpd="sng" algn="ctr">
              <a:solidFill>
                <a:srgbClr val="E8314A"/>
              </a:solidFill>
              <a:prstDash val="solid"/>
              <a:round/>
              <a:headEnd type="none" w="med" len="med"/>
              <a:tailEnd type="none" w="med" len="med"/>
            </a:ln>
            <a:effectLst/>
          </p:spPr>
          <p:txBody>
            <a:bodyPr vert="horz" wrap="square" lIns="61740" tIns="30870" rIns="61740" bIns="30870" numCol="1" rtlCol="0" anchor="t" anchorCtr="0" compatLnSpc="1">
              <a:prstTxWarp prst="textNoShape">
                <a:avLst/>
              </a:prstTxWarp>
            </a:bodyPr>
            <a:lstStyle/>
            <a:p>
              <a:pPr algn="ctr" defTabSz="394442"/>
              <a:endParaRPr lang="zh-CN" altLang="en-US" dirty="0">
                <a:solidFill>
                  <a:srgbClr val="50D6E5"/>
                </a:solidFill>
              </a:endParaRPr>
            </a:p>
          </p:txBody>
        </p:sp>
        <p:sp>
          <p:nvSpPr>
            <p:cNvPr id="8" name="文本框 7"/>
            <p:cNvSpPr txBox="1"/>
            <p:nvPr/>
          </p:nvSpPr>
          <p:spPr>
            <a:xfrm>
              <a:off x="593669" y="1358742"/>
              <a:ext cx="7789074" cy="990632"/>
            </a:xfrm>
            <a:prstGeom prst="rect">
              <a:avLst/>
            </a:prstGeom>
            <a:noFill/>
          </p:spPr>
          <p:txBody>
            <a:bodyPr wrap="square" rtlCol="0">
              <a:spAutoFit/>
            </a:bodyPr>
            <a:lstStyle/>
            <a:p>
              <a:pPr algn="ctr"/>
              <a:r>
                <a:rPr kumimoji="1" lang="zh-CN" altLang="en-US" sz="1400" dirty="0">
                  <a:solidFill>
                    <a:schemeClr val="bg1"/>
                  </a:solidFill>
                  <a:latin typeface="Microsoft YaHei" charset="0"/>
                  <a:ea typeface="Microsoft YaHei" charset="0"/>
                  <a:cs typeface="Microsoft YaHei" charset="0"/>
                </a:rPr>
                <a:t>品牌是在受众心中形成独特形象的</a:t>
              </a:r>
              <a:r>
                <a:rPr kumimoji="1" lang="zh-CN" altLang="en-US" sz="4000" b="1" dirty="0">
                  <a:solidFill>
                    <a:schemeClr val="bg1"/>
                  </a:solidFill>
                  <a:latin typeface="Microsoft YaHei" charset="0"/>
                  <a:ea typeface="Microsoft YaHei" charset="0"/>
                  <a:cs typeface="Microsoft YaHei" charset="0"/>
                </a:rPr>
                <a:t>一个承诺</a:t>
              </a:r>
              <a:r>
                <a:rPr kumimoji="1" lang="zh-CN" altLang="en-US" sz="1400" dirty="0">
                  <a:solidFill>
                    <a:schemeClr val="bg1"/>
                  </a:solidFill>
                  <a:latin typeface="Microsoft YaHei" charset="0"/>
                  <a:ea typeface="Microsoft YaHei" charset="0"/>
                  <a:cs typeface="Microsoft YaHei" charset="0"/>
                </a:rPr>
                <a:t>。</a:t>
              </a:r>
            </a:p>
            <a:p>
              <a:pPr algn="ctr"/>
              <a:r>
                <a:rPr kumimoji="1" lang="zh-CN" altLang="en-US" sz="1400" dirty="0">
                  <a:solidFill>
                    <a:schemeClr val="bg1"/>
                  </a:solidFill>
                  <a:latin typeface="Microsoft YaHei" charset="0"/>
                  <a:ea typeface="Microsoft YaHei" charset="0"/>
                  <a:cs typeface="Microsoft YaHei" charset="0"/>
                </a:rPr>
                <a:t>品牌能提升</a:t>
              </a:r>
              <a:r>
                <a:rPr kumimoji="1" lang="zh-CN" altLang="en-US" sz="4000" b="1" dirty="0">
                  <a:solidFill>
                    <a:schemeClr val="bg1"/>
                  </a:solidFill>
                  <a:latin typeface="Microsoft YaHei" charset="0"/>
                  <a:ea typeface="Microsoft YaHei" charset="0"/>
                  <a:cs typeface="Microsoft YaHei" charset="0"/>
                </a:rPr>
                <a:t>偏好度</a:t>
              </a:r>
              <a:r>
                <a:rPr kumimoji="1" lang="zh-CN" altLang="en-US" sz="1400" dirty="0">
                  <a:solidFill>
                    <a:schemeClr val="bg1"/>
                  </a:solidFill>
                  <a:latin typeface="Microsoft YaHei" charset="0"/>
                  <a:ea typeface="Microsoft YaHei" charset="0"/>
                  <a:cs typeface="Microsoft YaHei" charset="0"/>
                </a:rPr>
                <a:t>，也是建立</a:t>
              </a:r>
              <a:r>
                <a:rPr kumimoji="1" lang="zh-CN" altLang="en-US" sz="4000" b="1" dirty="0">
                  <a:solidFill>
                    <a:schemeClr val="bg1"/>
                  </a:solidFill>
                  <a:latin typeface="Microsoft YaHei" charset="0"/>
                  <a:ea typeface="Microsoft YaHei" charset="0"/>
                  <a:cs typeface="Microsoft YaHei" charset="0"/>
                </a:rPr>
                <a:t>忠诚</a:t>
              </a:r>
              <a:r>
                <a:rPr kumimoji="1" lang="zh-CN" altLang="en-US" sz="1400" dirty="0">
                  <a:solidFill>
                    <a:schemeClr val="bg1"/>
                  </a:solidFill>
                  <a:latin typeface="Microsoft YaHei" charset="0"/>
                  <a:ea typeface="Microsoft YaHei" charset="0"/>
                  <a:cs typeface="Microsoft YaHei" charset="0"/>
                </a:rPr>
                <a:t>关系的基石。</a:t>
              </a:r>
            </a:p>
          </p:txBody>
        </p:sp>
        <p:sp>
          <p:nvSpPr>
            <p:cNvPr id="9" name="文本框 8"/>
            <p:cNvSpPr txBox="1"/>
            <p:nvPr/>
          </p:nvSpPr>
          <p:spPr>
            <a:xfrm>
              <a:off x="763635" y="2400008"/>
              <a:ext cx="7449140" cy="524401"/>
            </a:xfrm>
            <a:prstGeom prst="rect">
              <a:avLst/>
            </a:prstGeom>
            <a:noFill/>
          </p:spPr>
          <p:txBody>
            <a:bodyPr wrap="square" rtlCol="0">
              <a:spAutoFit/>
            </a:bodyPr>
            <a:lstStyle/>
            <a:p>
              <a:pPr algn="ctr">
                <a:lnSpc>
                  <a:spcPct val="150000"/>
                </a:lnSpc>
              </a:pPr>
              <a:r>
                <a:rPr kumimoji="1" lang="zh-CN" altLang="en-US" sz="1400" dirty="0">
                  <a:solidFill>
                    <a:schemeClr val="bg1"/>
                  </a:solidFill>
                  <a:latin typeface="Microsoft YaHei" charset="0"/>
                  <a:ea typeface="Microsoft YaHei" charset="0"/>
                  <a:cs typeface="Microsoft YaHei" charset="0"/>
                </a:rPr>
                <a:t>品牌帮助人们形成认知联系。当受众理解一个企业或产品所代表的意义时，</a:t>
              </a:r>
            </a:p>
            <a:p>
              <a:pPr algn="ctr">
                <a:lnSpc>
                  <a:spcPct val="150000"/>
                </a:lnSpc>
              </a:pPr>
              <a:r>
                <a:rPr kumimoji="1" lang="zh-CN" altLang="en-US" sz="1400" dirty="0">
                  <a:solidFill>
                    <a:schemeClr val="bg1"/>
                  </a:solidFill>
                  <a:latin typeface="Microsoft YaHei" charset="0"/>
                  <a:ea typeface="Microsoft YaHei" charset="0"/>
                  <a:cs typeface="Microsoft YaHei" charset="0"/>
                </a:rPr>
                <a:t>它将简化决策过程，形成品牌忠诚度</a:t>
              </a:r>
            </a:p>
          </p:txBody>
        </p:sp>
        <p:sp>
          <p:nvSpPr>
            <p:cNvPr id="10" name="矩形 9"/>
            <p:cNvSpPr/>
            <p:nvPr/>
          </p:nvSpPr>
          <p:spPr>
            <a:xfrm>
              <a:off x="1872114" y="3315646"/>
              <a:ext cx="2616092" cy="1537810"/>
            </a:xfrm>
            <a:prstGeom prst="rect">
              <a:avLst/>
            </a:prstGeom>
            <a:solidFill>
              <a:schemeClr val="tx1">
                <a:lumMod val="50000"/>
                <a:lumOff val="50000"/>
                <a:alpha val="44000"/>
              </a:schemeClr>
            </a:solidFill>
            <a:ln>
              <a:solidFill>
                <a:srgbClr val="E83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矩形 10"/>
            <p:cNvSpPr/>
            <p:nvPr/>
          </p:nvSpPr>
          <p:spPr>
            <a:xfrm>
              <a:off x="4716775" y="3315646"/>
              <a:ext cx="2616092" cy="1537810"/>
            </a:xfrm>
            <a:prstGeom prst="rect">
              <a:avLst/>
            </a:prstGeom>
            <a:solidFill>
              <a:schemeClr val="tx1">
                <a:lumMod val="50000"/>
                <a:lumOff val="50000"/>
                <a:alpha val="44000"/>
              </a:schemeClr>
            </a:solidFill>
            <a:ln>
              <a:solidFill>
                <a:srgbClr val="E83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Content Placeholder 2"/>
            <p:cNvSpPr txBox="1"/>
            <p:nvPr/>
          </p:nvSpPr>
          <p:spPr>
            <a:xfrm>
              <a:off x="2217011" y="3322983"/>
              <a:ext cx="1707335" cy="1341083"/>
            </a:xfrm>
            <a:prstGeom prst="rect">
              <a:avLst/>
            </a:prstGeom>
            <a:noFill/>
            <a:ln w="9525">
              <a:noFill/>
              <a:miter/>
            </a:ln>
          </p:spPr>
          <p:txBody>
            <a:bodyPr lIns="0" tIns="0" rIns="0" bIns="0"/>
            <a:lstStyle/>
            <a:p>
              <a:pPr defTabSz="388134">
                <a:spcBef>
                  <a:spcPct val="20000"/>
                </a:spcBef>
              </a:pPr>
              <a:r>
                <a:rPr lang="zh-CN" altLang="en-US" sz="1400" b="1" dirty="0">
                  <a:solidFill>
                    <a:schemeClr val="bg1"/>
                  </a:solidFill>
                  <a:latin typeface="微软雅黑" charset="0"/>
                  <a:ea typeface="微软雅黑" charset="0"/>
                </a:rPr>
                <a:t>内部</a:t>
              </a:r>
            </a:p>
            <a:p>
              <a:pPr defTabSz="388134">
                <a:spcBef>
                  <a:spcPct val="20000"/>
                </a:spcBef>
              </a:pPr>
              <a:endParaRPr lang="en-US" altLang="zh-CN" sz="1600" b="1"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阐述组织的理念</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凝聚及鼓励员工</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作为决策依据</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指导员工行为</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指导规则与实践的形成</a:t>
              </a:r>
              <a:endParaRPr lang="en-US" altLang="zh-CN" sz="1600" dirty="0">
                <a:solidFill>
                  <a:schemeClr val="bg1"/>
                </a:solidFill>
                <a:latin typeface="微软雅黑" charset="0"/>
                <a:ea typeface="微软雅黑" charset="0"/>
              </a:endParaRPr>
            </a:p>
            <a:p>
              <a:pPr defTabSz="388134">
                <a:spcBef>
                  <a:spcPct val="20000"/>
                </a:spcBef>
              </a:pPr>
              <a:endParaRPr lang="en-US" altLang="zh-CN" sz="1600" dirty="0">
                <a:solidFill>
                  <a:schemeClr val="bg1"/>
                </a:solidFill>
                <a:latin typeface="微软雅黑" charset="0"/>
                <a:ea typeface="微软雅黑" charset="0"/>
              </a:endParaRPr>
            </a:p>
            <a:p>
              <a:pPr defTabSz="388134">
                <a:spcBef>
                  <a:spcPct val="20000"/>
                </a:spcBef>
              </a:pPr>
              <a:endParaRPr lang="en-US" altLang="zh-CN" sz="1600" dirty="0">
                <a:solidFill>
                  <a:schemeClr val="bg1"/>
                </a:solidFill>
                <a:latin typeface="微软雅黑" charset="0"/>
                <a:ea typeface="微软雅黑" charset="0"/>
              </a:endParaRPr>
            </a:p>
          </p:txBody>
        </p:sp>
        <p:sp>
          <p:nvSpPr>
            <p:cNvPr id="13" name="矩形 12"/>
            <p:cNvSpPr/>
            <p:nvPr/>
          </p:nvSpPr>
          <p:spPr>
            <a:xfrm>
              <a:off x="4801037" y="3296090"/>
              <a:ext cx="2689060" cy="1557366"/>
            </a:xfrm>
            <a:prstGeom prst="rect">
              <a:avLst/>
            </a:prstGeom>
          </p:spPr>
          <p:txBody>
            <a:bodyPr wrap="square">
              <a:spAutoFit/>
            </a:bodyPr>
            <a:lstStyle/>
            <a:p>
              <a:pPr defTabSz="388134">
                <a:spcBef>
                  <a:spcPct val="20000"/>
                </a:spcBef>
              </a:pPr>
              <a:r>
                <a:rPr lang="zh-CN" altLang="en-US" sz="1400" b="1" dirty="0">
                  <a:solidFill>
                    <a:schemeClr val="bg1"/>
                  </a:solidFill>
                  <a:latin typeface="微软雅黑" charset="0"/>
                  <a:ea typeface="微软雅黑" charset="0"/>
                </a:rPr>
                <a:t>外部</a:t>
              </a:r>
            </a:p>
            <a:p>
              <a:pPr defTabSz="388134">
                <a:spcBef>
                  <a:spcPct val="20000"/>
                </a:spcBef>
              </a:pPr>
              <a:endParaRPr lang="en-US" altLang="zh-CN" sz="1600" b="1"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在受众心中形成独特形象</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从竞品中脱颖而出</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巩固受众忠诚度</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是所有营销及传播活动的核心理念</a:t>
              </a:r>
              <a:endParaRPr lang="en-US" altLang="zh-CN" sz="1600" dirty="0">
                <a:solidFill>
                  <a:schemeClr val="bg1"/>
                </a:solidFill>
                <a:latin typeface="微软雅黑" charset="0"/>
                <a:ea typeface="微软雅黑" charset="0"/>
              </a:endParaRPr>
            </a:p>
            <a:p>
              <a:pPr defTabSz="388134">
                <a:spcBef>
                  <a:spcPct val="20000"/>
                </a:spcBef>
              </a:pPr>
              <a:r>
                <a:rPr lang="zh-CN" altLang="en-US" sz="1600" dirty="0">
                  <a:solidFill>
                    <a:schemeClr val="bg1"/>
                  </a:solidFill>
                  <a:latin typeface="微软雅黑" charset="0"/>
                  <a:ea typeface="微软雅黑" charset="0"/>
                </a:rPr>
                <a:t>由所有互动与接触点共同形成</a:t>
              </a:r>
            </a:p>
          </p:txBody>
        </p:sp>
      </p:grpSp>
    </p:spTree>
    <p:extLst>
      <p:ext uri="{BB962C8B-B14F-4D97-AF65-F5344CB8AC3E}">
        <p14:creationId xmlns:p14="http://schemas.microsoft.com/office/powerpoint/2010/main" val="569481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1"/>
          <p:cNvSpPr>
            <a:spLocks noChangeArrowheads="1"/>
          </p:cNvSpPr>
          <p:nvPr/>
        </p:nvSpPr>
        <p:spPr bwMode="auto">
          <a:xfrm>
            <a:off x="660879" y="922287"/>
            <a:ext cx="2145296" cy="401228"/>
          </a:xfrm>
          <a:prstGeom prst="rect">
            <a:avLst/>
          </a:prstGeom>
          <a:noFill/>
          <a:ln>
            <a:noFill/>
          </a:ln>
          <a:extLst/>
        </p:spPr>
        <p:txBody>
          <a:bodyPr wrap="none" lIns="46274" tIns="46274" rIns="46274" bIns="46274" anchor="ctr">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pPr algn="l"/>
            <a:r>
              <a:rPr lang="zh-CN" altLang="en-US" sz="2000" b="1" dirty="0">
                <a:solidFill>
                  <a:schemeClr val="tx1">
                    <a:lumMod val="65000"/>
                    <a:lumOff val="35000"/>
                  </a:schemeClr>
                </a:solidFill>
                <a:latin typeface="微软雅黑" pitchFamily="34" charset="-122"/>
                <a:ea typeface="微软雅黑" pitchFamily="34" charset="-122"/>
              </a:rPr>
              <a:t>开场前的自我品牌</a:t>
            </a:r>
          </a:p>
        </p:txBody>
      </p:sp>
      <p:sp>
        <p:nvSpPr>
          <p:cNvPr id="10" name="矩形 9"/>
          <p:cNvSpPr/>
          <p:nvPr/>
        </p:nvSpPr>
        <p:spPr>
          <a:xfrm>
            <a:off x="3730934" y="2036485"/>
            <a:ext cx="7941512" cy="3639843"/>
          </a:xfrm>
          <a:prstGeom prst="rect">
            <a:avLst/>
          </a:prstGeom>
        </p:spPr>
        <p:txBody>
          <a:bodyPr wrap="square" lIns="121918" tIns="60960" rIns="121918" bIns="60960">
            <a:spAutoFit/>
          </a:bodyPr>
          <a:lstStyle/>
          <a:p>
            <a:pPr algn="just">
              <a:lnSpc>
                <a:spcPct val="150000"/>
              </a:lnSpc>
            </a:pPr>
            <a:r>
              <a:rPr lang="zh-CN" altLang="zh-CN" sz="1400" dirty="0">
                <a:solidFill>
                  <a:schemeClr val="tx1">
                    <a:lumMod val="65000"/>
                    <a:lumOff val="35000"/>
                  </a:schemeClr>
                </a:solidFill>
                <a:latin typeface="Microsoft YaHei" charset="0"/>
                <a:ea typeface="Microsoft YaHei" charset="0"/>
                <a:cs typeface="Microsoft YaHei" charset="0"/>
              </a:rPr>
              <a:t>思创客品牌咨询创始人</a:t>
            </a:r>
            <a:r>
              <a:rPr lang="zh-CN" altLang="zh-CN" sz="1400" dirty="0" smtClean="0">
                <a:solidFill>
                  <a:schemeClr val="tx1">
                    <a:lumMod val="65000"/>
                    <a:lumOff val="35000"/>
                  </a:schemeClr>
                </a:solidFill>
                <a:latin typeface="Microsoft YaHei" charset="0"/>
                <a:ea typeface="Microsoft YaHei" charset="0"/>
                <a:cs typeface="Microsoft YaHei" charset="0"/>
              </a:rPr>
              <a:t>兼</a:t>
            </a:r>
            <a:r>
              <a:rPr lang="en-US" altLang="zh-CN" sz="1400" dirty="0" smtClean="0">
                <a:solidFill>
                  <a:schemeClr val="tx1">
                    <a:lumMod val="65000"/>
                    <a:lumOff val="35000"/>
                  </a:schemeClr>
                </a:solidFill>
                <a:latin typeface="Microsoft YaHei" charset="0"/>
                <a:ea typeface="Microsoft YaHei" charset="0"/>
                <a:cs typeface="Microsoft YaHei" charset="0"/>
              </a:rPr>
              <a:t>CEO</a:t>
            </a:r>
            <a:r>
              <a:rPr lang="zh-CN" altLang="zh-CN" sz="1400" dirty="0" smtClean="0">
                <a:solidFill>
                  <a:schemeClr val="tx1">
                    <a:lumMod val="65000"/>
                    <a:lumOff val="35000"/>
                  </a:schemeClr>
                </a:solidFill>
                <a:latin typeface="Microsoft YaHei" charset="0"/>
                <a:ea typeface="Microsoft YaHei" charset="0"/>
                <a:cs typeface="Microsoft YaHei" charset="0"/>
              </a:rPr>
              <a:t>，</a:t>
            </a:r>
            <a:r>
              <a:rPr lang="zh-CN" altLang="zh-CN" sz="1400" dirty="0">
                <a:solidFill>
                  <a:schemeClr val="tx1">
                    <a:lumMod val="65000"/>
                    <a:lumOff val="35000"/>
                  </a:schemeClr>
                </a:solidFill>
                <a:latin typeface="Microsoft YaHei" charset="0"/>
                <a:ea typeface="Microsoft YaHei" charset="0"/>
                <a:cs typeface="Microsoft YaHei" charset="0"/>
              </a:rPr>
              <a:t>江湖人称</a:t>
            </a:r>
            <a:r>
              <a:rPr lang="en-US" altLang="zh-CN" sz="1400" dirty="0">
                <a:solidFill>
                  <a:schemeClr val="tx1">
                    <a:lumMod val="65000"/>
                    <a:lumOff val="35000"/>
                  </a:schemeClr>
                </a:solidFill>
                <a:latin typeface="Microsoft YaHei" charset="0"/>
                <a:ea typeface="Microsoft YaHei" charset="0"/>
                <a:cs typeface="Microsoft YaHei" charset="0"/>
              </a:rPr>
              <a:t>“</a:t>
            </a:r>
            <a:r>
              <a:rPr lang="zh-CN" altLang="zh-CN" sz="1400" dirty="0">
                <a:solidFill>
                  <a:schemeClr val="tx1">
                    <a:lumMod val="65000"/>
                    <a:lumOff val="35000"/>
                  </a:schemeClr>
                </a:solidFill>
                <a:latin typeface="Microsoft YaHei" charset="0"/>
                <a:ea typeface="Microsoft YaHei" charset="0"/>
                <a:cs typeface="Microsoft YaHei" charset="0"/>
              </a:rPr>
              <a:t>品牌女王克里斯</a:t>
            </a:r>
            <a:r>
              <a:rPr lang="en-US" altLang="zh-CN" sz="1400" dirty="0" smtClean="0">
                <a:solidFill>
                  <a:schemeClr val="tx1">
                    <a:lumMod val="65000"/>
                    <a:lumOff val="35000"/>
                  </a:schemeClr>
                </a:solidFill>
                <a:latin typeface="Microsoft YaHei" charset="0"/>
                <a:ea typeface="Microsoft YaHei" charset="0"/>
                <a:cs typeface="Microsoft YaHei" charset="0"/>
              </a:rPr>
              <a:t>”</a:t>
            </a:r>
            <a:r>
              <a:rPr lang="zh-CN" altLang="en-US" sz="1400" dirty="0" smtClean="0">
                <a:solidFill>
                  <a:schemeClr val="tx1">
                    <a:lumMod val="65000"/>
                    <a:lumOff val="35000"/>
                  </a:schemeClr>
                </a:solidFill>
                <a:latin typeface="Microsoft YaHei" charset="0"/>
                <a:ea typeface="Microsoft YaHei" charset="0"/>
                <a:cs typeface="Microsoft YaHei" charset="0"/>
              </a:rPr>
              <a:t>，“品牌系统五力模型”发起者。</a:t>
            </a:r>
            <a:endParaRPr lang="en-US" altLang="zh-CN" sz="1400" dirty="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en-US" altLang="zh-CN" sz="14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400" dirty="0" smtClean="0">
                <a:solidFill>
                  <a:schemeClr val="tx1">
                    <a:lumMod val="65000"/>
                    <a:lumOff val="35000"/>
                  </a:schemeClr>
                </a:solidFill>
                <a:latin typeface="Microsoft YaHei" charset="0"/>
                <a:ea typeface="Microsoft YaHei" charset="0"/>
                <a:cs typeface="Microsoft YaHei" charset="0"/>
              </a:rPr>
              <a:t>北京大学</a:t>
            </a:r>
            <a:r>
              <a:rPr lang="zh-CN" altLang="zh-CN" sz="1400" dirty="0">
                <a:solidFill>
                  <a:schemeClr val="tx1">
                    <a:lumMod val="65000"/>
                    <a:lumOff val="35000"/>
                  </a:schemeClr>
                </a:solidFill>
                <a:latin typeface="Microsoft YaHei" charset="0"/>
                <a:ea typeface="Microsoft YaHei" charset="0"/>
                <a:cs typeface="Microsoft YaHei" charset="0"/>
              </a:rPr>
              <a:t>双创学院，中国传媒大学经管学院</a:t>
            </a:r>
            <a:r>
              <a:rPr lang="zh-CN" altLang="zh-CN" sz="1400" dirty="0" smtClean="0">
                <a:solidFill>
                  <a:schemeClr val="tx1">
                    <a:lumMod val="65000"/>
                    <a:lumOff val="35000"/>
                  </a:schemeClr>
                </a:solidFill>
                <a:latin typeface="Microsoft YaHei" charset="0"/>
                <a:ea typeface="Microsoft YaHei" charset="0"/>
                <a:cs typeface="Microsoft YaHei" charset="0"/>
              </a:rPr>
              <a:t>特聘</a:t>
            </a:r>
            <a:r>
              <a:rPr lang="zh-CN" altLang="en-US" sz="1400" dirty="0" smtClean="0">
                <a:solidFill>
                  <a:schemeClr val="tx1">
                    <a:lumMod val="65000"/>
                    <a:lumOff val="35000"/>
                  </a:schemeClr>
                </a:solidFill>
                <a:latin typeface="Microsoft YaHei" charset="0"/>
                <a:ea typeface="Microsoft YaHei" charset="0"/>
                <a:cs typeface="Microsoft YaHei" charset="0"/>
              </a:rPr>
              <a:t>讲师</a:t>
            </a:r>
            <a:r>
              <a:rPr lang="zh-CN" altLang="zh-CN" sz="1400" dirty="0" smtClean="0">
                <a:solidFill>
                  <a:schemeClr val="tx1">
                    <a:lumMod val="65000"/>
                    <a:lumOff val="35000"/>
                  </a:schemeClr>
                </a:solidFill>
                <a:latin typeface="Microsoft YaHei" charset="0"/>
                <a:ea typeface="Microsoft YaHei" charset="0"/>
                <a:cs typeface="Microsoft YaHei" charset="0"/>
              </a:rPr>
              <a:t>，</a:t>
            </a:r>
            <a:r>
              <a:rPr lang="zh-CN" altLang="zh-CN" sz="1400" dirty="0">
                <a:solidFill>
                  <a:schemeClr val="tx1">
                    <a:lumMod val="65000"/>
                    <a:lumOff val="35000"/>
                  </a:schemeClr>
                </a:solidFill>
                <a:latin typeface="Microsoft YaHei" charset="0"/>
                <a:ea typeface="Microsoft YaHei" charset="0"/>
                <a:cs typeface="Microsoft YaHei" charset="0"/>
              </a:rPr>
              <a:t>馒头</a:t>
            </a:r>
            <a:r>
              <a:rPr lang="zh-CN" altLang="zh-CN" sz="1400" dirty="0" smtClean="0">
                <a:solidFill>
                  <a:schemeClr val="tx1">
                    <a:lumMod val="65000"/>
                    <a:lumOff val="35000"/>
                  </a:schemeClr>
                </a:solidFill>
                <a:latin typeface="Microsoft YaHei" charset="0"/>
                <a:ea typeface="Microsoft YaHei" charset="0"/>
                <a:cs typeface="Microsoft YaHei" charset="0"/>
              </a:rPr>
              <a:t>商学院</a:t>
            </a:r>
            <a:r>
              <a:rPr lang="zh-CN" altLang="en-US" sz="1400" dirty="0" smtClean="0">
                <a:solidFill>
                  <a:schemeClr val="tx1">
                    <a:lumMod val="65000"/>
                    <a:lumOff val="35000"/>
                  </a:schemeClr>
                </a:solidFill>
                <a:latin typeface="Microsoft YaHei" charset="0"/>
                <a:ea typeface="Microsoft YaHei" charset="0"/>
                <a:cs typeface="Microsoft YaHei" charset="0"/>
              </a:rPr>
              <a:t>明星</a:t>
            </a:r>
            <a:r>
              <a:rPr lang="zh-CN" altLang="zh-CN" sz="1400" dirty="0" smtClean="0">
                <a:solidFill>
                  <a:schemeClr val="tx1">
                    <a:lumMod val="65000"/>
                    <a:lumOff val="35000"/>
                  </a:schemeClr>
                </a:solidFill>
                <a:latin typeface="Microsoft YaHei" charset="0"/>
                <a:ea typeface="Microsoft YaHei" charset="0"/>
                <a:cs typeface="Microsoft YaHei" charset="0"/>
              </a:rPr>
              <a:t>导师</a:t>
            </a:r>
            <a:r>
              <a:rPr lang="zh-CN" altLang="en-US" sz="1400" dirty="0" smtClean="0">
                <a:solidFill>
                  <a:schemeClr val="tx1">
                    <a:lumMod val="65000"/>
                    <a:lumOff val="35000"/>
                  </a:schemeClr>
                </a:solidFill>
                <a:latin typeface="Microsoft YaHei" charset="0"/>
                <a:ea typeface="Microsoft YaHei" charset="0"/>
                <a:cs typeface="Microsoft YaHei" charset="0"/>
              </a:rPr>
              <a:t>之一。</a:t>
            </a:r>
            <a:r>
              <a:rPr lang="zh-CN" altLang="zh-CN" sz="1400" dirty="0" smtClean="0">
                <a:solidFill>
                  <a:schemeClr val="tx1">
                    <a:lumMod val="65000"/>
                    <a:lumOff val="35000"/>
                  </a:schemeClr>
                </a:solidFill>
                <a:latin typeface="Microsoft YaHei" charset="0"/>
                <a:ea typeface="Microsoft YaHei" charset="0"/>
                <a:cs typeface="Microsoft YaHei" charset="0"/>
              </a:rPr>
              <a:t>创业</a:t>
            </a:r>
            <a:r>
              <a:rPr lang="zh-CN" altLang="zh-CN" sz="1400" dirty="0">
                <a:solidFill>
                  <a:schemeClr val="tx1">
                    <a:lumMod val="65000"/>
                    <a:lumOff val="35000"/>
                  </a:schemeClr>
                </a:solidFill>
                <a:latin typeface="Microsoft YaHei" charset="0"/>
                <a:ea typeface="Microsoft YaHei" charset="0"/>
                <a:cs typeface="Microsoft YaHei" charset="0"/>
              </a:rPr>
              <a:t>邦、钛媒体、 </a:t>
            </a:r>
            <a:r>
              <a:rPr lang="en-US" altLang="zh-CN" sz="1400" dirty="0">
                <a:solidFill>
                  <a:schemeClr val="tx1">
                    <a:lumMod val="65000"/>
                    <a:lumOff val="35000"/>
                  </a:schemeClr>
                </a:solidFill>
                <a:latin typeface="Microsoft YaHei" charset="0"/>
                <a:ea typeface="Microsoft YaHei" charset="0"/>
                <a:cs typeface="Microsoft YaHei" charset="0"/>
              </a:rPr>
              <a:t>AA</a:t>
            </a:r>
            <a:r>
              <a:rPr lang="zh-CN" altLang="zh-CN" sz="1400" dirty="0">
                <a:solidFill>
                  <a:schemeClr val="tx1">
                    <a:lumMod val="65000"/>
                    <a:lumOff val="35000"/>
                  </a:schemeClr>
                </a:solidFill>
                <a:latin typeface="Microsoft YaHei" charset="0"/>
                <a:ea typeface="Microsoft YaHei" charset="0"/>
                <a:cs typeface="Microsoft YaHei" charset="0"/>
              </a:rPr>
              <a:t>加速器、北大</a:t>
            </a:r>
            <a:r>
              <a:rPr lang="zh-CN" altLang="zh-CN" sz="1400" dirty="0" smtClean="0">
                <a:solidFill>
                  <a:schemeClr val="tx1">
                    <a:lumMod val="65000"/>
                    <a:lumOff val="35000"/>
                  </a:schemeClr>
                </a:solidFill>
                <a:latin typeface="Microsoft YaHei" charset="0"/>
                <a:ea typeface="Microsoft YaHei" charset="0"/>
                <a:cs typeface="Microsoft YaHei" charset="0"/>
              </a:rPr>
              <a:t>孵化器</a:t>
            </a:r>
            <a:r>
              <a:rPr lang="zh-CN" altLang="en-US" sz="1400" dirty="0" smtClean="0">
                <a:solidFill>
                  <a:schemeClr val="tx1">
                    <a:lumMod val="65000"/>
                    <a:lumOff val="35000"/>
                  </a:schemeClr>
                </a:solidFill>
                <a:latin typeface="Microsoft YaHei" charset="0"/>
                <a:ea typeface="Microsoft YaHei" charset="0"/>
                <a:cs typeface="Microsoft YaHei" charset="0"/>
              </a:rPr>
              <a:t>，青山资本</a:t>
            </a:r>
            <a:r>
              <a:rPr lang="zh-CN" altLang="zh-CN" sz="1400" dirty="0" smtClean="0">
                <a:solidFill>
                  <a:schemeClr val="tx1">
                    <a:lumMod val="65000"/>
                    <a:lumOff val="35000"/>
                  </a:schemeClr>
                </a:solidFill>
                <a:latin typeface="Microsoft YaHei" charset="0"/>
                <a:ea typeface="Microsoft YaHei" charset="0"/>
                <a:cs typeface="Microsoft YaHei" charset="0"/>
              </a:rPr>
              <a:t>等</a:t>
            </a:r>
            <a:r>
              <a:rPr lang="zh-CN" altLang="zh-CN" sz="1400" dirty="0">
                <a:solidFill>
                  <a:schemeClr val="tx1">
                    <a:lumMod val="65000"/>
                    <a:lumOff val="35000"/>
                  </a:schemeClr>
                </a:solidFill>
                <a:latin typeface="Microsoft YaHei" charset="0"/>
                <a:ea typeface="Microsoft YaHei" charset="0"/>
                <a:cs typeface="Microsoft YaHei" charset="0"/>
              </a:rPr>
              <a:t>多家创业机构导师</a:t>
            </a:r>
            <a:r>
              <a:rPr lang="zh-CN" altLang="zh-CN" sz="1400" dirty="0" smtClean="0">
                <a:solidFill>
                  <a:schemeClr val="tx1">
                    <a:lumMod val="65000"/>
                    <a:lumOff val="35000"/>
                  </a:schemeClr>
                </a:solidFill>
                <a:latin typeface="Microsoft YaHei" charset="0"/>
                <a:ea typeface="Microsoft YaHei" charset="0"/>
                <a:cs typeface="Microsoft YaHei" charset="0"/>
              </a:rPr>
              <a:t>。</a:t>
            </a:r>
            <a:endParaRPr lang="en-US" altLang="zh-CN" sz="1400" dirty="0" smtClean="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zh-CN" altLang="zh-CN" sz="14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400" dirty="0">
                <a:solidFill>
                  <a:schemeClr val="tx1">
                    <a:lumMod val="65000"/>
                    <a:lumOff val="35000"/>
                  </a:schemeClr>
                </a:solidFill>
                <a:latin typeface="Microsoft YaHei" charset="0"/>
                <a:ea typeface="Microsoft YaHei" charset="0"/>
                <a:cs typeface="Microsoft YaHei" charset="0"/>
              </a:rPr>
              <a:t>创业前先后</a:t>
            </a:r>
            <a:r>
              <a:rPr lang="zh-CN" altLang="zh-CN" sz="1400" dirty="0" smtClean="0">
                <a:solidFill>
                  <a:schemeClr val="tx1">
                    <a:lumMod val="65000"/>
                    <a:lumOff val="35000"/>
                  </a:schemeClr>
                </a:solidFill>
                <a:latin typeface="Microsoft YaHei" charset="0"/>
                <a:ea typeface="Microsoft YaHei" charset="0"/>
                <a:cs typeface="Microsoft YaHei" charset="0"/>
              </a:rPr>
              <a:t>在</a:t>
            </a:r>
            <a:r>
              <a:rPr lang="zh-CN" altLang="en-US" sz="1400" dirty="0" smtClean="0">
                <a:solidFill>
                  <a:schemeClr val="tx1">
                    <a:lumMod val="65000"/>
                    <a:lumOff val="35000"/>
                  </a:schemeClr>
                </a:solidFill>
                <a:latin typeface="Microsoft YaHei" charset="0"/>
                <a:ea typeface="Microsoft YaHei" charset="0"/>
                <a:cs typeface="Microsoft YaHei" charset="0"/>
              </a:rPr>
              <a:t>全球知名</a:t>
            </a:r>
            <a:r>
              <a:rPr lang="zh-CN" altLang="zh-CN" sz="1400" dirty="0" smtClean="0">
                <a:solidFill>
                  <a:schemeClr val="tx1">
                    <a:lumMod val="65000"/>
                    <a:lumOff val="35000"/>
                  </a:schemeClr>
                </a:solidFill>
                <a:latin typeface="Microsoft YaHei" charset="0"/>
                <a:ea typeface="Microsoft YaHei" charset="0"/>
                <a:cs typeface="Microsoft YaHei" charset="0"/>
              </a:rPr>
              <a:t>品牌</a:t>
            </a:r>
            <a:r>
              <a:rPr lang="zh-CN" altLang="zh-CN" sz="1400" dirty="0">
                <a:solidFill>
                  <a:schemeClr val="tx1">
                    <a:lumMod val="65000"/>
                    <a:lumOff val="35000"/>
                  </a:schemeClr>
                </a:solidFill>
                <a:latin typeface="Microsoft YaHei" charset="0"/>
                <a:ea typeface="Microsoft YaHei" charset="0"/>
                <a:cs typeface="Microsoft YaHei" charset="0"/>
              </a:rPr>
              <a:t>咨询公司</a:t>
            </a:r>
            <a:r>
              <a:rPr lang="en-US" altLang="zh-CN" sz="1400" dirty="0" err="1" smtClean="0">
                <a:solidFill>
                  <a:schemeClr val="tx1">
                    <a:lumMod val="65000"/>
                    <a:lumOff val="35000"/>
                  </a:schemeClr>
                </a:solidFill>
                <a:latin typeface="Microsoft YaHei" charset="0"/>
                <a:ea typeface="Microsoft YaHei" charset="0"/>
                <a:cs typeface="Microsoft YaHei" charset="0"/>
              </a:rPr>
              <a:t>FutureBrand</a:t>
            </a:r>
            <a:r>
              <a:rPr lang="zh-CN" altLang="en-US" sz="1400" dirty="0">
                <a:solidFill>
                  <a:schemeClr val="tx1">
                    <a:lumMod val="65000"/>
                    <a:lumOff val="35000"/>
                  </a:schemeClr>
                </a:solidFill>
                <a:latin typeface="Microsoft YaHei" charset="0"/>
                <a:ea typeface="Microsoft YaHei" charset="0"/>
                <a:cs typeface="Microsoft YaHei" charset="0"/>
              </a:rPr>
              <a:t>，</a:t>
            </a:r>
            <a:r>
              <a:rPr lang="en-US" altLang="zh-CN" sz="1400" dirty="0" err="1" smtClean="0">
                <a:solidFill>
                  <a:schemeClr val="tx1">
                    <a:lumMod val="65000"/>
                    <a:lumOff val="35000"/>
                  </a:schemeClr>
                </a:solidFill>
                <a:latin typeface="Microsoft YaHei" charset="0"/>
                <a:ea typeface="Microsoft YaHei" charset="0"/>
                <a:cs typeface="Microsoft YaHei" charset="0"/>
              </a:rPr>
              <a:t>Siegelgale</a:t>
            </a:r>
            <a:r>
              <a:rPr lang="zh-CN" altLang="en-US" sz="1400" dirty="0" smtClean="0">
                <a:solidFill>
                  <a:schemeClr val="tx1">
                    <a:lumMod val="65000"/>
                    <a:lumOff val="35000"/>
                  </a:schemeClr>
                </a:solidFill>
                <a:latin typeface="Microsoft YaHei" charset="0"/>
                <a:ea typeface="Microsoft YaHei" charset="0"/>
                <a:cs typeface="Microsoft YaHei" charset="0"/>
              </a:rPr>
              <a:t>等机构工作，十五</a:t>
            </a:r>
            <a:r>
              <a:rPr lang="zh-CN" altLang="zh-CN" sz="1400" dirty="0" smtClean="0">
                <a:solidFill>
                  <a:schemeClr val="tx1">
                    <a:lumMod val="65000"/>
                    <a:lumOff val="35000"/>
                  </a:schemeClr>
                </a:solidFill>
                <a:latin typeface="Microsoft YaHei" charset="0"/>
                <a:ea typeface="Microsoft YaHei" charset="0"/>
                <a:cs typeface="Microsoft YaHei" charset="0"/>
              </a:rPr>
              <a:t>年品牌咨询</a:t>
            </a:r>
            <a:r>
              <a:rPr lang="zh-CN" altLang="en-US" sz="1400" dirty="0" smtClean="0">
                <a:solidFill>
                  <a:schemeClr val="tx1">
                    <a:lumMod val="65000"/>
                    <a:lumOff val="35000"/>
                  </a:schemeClr>
                </a:solidFill>
                <a:latin typeface="Microsoft YaHei" charset="0"/>
                <a:ea typeface="Microsoft YaHei" charset="0"/>
                <a:cs typeface="Microsoft YaHei" charset="0"/>
              </a:rPr>
              <a:t>顾问从业</a:t>
            </a:r>
            <a:r>
              <a:rPr lang="zh-CN" altLang="zh-CN" sz="1400" dirty="0" smtClean="0">
                <a:solidFill>
                  <a:schemeClr val="tx1">
                    <a:lumMod val="65000"/>
                    <a:lumOff val="35000"/>
                  </a:schemeClr>
                </a:solidFill>
                <a:latin typeface="Microsoft YaHei" charset="0"/>
                <a:ea typeface="Microsoft YaHei" charset="0"/>
                <a:cs typeface="Microsoft YaHei" charset="0"/>
              </a:rPr>
              <a:t>经验，</a:t>
            </a:r>
            <a:r>
              <a:rPr lang="zh-CN" altLang="en-US" sz="1400" dirty="0" smtClean="0">
                <a:solidFill>
                  <a:schemeClr val="tx1">
                    <a:lumMod val="65000"/>
                    <a:lumOff val="35000"/>
                  </a:schemeClr>
                </a:solidFill>
                <a:latin typeface="Microsoft YaHei" charset="0"/>
                <a:ea typeface="Microsoft YaHei" charset="0"/>
                <a:cs typeface="Microsoft YaHei" charset="0"/>
              </a:rPr>
              <a:t>李宁，联想，中国奥委会等多个品牌项目参与者和主导者，创业后从</a:t>
            </a:r>
            <a:r>
              <a:rPr lang="en-US" altLang="zh-CN" sz="1400" dirty="0" smtClean="0">
                <a:solidFill>
                  <a:schemeClr val="tx1">
                    <a:lumMod val="65000"/>
                    <a:lumOff val="35000"/>
                  </a:schemeClr>
                </a:solidFill>
                <a:latin typeface="Microsoft YaHei" charset="0"/>
                <a:ea typeface="Microsoft YaHei" charset="0"/>
                <a:cs typeface="Microsoft YaHei" charset="0"/>
              </a:rPr>
              <a:t>0</a:t>
            </a:r>
            <a:r>
              <a:rPr lang="zh-CN" altLang="en-US" sz="1400" dirty="0" smtClean="0">
                <a:solidFill>
                  <a:schemeClr val="tx1">
                    <a:lumMod val="65000"/>
                    <a:lumOff val="35000"/>
                  </a:schemeClr>
                </a:solidFill>
                <a:latin typeface="Microsoft YaHei" charset="0"/>
                <a:ea typeface="Microsoft YaHei" charset="0"/>
                <a:cs typeface="Microsoft YaHei" charset="0"/>
              </a:rPr>
              <a:t>到</a:t>
            </a:r>
            <a:r>
              <a:rPr lang="en-US" altLang="zh-CN" sz="1400" dirty="0" smtClean="0">
                <a:solidFill>
                  <a:schemeClr val="tx1">
                    <a:lumMod val="65000"/>
                    <a:lumOff val="35000"/>
                  </a:schemeClr>
                </a:solidFill>
                <a:latin typeface="Microsoft YaHei" charset="0"/>
                <a:ea typeface="Microsoft YaHei" charset="0"/>
                <a:cs typeface="Microsoft YaHei" charset="0"/>
              </a:rPr>
              <a:t>1</a:t>
            </a:r>
            <a:r>
              <a:rPr lang="zh-CN" altLang="en-US" sz="1400" dirty="0" smtClean="0">
                <a:solidFill>
                  <a:schemeClr val="tx1">
                    <a:lumMod val="65000"/>
                    <a:lumOff val="35000"/>
                  </a:schemeClr>
                </a:solidFill>
                <a:latin typeface="Microsoft YaHei" charset="0"/>
                <a:ea typeface="Microsoft YaHei" charset="0"/>
                <a:cs typeface="Microsoft YaHei" charset="0"/>
              </a:rPr>
              <a:t>参与建设</a:t>
            </a:r>
            <a:r>
              <a:rPr lang="zh-CN" altLang="zh-CN" sz="1400" dirty="0" smtClean="0">
                <a:solidFill>
                  <a:schemeClr val="tx1">
                    <a:lumMod val="65000"/>
                    <a:lumOff val="35000"/>
                  </a:schemeClr>
                </a:solidFill>
                <a:latin typeface="Microsoft YaHei" charset="0"/>
                <a:ea typeface="Microsoft YaHei" charset="0"/>
                <a:cs typeface="Microsoft YaHei" charset="0"/>
              </a:rPr>
              <a:t>大姨</a:t>
            </a:r>
            <a:r>
              <a:rPr lang="zh-CN" altLang="zh-CN" sz="1400" dirty="0">
                <a:solidFill>
                  <a:schemeClr val="tx1">
                    <a:lumMod val="65000"/>
                    <a:lumOff val="35000"/>
                  </a:schemeClr>
                </a:solidFill>
                <a:latin typeface="Microsoft YaHei" charset="0"/>
                <a:ea typeface="Microsoft YaHei" charset="0"/>
                <a:cs typeface="Microsoft YaHei" charset="0"/>
              </a:rPr>
              <a:t>吗，名医主刀</a:t>
            </a:r>
            <a:r>
              <a:rPr lang="zh-CN" altLang="zh-CN" sz="1400" dirty="0" smtClean="0">
                <a:solidFill>
                  <a:schemeClr val="tx1">
                    <a:lumMod val="65000"/>
                    <a:lumOff val="35000"/>
                  </a:schemeClr>
                </a:solidFill>
                <a:latin typeface="Microsoft YaHei" charset="0"/>
                <a:ea typeface="Microsoft YaHei" charset="0"/>
                <a:cs typeface="Microsoft YaHei" charset="0"/>
              </a:rPr>
              <a:t>，</a:t>
            </a:r>
            <a:r>
              <a:rPr lang="zh-CN" altLang="en-US" sz="1400" dirty="0" smtClean="0">
                <a:solidFill>
                  <a:schemeClr val="tx1">
                    <a:lumMod val="65000"/>
                    <a:lumOff val="35000"/>
                  </a:schemeClr>
                </a:solidFill>
                <a:latin typeface="Microsoft YaHei" charset="0"/>
                <a:ea typeface="Microsoft YaHei" charset="0"/>
                <a:cs typeface="Microsoft YaHei" charset="0"/>
              </a:rPr>
              <a:t>地球港，生活家，</a:t>
            </a:r>
            <a:r>
              <a:rPr lang="en-US" altLang="zh-CN" sz="1400" dirty="0" err="1" smtClean="0">
                <a:solidFill>
                  <a:schemeClr val="tx1">
                    <a:lumMod val="65000"/>
                    <a:lumOff val="35000"/>
                  </a:schemeClr>
                </a:solidFill>
                <a:latin typeface="Microsoft YaHei" charset="0"/>
                <a:ea typeface="Microsoft YaHei" charset="0"/>
                <a:cs typeface="Microsoft YaHei" charset="0"/>
              </a:rPr>
              <a:t>lyncmed</a:t>
            </a:r>
            <a:r>
              <a:rPr lang="zh-CN" altLang="en-US" sz="1400" dirty="0" smtClean="0">
                <a:solidFill>
                  <a:schemeClr val="tx1">
                    <a:lumMod val="65000"/>
                    <a:lumOff val="35000"/>
                  </a:schemeClr>
                </a:solidFill>
                <a:latin typeface="Microsoft YaHei" charset="0"/>
                <a:ea typeface="Microsoft YaHei" charset="0"/>
                <a:cs typeface="Microsoft YaHei" charset="0"/>
              </a:rPr>
              <a:t>，</a:t>
            </a:r>
            <a:r>
              <a:rPr lang="zh-CN" altLang="zh-CN" sz="1400" dirty="0" smtClean="0">
                <a:solidFill>
                  <a:schemeClr val="tx1">
                    <a:lumMod val="65000"/>
                    <a:lumOff val="35000"/>
                  </a:schemeClr>
                </a:solidFill>
                <a:latin typeface="Microsoft YaHei" charset="0"/>
                <a:ea typeface="Microsoft YaHei" charset="0"/>
                <a:cs typeface="Microsoft YaHei" charset="0"/>
              </a:rPr>
              <a:t>嫣然</a:t>
            </a:r>
            <a:r>
              <a:rPr lang="zh-CN" altLang="zh-CN" sz="1400" dirty="0">
                <a:solidFill>
                  <a:schemeClr val="tx1">
                    <a:lumMod val="65000"/>
                    <a:lumOff val="35000"/>
                  </a:schemeClr>
                </a:solidFill>
                <a:latin typeface="Microsoft YaHei" charset="0"/>
                <a:ea typeface="Microsoft YaHei" charset="0"/>
                <a:cs typeface="Microsoft YaHei" charset="0"/>
              </a:rPr>
              <a:t>基金</a:t>
            </a:r>
            <a:r>
              <a:rPr lang="zh-CN" altLang="zh-CN" sz="1400" dirty="0" smtClean="0">
                <a:solidFill>
                  <a:schemeClr val="tx1">
                    <a:lumMod val="65000"/>
                    <a:lumOff val="35000"/>
                  </a:schemeClr>
                </a:solidFill>
                <a:latin typeface="Microsoft YaHei" charset="0"/>
                <a:ea typeface="Microsoft YaHei" charset="0"/>
                <a:cs typeface="Microsoft YaHei" charset="0"/>
              </a:rPr>
              <a:t>等</a:t>
            </a:r>
            <a:r>
              <a:rPr lang="zh-CN" altLang="en-US" sz="1400" dirty="0" smtClean="0">
                <a:solidFill>
                  <a:schemeClr val="tx1">
                    <a:lumMod val="65000"/>
                    <a:lumOff val="35000"/>
                  </a:schemeClr>
                </a:solidFill>
                <a:latin typeface="Microsoft YaHei" charset="0"/>
                <a:ea typeface="Microsoft YaHei" charset="0"/>
                <a:cs typeface="Microsoft YaHei" charset="0"/>
              </a:rPr>
              <a:t>多家公司品牌体系</a:t>
            </a:r>
            <a:r>
              <a:rPr lang="zh-CN" altLang="zh-CN" sz="1400" dirty="0" smtClean="0">
                <a:solidFill>
                  <a:schemeClr val="tx1">
                    <a:lumMod val="65000"/>
                    <a:lumOff val="35000"/>
                  </a:schemeClr>
                </a:solidFill>
                <a:latin typeface="Microsoft YaHei" charset="0"/>
                <a:ea typeface="Microsoft YaHei" charset="0"/>
                <a:cs typeface="Microsoft YaHei" charset="0"/>
              </a:rPr>
              <a:t>。</a:t>
            </a:r>
            <a:r>
              <a:rPr lang="zh-CN" altLang="en-US" sz="1400" dirty="0" smtClean="0">
                <a:solidFill>
                  <a:schemeClr val="tx1">
                    <a:lumMod val="65000"/>
                    <a:lumOff val="35000"/>
                  </a:schemeClr>
                </a:solidFill>
                <a:latin typeface="Microsoft YaHei" charset="0"/>
                <a:ea typeface="Microsoft YaHei" charset="0"/>
                <a:cs typeface="Microsoft YaHei" charset="0"/>
              </a:rPr>
              <a:t>对品牌思维运用和品牌系统建设有独到观点，</a:t>
            </a:r>
            <a:r>
              <a:rPr lang="zh-CN" altLang="zh-CN" sz="1400" dirty="0" smtClean="0">
                <a:solidFill>
                  <a:schemeClr val="tx1">
                    <a:lumMod val="65000"/>
                    <a:lumOff val="35000"/>
                  </a:schemeClr>
                </a:solidFill>
                <a:latin typeface="Microsoft YaHei" charset="0"/>
                <a:ea typeface="Microsoft YaHei" charset="0"/>
                <a:cs typeface="Microsoft YaHei" charset="0"/>
              </a:rPr>
              <a:t> “</a:t>
            </a:r>
            <a:r>
              <a:rPr lang="zh-CN" altLang="zh-CN" sz="1400" dirty="0">
                <a:solidFill>
                  <a:schemeClr val="tx1">
                    <a:lumMod val="65000"/>
                    <a:lumOff val="35000"/>
                  </a:schemeClr>
                </a:solidFill>
                <a:latin typeface="Microsoft YaHei" charset="0"/>
                <a:ea typeface="Microsoft YaHei" charset="0"/>
                <a:cs typeface="Microsoft YaHei" charset="0"/>
              </a:rPr>
              <a:t>理性学院派＋鸡血实战派</a:t>
            </a:r>
            <a:r>
              <a:rPr lang="zh-CN" altLang="zh-CN" sz="1400" dirty="0" smtClean="0">
                <a:solidFill>
                  <a:schemeClr val="tx1">
                    <a:lumMod val="65000"/>
                    <a:lumOff val="35000"/>
                  </a:schemeClr>
                </a:solidFill>
                <a:latin typeface="Microsoft YaHei" charset="0"/>
                <a:ea typeface="Microsoft YaHei" charset="0"/>
                <a:cs typeface="Microsoft YaHei" charset="0"/>
              </a:rPr>
              <a:t>”</a:t>
            </a:r>
            <a:r>
              <a:rPr lang="zh-CN" altLang="en-US" sz="1400" dirty="0" smtClean="0">
                <a:solidFill>
                  <a:schemeClr val="tx1">
                    <a:lumMod val="65000"/>
                    <a:lumOff val="35000"/>
                  </a:schemeClr>
                </a:solidFill>
                <a:latin typeface="Microsoft YaHei" charset="0"/>
                <a:ea typeface="Microsoft YaHei" charset="0"/>
                <a:cs typeface="Microsoft YaHei" charset="0"/>
              </a:rPr>
              <a:t>。</a:t>
            </a:r>
            <a:endParaRPr lang="en-US" altLang="zh-CN" sz="1400" dirty="0" smtClean="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zh-CN" altLang="zh-CN" sz="14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400" dirty="0">
                <a:solidFill>
                  <a:schemeClr val="tx1">
                    <a:lumMod val="65000"/>
                    <a:lumOff val="35000"/>
                  </a:schemeClr>
                </a:solidFill>
                <a:latin typeface="Microsoft YaHei" charset="0"/>
                <a:ea typeface="Microsoft YaHei" charset="0"/>
                <a:cs typeface="Microsoft YaHei" charset="0"/>
              </a:rPr>
              <a:t>同时为微信公众号“克里斯慢写纪”</a:t>
            </a:r>
            <a:r>
              <a:rPr lang="zh-CN" altLang="zh-CN" sz="1400" dirty="0" smtClean="0">
                <a:solidFill>
                  <a:schemeClr val="tx1">
                    <a:lumMod val="65000"/>
                    <a:lumOff val="35000"/>
                  </a:schemeClr>
                </a:solidFill>
                <a:latin typeface="Microsoft YaHei" charset="0"/>
                <a:ea typeface="Microsoft YaHei" charset="0"/>
                <a:cs typeface="Microsoft YaHei" charset="0"/>
              </a:rPr>
              <a:t>创始人</a:t>
            </a:r>
            <a:r>
              <a:rPr lang="zh-CN" altLang="en-US" sz="1400" dirty="0" smtClean="0">
                <a:solidFill>
                  <a:schemeClr val="tx1">
                    <a:lumMod val="65000"/>
                    <a:lumOff val="35000"/>
                  </a:schemeClr>
                </a:solidFill>
                <a:latin typeface="Microsoft YaHei" charset="0"/>
                <a:ea typeface="Microsoft YaHei" charset="0"/>
                <a:cs typeface="Microsoft YaHei" charset="0"/>
              </a:rPr>
              <a:t>，“痴迷养成计划”发起人。</a:t>
            </a:r>
            <a:endParaRPr lang="zh-CN" altLang="zh-CN" sz="1400" dirty="0">
              <a:solidFill>
                <a:schemeClr val="tx1">
                  <a:lumMod val="65000"/>
                  <a:lumOff val="35000"/>
                </a:schemeClr>
              </a:solidFill>
              <a:latin typeface="Microsoft YaHei" charset="0"/>
              <a:ea typeface="Microsoft YaHei" charset="0"/>
              <a:cs typeface="Microsoft YaHei" charset="0"/>
            </a:endParaRPr>
          </a:p>
        </p:txBody>
      </p:sp>
      <p:sp>
        <p:nvSpPr>
          <p:cNvPr id="11" name="文本框 10"/>
          <p:cNvSpPr txBox="1">
            <a:spLocks noChangeArrowheads="1"/>
          </p:cNvSpPr>
          <p:nvPr/>
        </p:nvSpPr>
        <p:spPr bwMode="auto">
          <a:xfrm>
            <a:off x="260793" y="5422402"/>
            <a:ext cx="3909635" cy="6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1025" tIns="80512" rIns="161025" bIns="80512">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r>
              <a:rPr lang="zh-CN" altLang="en-US" sz="2000" baseline="30000" dirty="0">
                <a:solidFill>
                  <a:schemeClr val="tx1">
                    <a:lumMod val="65000"/>
                    <a:lumOff val="35000"/>
                  </a:schemeClr>
                </a:solidFill>
                <a:latin typeface="微软雅黑" charset="0"/>
                <a:ea typeface="微软雅黑" charset="0"/>
              </a:rPr>
              <a:t>思创客创始人兼CEO</a:t>
            </a:r>
          </a:p>
          <a:p>
            <a:r>
              <a:rPr lang="zh-CN" altLang="en-US" sz="2000" dirty="0">
                <a:solidFill>
                  <a:schemeClr val="tx1">
                    <a:lumMod val="65000"/>
                    <a:lumOff val="35000"/>
                  </a:schemeClr>
                </a:solidFill>
                <a:latin typeface="微软雅黑" charset="0"/>
                <a:ea typeface="微软雅黑" charset="0"/>
                <a:cs typeface="方正兰亭黑简体" charset="0"/>
                <a:sym typeface="方正姚体" charset="0"/>
              </a:rPr>
              <a:t>创业品牌第一外脑</a:t>
            </a:r>
            <a:endParaRPr lang="zh-CN" altLang="en-US" sz="2000" baseline="30000" dirty="0">
              <a:solidFill>
                <a:schemeClr val="tx1">
                  <a:lumMod val="65000"/>
                  <a:lumOff val="35000"/>
                </a:schemeClr>
              </a:solidFill>
              <a:latin typeface="微软雅黑" charset="0"/>
              <a:ea typeface="微软雅黑" charset="0"/>
            </a:endParaRPr>
          </a:p>
        </p:txBody>
      </p:sp>
      <p:sp>
        <p:nvSpPr>
          <p:cNvPr id="12" name="文本框 11"/>
          <p:cNvSpPr txBox="1">
            <a:spLocks noChangeArrowheads="1"/>
          </p:cNvSpPr>
          <p:nvPr/>
        </p:nvSpPr>
        <p:spPr bwMode="auto">
          <a:xfrm>
            <a:off x="600897" y="4931574"/>
            <a:ext cx="3348696" cy="49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1025" tIns="80512" rIns="161025" bIns="80512">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r>
              <a:rPr lang="zh-CN" altLang="en-US" sz="2133" dirty="0">
                <a:solidFill>
                  <a:schemeClr val="tx1">
                    <a:lumMod val="65000"/>
                    <a:lumOff val="35000"/>
                  </a:schemeClr>
                </a:solidFill>
                <a:latin typeface="微软雅黑" charset="0"/>
                <a:ea typeface="微软雅黑" charset="0"/>
              </a:rPr>
              <a:t>李婷 Kris</a:t>
            </a:r>
          </a:p>
        </p:txBody>
      </p:sp>
      <p:pic>
        <p:nvPicPr>
          <p:cNvPr id="8" name="图片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0014" y="2036485"/>
            <a:ext cx="2411195" cy="2895089"/>
          </a:xfrm>
          <a:prstGeom prst="rect">
            <a:avLst/>
          </a:prstGeom>
        </p:spPr>
      </p:pic>
    </p:spTree>
    <p:extLst>
      <p:ext uri="{BB962C8B-B14F-4D97-AF65-F5344CB8AC3E}">
        <p14:creationId xmlns:p14="http://schemas.microsoft.com/office/powerpoint/2010/main" val="81832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60394" y="916758"/>
            <a:ext cx="4945742"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迷思</a:t>
            </a:r>
            <a:r>
              <a:rPr lang="en-US" altLang="zh-CN" dirty="0"/>
              <a:t>2 </a:t>
            </a:r>
            <a:r>
              <a:rPr lang="zh-CN" altLang="en-US" dirty="0" smtClean="0"/>
              <a:t>：品牌和营销工作</a:t>
            </a:r>
            <a:r>
              <a:rPr lang="zh-CN" altLang="en-US" dirty="0"/>
              <a:t>有什么本质区分？</a:t>
            </a:r>
            <a:endParaRPr lang="en-US" altLang="zh-CN" dirty="0"/>
          </a:p>
        </p:txBody>
      </p:sp>
      <p:sp>
        <p:nvSpPr>
          <p:cNvPr id="3" name="矩形 2"/>
          <p:cNvSpPr/>
          <p:nvPr/>
        </p:nvSpPr>
        <p:spPr>
          <a:xfrm>
            <a:off x="4968378" y="2130147"/>
            <a:ext cx="2087151" cy="5483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399" b="1" dirty="0">
                <a:solidFill>
                  <a:srgbClr val="E8314A"/>
                </a:solidFill>
                <a:latin typeface="微软雅黑"/>
                <a:ea typeface="微软雅黑"/>
                <a:cs typeface="微软雅黑"/>
              </a:rPr>
              <a:t>市场部</a:t>
            </a:r>
          </a:p>
        </p:txBody>
      </p:sp>
      <p:sp>
        <p:nvSpPr>
          <p:cNvPr id="4" name="矩形 3"/>
          <p:cNvSpPr/>
          <p:nvPr/>
        </p:nvSpPr>
        <p:spPr>
          <a:xfrm>
            <a:off x="2414584" y="2903355"/>
            <a:ext cx="2087151" cy="548342"/>
          </a:xfrm>
          <a:prstGeom prst="rect">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399" dirty="0">
                <a:latin typeface="微软雅黑"/>
                <a:ea typeface="微软雅黑"/>
                <a:cs typeface="微软雅黑"/>
              </a:rPr>
              <a:t>品牌工作</a:t>
            </a:r>
          </a:p>
        </p:txBody>
      </p:sp>
      <p:sp>
        <p:nvSpPr>
          <p:cNvPr id="5" name="矩形 4"/>
          <p:cNvSpPr/>
          <p:nvPr/>
        </p:nvSpPr>
        <p:spPr>
          <a:xfrm>
            <a:off x="7754673" y="2903355"/>
            <a:ext cx="2087151" cy="54834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399" dirty="0">
                <a:latin typeface="微软雅黑"/>
                <a:ea typeface="微软雅黑"/>
                <a:cs typeface="微软雅黑"/>
              </a:rPr>
              <a:t>营销工作</a:t>
            </a:r>
          </a:p>
        </p:txBody>
      </p:sp>
      <p:sp>
        <p:nvSpPr>
          <p:cNvPr id="6" name="矩形 5"/>
          <p:cNvSpPr/>
          <p:nvPr/>
        </p:nvSpPr>
        <p:spPr>
          <a:xfrm>
            <a:off x="5501343" y="3510850"/>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公关</a:t>
            </a:r>
          </a:p>
        </p:txBody>
      </p:sp>
      <p:sp>
        <p:nvSpPr>
          <p:cNvPr id="7" name="矩形 6"/>
          <p:cNvSpPr/>
          <p:nvPr/>
        </p:nvSpPr>
        <p:spPr>
          <a:xfrm>
            <a:off x="5289810" y="-2571688"/>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传播</a:t>
            </a:r>
          </a:p>
        </p:txBody>
      </p:sp>
      <p:sp>
        <p:nvSpPr>
          <p:cNvPr id="8" name="矩形 7"/>
          <p:cNvSpPr/>
          <p:nvPr/>
        </p:nvSpPr>
        <p:spPr>
          <a:xfrm>
            <a:off x="7033899" y="5266464"/>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社群</a:t>
            </a:r>
          </a:p>
        </p:txBody>
      </p:sp>
      <p:sp>
        <p:nvSpPr>
          <p:cNvPr id="9" name="矩形 8"/>
          <p:cNvSpPr/>
          <p:nvPr/>
        </p:nvSpPr>
        <p:spPr>
          <a:xfrm>
            <a:off x="6340722" y="4352489"/>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广告</a:t>
            </a:r>
          </a:p>
        </p:txBody>
      </p:sp>
      <p:sp>
        <p:nvSpPr>
          <p:cNvPr id="10" name="矩形 9"/>
          <p:cNvSpPr/>
          <p:nvPr/>
        </p:nvSpPr>
        <p:spPr>
          <a:xfrm>
            <a:off x="6887698" y="-1944549"/>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用户运营</a:t>
            </a:r>
          </a:p>
        </p:txBody>
      </p:sp>
      <p:sp>
        <p:nvSpPr>
          <p:cNvPr id="11" name="矩形 10"/>
          <p:cNvSpPr/>
          <p:nvPr/>
        </p:nvSpPr>
        <p:spPr>
          <a:xfrm>
            <a:off x="4360828" y="4545268"/>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市场调研</a:t>
            </a:r>
          </a:p>
        </p:txBody>
      </p:sp>
      <p:sp>
        <p:nvSpPr>
          <p:cNvPr id="12" name="矩形 11"/>
          <p:cNvSpPr/>
          <p:nvPr/>
        </p:nvSpPr>
        <p:spPr>
          <a:xfrm>
            <a:off x="2012708" y="4430583"/>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品牌战略</a:t>
            </a:r>
          </a:p>
        </p:txBody>
      </p:sp>
      <p:sp>
        <p:nvSpPr>
          <p:cNvPr id="13" name="矩形 12"/>
          <p:cNvSpPr/>
          <p:nvPr/>
        </p:nvSpPr>
        <p:spPr>
          <a:xfrm>
            <a:off x="1025507" y="3740368"/>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产品策略</a:t>
            </a:r>
          </a:p>
        </p:txBody>
      </p:sp>
      <p:sp>
        <p:nvSpPr>
          <p:cNvPr id="14" name="矩形 13"/>
          <p:cNvSpPr/>
          <p:nvPr/>
        </p:nvSpPr>
        <p:spPr>
          <a:xfrm>
            <a:off x="1801069" y="-1987488"/>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产品包</a:t>
            </a:r>
          </a:p>
        </p:txBody>
      </p:sp>
      <p:sp>
        <p:nvSpPr>
          <p:cNvPr id="15" name="矩形 14"/>
          <p:cNvSpPr/>
          <p:nvPr/>
        </p:nvSpPr>
        <p:spPr>
          <a:xfrm>
            <a:off x="2764981" y="5164143"/>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smtClean="0">
                <a:latin typeface="微软雅黑"/>
                <a:ea typeface="微软雅黑"/>
                <a:cs typeface="微软雅黑"/>
              </a:rPr>
              <a:t>品牌体验</a:t>
            </a:r>
            <a:endParaRPr kumimoji="1" lang="zh-CN" altLang="en-US" sz="1866" dirty="0">
              <a:latin typeface="微软雅黑"/>
              <a:ea typeface="微软雅黑"/>
              <a:cs typeface="微软雅黑"/>
            </a:endParaRPr>
          </a:p>
        </p:txBody>
      </p:sp>
      <p:sp>
        <p:nvSpPr>
          <p:cNvPr id="16" name="矩形 15"/>
          <p:cNvSpPr/>
          <p:nvPr/>
        </p:nvSpPr>
        <p:spPr>
          <a:xfrm>
            <a:off x="3266989" y="3777548"/>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品牌架构</a:t>
            </a:r>
          </a:p>
        </p:txBody>
      </p:sp>
      <p:sp>
        <p:nvSpPr>
          <p:cNvPr id="17" name="矩形 16"/>
          <p:cNvSpPr/>
          <p:nvPr/>
        </p:nvSpPr>
        <p:spPr>
          <a:xfrm>
            <a:off x="35686" y="-881703"/>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环境设计</a:t>
            </a:r>
          </a:p>
        </p:txBody>
      </p:sp>
      <p:sp>
        <p:nvSpPr>
          <p:cNvPr id="18" name="矩形 17"/>
          <p:cNvSpPr/>
          <p:nvPr/>
        </p:nvSpPr>
        <p:spPr>
          <a:xfrm>
            <a:off x="942426" y="5190711"/>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产品运营</a:t>
            </a:r>
          </a:p>
        </p:txBody>
      </p:sp>
      <p:sp>
        <p:nvSpPr>
          <p:cNvPr id="19" name="矩形 18"/>
          <p:cNvSpPr/>
          <p:nvPr/>
        </p:nvSpPr>
        <p:spPr>
          <a:xfrm>
            <a:off x="-4080186" y="2130610"/>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消费者洞察</a:t>
            </a:r>
          </a:p>
        </p:txBody>
      </p:sp>
      <p:sp>
        <p:nvSpPr>
          <p:cNvPr id="20" name="矩形 19"/>
          <p:cNvSpPr/>
          <p:nvPr/>
        </p:nvSpPr>
        <p:spPr>
          <a:xfrm>
            <a:off x="-1783554" y="-1446776"/>
            <a:ext cx="1386355" cy="4702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接触点洞察</a:t>
            </a:r>
          </a:p>
        </p:txBody>
      </p:sp>
      <p:sp>
        <p:nvSpPr>
          <p:cNvPr id="21" name="矩形 20"/>
          <p:cNvSpPr/>
          <p:nvPr/>
        </p:nvSpPr>
        <p:spPr>
          <a:xfrm>
            <a:off x="818626" y="6078071"/>
            <a:ext cx="5160874" cy="548342"/>
          </a:xfrm>
          <a:prstGeom prst="rect">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建立软资产</a:t>
            </a:r>
          </a:p>
        </p:txBody>
      </p:sp>
      <p:sp>
        <p:nvSpPr>
          <p:cNvPr id="22" name="矩形 21"/>
          <p:cNvSpPr/>
          <p:nvPr/>
        </p:nvSpPr>
        <p:spPr>
          <a:xfrm>
            <a:off x="6132513" y="6078071"/>
            <a:ext cx="5053743" cy="54834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smtClean="0">
                <a:latin typeface="微软雅黑"/>
                <a:ea typeface="微软雅黑"/>
                <a:cs typeface="微软雅黑"/>
              </a:rPr>
              <a:t>提高转化率</a:t>
            </a:r>
            <a:endParaRPr kumimoji="1" lang="zh-CN" altLang="en-US" sz="1866" dirty="0">
              <a:latin typeface="微软雅黑"/>
              <a:ea typeface="微软雅黑"/>
              <a:cs typeface="微软雅黑"/>
            </a:endParaRPr>
          </a:p>
        </p:txBody>
      </p:sp>
      <p:sp>
        <p:nvSpPr>
          <p:cNvPr id="23" name="矩形 22"/>
          <p:cNvSpPr/>
          <p:nvPr/>
        </p:nvSpPr>
        <p:spPr>
          <a:xfrm>
            <a:off x="3667651" y="-1944549"/>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线上线下</a:t>
            </a:r>
            <a:endParaRPr kumimoji="1" lang="en-US" altLang="zh-CN" sz="1866" dirty="0">
              <a:latin typeface="微软雅黑"/>
              <a:ea typeface="微软雅黑"/>
              <a:cs typeface="微软雅黑"/>
            </a:endParaRPr>
          </a:p>
          <a:p>
            <a:pPr algn="ctr"/>
            <a:r>
              <a:rPr kumimoji="1" lang="zh-CN" altLang="en-US" sz="1866" dirty="0">
                <a:latin typeface="微软雅黑"/>
                <a:ea typeface="微软雅黑"/>
                <a:cs typeface="微软雅黑"/>
              </a:rPr>
              <a:t>平台搭建</a:t>
            </a:r>
          </a:p>
        </p:txBody>
      </p:sp>
      <p:sp>
        <p:nvSpPr>
          <p:cNvPr id="24" name="矩形 23"/>
          <p:cNvSpPr/>
          <p:nvPr/>
        </p:nvSpPr>
        <p:spPr>
          <a:xfrm>
            <a:off x="8165008" y="3712889"/>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a:latin typeface="微软雅黑"/>
                <a:ea typeface="微软雅黑"/>
                <a:cs typeface="微软雅黑"/>
              </a:rPr>
              <a:t>异业合作</a:t>
            </a:r>
          </a:p>
        </p:txBody>
      </p:sp>
      <p:sp>
        <p:nvSpPr>
          <p:cNvPr id="26" name="左大括号 25"/>
          <p:cNvSpPr/>
          <p:nvPr/>
        </p:nvSpPr>
        <p:spPr>
          <a:xfrm rot="5400000">
            <a:off x="5920166" y="3723"/>
            <a:ext cx="259748" cy="5454018"/>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2399"/>
          </a:p>
        </p:txBody>
      </p:sp>
      <p:sp>
        <p:nvSpPr>
          <p:cNvPr id="28" name="矩形 27"/>
          <p:cNvSpPr/>
          <p:nvPr/>
        </p:nvSpPr>
        <p:spPr>
          <a:xfrm>
            <a:off x="9148646" y="5279592"/>
            <a:ext cx="1386355" cy="5520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smtClean="0">
                <a:latin typeface="微软雅黑"/>
                <a:ea typeface="微软雅黑"/>
                <a:cs typeface="微软雅黑"/>
              </a:rPr>
              <a:t>路演</a:t>
            </a:r>
            <a:r>
              <a:rPr kumimoji="1" lang="en-US" altLang="zh-CN" sz="1866" dirty="0" smtClean="0">
                <a:latin typeface="微软雅黑"/>
                <a:ea typeface="微软雅黑"/>
                <a:cs typeface="微软雅黑"/>
              </a:rPr>
              <a:t>/</a:t>
            </a:r>
            <a:r>
              <a:rPr kumimoji="1" lang="zh-CN" altLang="en-US" sz="1866" dirty="0" smtClean="0">
                <a:latin typeface="微软雅黑"/>
                <a:ea typeface="微软雅黑"/>
                <a:cs typeface="微软雅黑"/>
              </a:rPr>
              <a:t>促销</a:t>
            </a:r>
            <a:endParaRPr kumimoji="1" lang="zh-CN" altLang="en-US" sz="1866" dirty="0">
              <a:latin typeface="微软雅黑"/>
              <a:ea typeface="微软雅黑"/>
              <a:cs typeface="微软雅黑"/>
            </a:endParaRPr>
          </a:p>
        </p:txBody>
      </p:sp>
      <p:sp>
        <p:nvSpPr>
          <p:cNvPr id="30" name="矩形 29"/>
          <p:cNvSpPr/>
          <p:nvPr/>
        </p:nvSpPr>
        <p:spPr>
          <a:xfrm>
            <a:off x="4968378" y="5257942"/>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6" dirty="0" smtClean="0">
                <a:latin typeface="微软雅黑"/>
                <a:ea typeface="微软雅黑"/>
                <a:cs typeface="微软雅黑"/>
              </a:rPr>
              <a:t>新媒体</a:t>
            </a:r>
            <a:endParaRPr kumimoji="1" lang="zh-CN" altLang="en-US" sz="1866" dirty="0">
              <a:latin typeface="微软雅黑"/>
              <a:ea typeface="微软雅黑"/>
              <a:cs typeface="微软雅黑"/>
            </a:endParaRPr>
          </a:p>
        </p:txBody>
      </p:sp>
      <p:sp>
        <p:nvSpPr>
          <p:cNvPr id="31" name="矩形 30"/>
          <p:cNvSpPr/>
          <p:nvPr/>
        </p:nvSpPr>
        <p:spPr>
          <a:xfrm>
            <a:off x="8751859" y="4467174"/>
            <a:ext cx="1386355" cy="548342"/>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66" dirty="0" smtClean="0">
                <a:latin typeface="微软雅黑"/>
                <a:ea typeface="微软雅黑"/>
                <a:cs typeface="微软雅黑"/>
              </a:rPr>
              <a:t>SEM/SEO</a:t>
            </a:r>
            <a:endParaRPr kumimoji="1" lang="zh-CN" altLang="en-US" sz="1866" dirty="0">
              <a:latin typeface="微软雅黑"/>
              <a:ea typeface="微软雅黑"/>
              <a:cs typeface="微软雅黑"/>
            </a:endParaRPr>
          </a:p>
        </p:txBody>
      </p:sp>
    </p:spTree>
    <p:extLst>
      <p:ext uri="{BB962C8B-B14F-4D97-AF65-F5344CB8AC3E}">
        <p14:creationId xmlns:p14="http://schemas.microsoft.com/office/powerpoint/2010/main" val="16773274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3732160" y="2625745"/>
            <a:ext cx="4912800" cy="3994394"/>
          </a:xfrm>
          <a:prstGeom prst="rect">
            <a:avLst/>
          </a:prstGeom>
          <a:solidFill>
            <a:srgbClr val="00133B"/>
          </a:solidFill>
          <a:ln>
            <a:noFill/>
          </a:ln>
        </p:spPr>
      </p:pic>
      <p:sp>
        <p:nvSpPr>
          <p:cNvPr id="3" name="文本框 2"/>
          <p:cNvSpPr txBox="1"/>
          <p:nvPr/>
        </p:nvSpPr>
        <p:spPr>
          <a:xfrm>
            <a:off x="5479440" y="2060978"/>
            <a:ext cx="1339457" cy="779759"/>
          </a:xfrm>
          <a:prstGeom prst="rect">
            <a:avLst/>
          </a:prstGeom>
          <a:noFill/>
        </p:spPr>
        <p:txBody>
          <a:bodyPr wrap="none" lIns="121914" tIns="60957" rIns="121914" bIns="60957" rtlCol="0">
            <a:spAutoFit/>
          </a:bodyPr>
          <a:lstStyle/>
          <a:p>
            <a:r>
              <a:rPr kumimoji="1" lang="zh-CN" altLang="en-US" sz="4267" b="1" dirty="0">
                <a:solidFill>
                  <a:srgbClr val="FF3E36"/>
                </a:solidFill>
                <a:latin typeface="Microsoft YaHei" charset="-122"/>
                <a:ea typeface="Microsoft YaHei" charset="-122"/>
                <a:cs typeface="Microsoft YaHei" charset="-122"/>
              </a:rPr>
              <a:t>品牌</a:t>
            </a:r>
          </a:p>
        </p:txBody>
      </p:sp>
      <p:sp>
        <p:nvSpPr>
          <p:cNvPr id="4" name="椭圆 3"/>
          <p:cNvSpPr/>
          <p:nvPr/>
        </p:nvSpPr>
        <p:spPr>
          <a:xfrm>
            <a:off x="3495655"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5" name="文本框 4"/>
          <p:cNvSpPr txBox="1"/>
          <p:nvPr/>
        </p:nvSpPr>
        <p:spPr>
          <a:xfrm>
            <a:off x="3602570" y="6000215"/>
            <a:ext cx="794436"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广告</a:t>
            </a:r>
          </a:p>
        </p:txBody>
      </p:sp>
      <p:sp>
        <p:nvSpPr>
          <p:cNvPr id="6" name="椭圆 5"/>
          <p:cNvSpPr/>
          <p:nvPr/>
        </p:nvSpPr>
        <p:spPr>
          <a:xfrm>
            <a:off x="4546160"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7" name="文本框 6"/>
          <p:cNvSpPr txBox="1"/>
          <p:nvPr/>
        </p:nvSpPr>
        <p:spPr>
          <a:xfrm>
            <a:off x="4686030" y="6016693"/>
            <a:ext cx="794436"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公关</a:t>
            </a:r>
          </a:p>
        </p:txBody>
      </p:sp>
      <p:sp>
        <p:nvSpPr>
          <p:cNvPr id="8" name="椭圆 7"/>
          <p:cNvSpPr/>
          <p:nvPr/>
        </p:nvSpPr>
        <p:spPr>
          <a:xfrm>
            <a:off x="5647360"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9" name="文本框 8"/>
          <p:cNvSpPr txBox="1"/>
          <p:nvPr/>
        </p:nvSpPr>
        <p:spPr>
          <a:xfrm>
            <a:off x="5738643" y="5837652"/>
            <a:ext cx="794436" cy="77956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市场</a:t>
            </a:r>
            <a:endParaRPr kumimoji="1" lang="en-US" altLang="zh-CN" sz="2133" b="1" dirty="0">
              <a:solidFill>
                <a:schemeClr val="bg1"/>
              </a:solidFill>
              <a:latin typeface="Microsoft YaHei" charset="-122"/>
              <a:ea typeface="Microsoft YaHei" charset="-122"/>
              <a:cs typeface="Microsoft YaHei" charset="-122"/>
            </a:endParaRPr>
          </a:p>
          <a:p>
            <a:r>
              <a:rPr kumimoji="1" lang="zh-CN" altLang="en-US" sz="2133" b="1" dirty="0">
                <a:solidFill>
                  <a:schemeClr val="bg1"/>
                </a:solidFill>
                <a:latin typeface="Microsoft YaHei" charset="-122"/>
                <a:ea typeface="Microsoft YaHei" charset="-122"/>
                <a:cs typeface="Microsoft YaHei" charset="-122"/>
              </a:rPr>
              <a:t>调研</a:t>
            </a:r>
          </a:p>
        </p:txBody>
      </p:sp>
      <p:sp>
        <p:nvSpPr>
          <p:cNvPr id="10" name="椭圆 9"/>
          <p:cNvSpPr/>
          <p:nvPr/>
        </p:nvSpPr>
        <p:spPr>
          <a:xfrm>
            <a:off x="6748557"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11" name="文本框 10"/>
          <p:cNvSpPr txBox="1"/>
          <p:nvPr/>
        </p:nvSpPr>
        <p:spPr>
          <a:xfrm>
            <a:off x="6716153" y="6011272"/>
            <a:ext cx="1068550"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新媒体</a:t>
            </a:r>
          </a:p>
        </p:txBody>
      </p:sp>
      <p:sp>
        <p:nvSpPr>
          <p:cNvPr id="12" name="椭圆 11"/>
          <p:cNvSpPr/>
          <p:nvPr/>
        </p:nvSpPr>
        <p:spPr>
          <a:xfrm>
            <a:off x="7738764"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13" name="文本框 12"/>
          <p:cNvSpPr txBox="1"/>
          <p:nvPr/>
        </p:nvSpPr>
        <p:spPr>
          <a:xfrm>
            <a:off x="7895954" y="5854128"/>
            <a:ext cx="794436" cy="77956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活动</a:t>
            </a:r>
            <a:endParaRPr kumimoji="1" lang="en-US" altLang="zh-CN" sz="2133" b="1" dirty="0">
              <a:solidFill>
                <a:schemeClr val="bg1"/>
              </a:solidFill>
              <a:latin typeface="Microsoft YaHei" charset="-122"/>
              <a:ea typeface="Microsoft YaHei" charset="-122"/>
              <a:cs typeface="Microsoft YaHei" charset="-122"/>
            </a:endParaRPr>
          </a:p>
          <a:p>
            <a:r>
              <a:rPr kumimoji="1" lang="zh-CN" altLang="en-US" sz="2133" b="1" dirty="0">
                <a:solidFill>
                  <a:schemeClr val="bg1"/>
                </a:solidFill>
                <a:latin typeface="Microsoft YaHei" charset="-122"/>
                <a:ea typeface="Microsoft YaHei" charset="-122"/>
                <a:cs typeface="Microsoft YaHei" charset="-122"/>
              </a:rPr>
              <a:t>推广</a:t>
            </a:r>
          </a:p>
        </p:txBody>
      </p:sp>
      <p:sp>
        <p:nvSpPr>
          <p:cNvPr id="14" name="矩形 13"/>
          <p:cNvSpPr/>
          <p:nvPr/>
        </p:nvSpPr>
        <p:spPr>
          <a:xfrm>
            <a:off x="2905268" y="4833315"/>
            <a:ext cx="6588882" cy="19522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zh-CN" altLang="en-US" sz="2399"/>
          </a:p>
        </p:txBody>
      </p:sp>
      <p:cxnSp>
        <p:nvCxnSpPr>
          <p:cNvPr id="15" name="直接连接符 20"/>
          <p:cNvCxnSpPr/>
          <p:nvPr/>
        </p:nvCxnSpPr>
        <p:spPr>
          <a:xfrm flipH="1">
            <a:off x="2268978" y="5837653"/>
            <a:ext cx="613993" cy="1647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箭头连接符 22"/>
          <p:cNvCxnSpPr/>
          <p:nvPr/>
        </p:nvCxnSpPr>
        <p:spPr>
          <a:xfrm flipV="1">
            <a:off x="2284477" y="3556009"/>
            <a:ext cx="0" cy="2298119"/>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23"/>
          <p:cNvCxnSpPr/>
          <p:nvPr/>
        </p:nvCxnSpPr>
        <p:spPr>
          <a:xfrm flipH="1">
            <a:off x="9494149" y="6000214"/>
            <a:ext cx="56600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箭头连接符 24"/>
          <p:cNvCxnSpPr/>
          <p:nvPr/>
        </p:nvCxnSpPr>
        <p:spPr>
          <a:xfrm flipV="1">
            <a:off x="10060153" y="3718575"/>
            <a:ext cx="0" cy="2298119"/>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25"/>
          <p:cNvSpPr txBox="1"/>
          <p:nvPr/>
        </p:nvSpPr>
        <p:spPr>
          <a:xfrm>
            <a:off x="1830874" y="3002412"/>
            <a:ext cx="1349703" cy="523210"/>
          </a:xfrm>
          <a:prstGeom prst="rect">
            <a:avLst/>
          </a:prstGeom>
          <a:noFill/>
        </p:spPr>
        <p:txBody>
          <a:bodyPr wrap="square" lIns="91432" tIns="45715" rIns="91432" bIns="45715" rtlCol="0">
            <a:spAutoFit/>
          </a:bodyPr>
          <a:lstStyle/>
          <a:p>
            <a:r>
              <a:rPr lang="zh-CN" altLang="en-US" sz="2800" dirty="0">
                <a:latin typeface="Microsoft YaHei" charset="-122"/>
                <a:ea typeface="Microsoft YaHei" charset="-122"/>
                <a:cs typeface="Microsoft YaHei" charset="-122"/>
              </a:rPr>
              <a:t>营销</a:t>
            </a:r>
          </a:p>
        </p:txBody>
      </p:sp>
      <p:sp>
        <p:nvSpPr>
          <p:cNvPr id="20" name="TextBox 26"/>
          <p:cNvSpPr txBox="1"/>
          <p:nvPr/>
        </p:nvSpPr>
        <p:spPr>
          <a:xfrm>
            <a:off x="9748126" y="3168698"/>
            <a:ext cx="1349703" cy="523210"/>
          </a:xfrm>
          <a:prstGeom prst="rect">
            <a:avLst/>
          </a:prstGeom>
          <a:noFill/>
        </p:spPr>
        <p:txBody>
          <a:bodyPr wrap="square" lIns="91432" tIns="45715" rIns="91432" bIns="45715" rtlCol="0">
            <a:spAutoFit/>
          </a:bodyPr>
          <a:lstStyle/>
          <a:p>
            <a:r>
              <a:rPr lang="zh-CN" altLang="en-US" sz="2800" dirty="0">
                <a:latin typeface="Microsoft YaHei" charset="-122"/>
                <a:ea typeface="Microsoft YaHei" charset="-122"/>
                <a:cs typeface="Microsoft YaHei" charset="-122"/>
              </a:rPr>
              <a:t>营销</a:t>
            </a:r>
          </a:p>
        </p:txBody>
      </p:sp>
      <p:sp>
        <p:nvSpPr>
          <p:cNvPr id="21" name="矩形 20"/>
          <p:cNvSpPr/>
          <p:nvPr/>
        </p:nvSpPr>
        <p:spPr>
          <a:xfrm>
            <a:off x="6968584" y="2060978"/>
            <a:ext cx="3361830" cy="680161"/>
          </a:xfrm>
          <a:prstGeom prst="rect">
            <a:avLst/>
          </a:prstGeom>
          <a:solidFill>
            <a:srgbClr val="F33E0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zh-CN" altLang="en-US" sz="1866" b="1" dirty="0">
                <a:solidFill>
                  <a:schemeClr val="bg1"/>
                </a:solidFill>
                <a:latin typeface="Microsoft YaHei" charset="-122"/>
                <a:ea typeface="Microsoft YaHei" charset="-122"/>
                <a:cs typeface="Microsoft YaHei" charset="-122"/>
              </a:rPr>
              <a:t>品牌只有一个</a:t>
            </a:r>
            <a:endParaRPr lang="en-US" altLang="zh-CN" sz="1866" b="1" dirty="0">
              <a:solidFill>
                <a:schemeClr val="bg1"/>
              </a:solidFill>
              <a:latin typeface="Microsoft YaHei" charset="-122"/>
              <a:ea typeface="Microsoft YaHei" charset="-122"/>
              <a:cs typeface="Microsoft YaHei" charset="-122"/>
            </a:endParaRPr>
          </a:p>
          <a:p>
            <a:pPr algn="ctr"/>
            <a:r>
              <a:rPr lang="zh-CN" altLang="en-US" sz="1866" b="1" dirty="0">
                <a:solidFill>
                  <a:schemeClr val="bg1"/>
                </a:solidFill>
                <a:latin typeface="Microsoft YaHei" charset="-122"/>
                <a:ea typeface="Microsoft YaHei" charset="-122"/>
                <a:cs typeface="Microsoft YaHei" charset="-122"/>
              </a:rPr>
              <a:t>营销可以多种</a:t>
            </a:r>
          </a:p>
        </p:txBody>
      </p:sp>
      <p:sp>
        <p:nvSpPr>
          <p:cNvPr id="23" name="文本占位符 2"/>
          <p:cNvSpPr txBox="1">
            <a:spLocks/>
          </p:cNvSpPr>
          <p:nvPr/>
        </p:nvSpPr>
        <p:spPr>
          <a:xfrm>
            <a:off x="569913" y="940773"/>
            <a:ext cx="137585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我们的思考</a:t>
            </a:r>
            <a:endParaRPr lang="zh-CN" altLang="en-US" dirty="0"/>
          </a:p>
        </p:txBody>
      </p:sp>
    </p:spTree>
    <p:extLst>
      <p:ext uri="{BB962C8B-B14F-4D97-AF65-F5344CB8AC3E}">
        <p14:creationId xmlns:p14="http://schemas.microsoft.com/office/powerpoint/2010/main" val="1677428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630086" y="943720"/>
            <a:ext cx="559816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迷思</a:t>
            </a:r>
            <a:r>
              <a:rPr lang="en-US" altLang="zh-CN" dirty="0"/>
              <a:t>3</a:t>
            </a:r>
            <a:r>
              <a:rPr lang="zh-CN" altLang="en-US" dirty="0"/>
              <a:t>： </a:t>
            </a:r>
            <a:r>
              <a:rPr lang="zh-CN" altLang="en-US" dirty="0" smtClean="0"/>
              <a:t>品牌和营销的成果</a:t>
            </a:r>
            <a:r>
              <a:rPr lang="zh-CN" altLang="en-US" dirty="0"/>
              <a:t>要如何辨别和鉴定？</a:t>
            </a:r>
            <a:r>
              <a:rPr lang="en-US" altLang="zh-CN" dirty="0"/>
              <a:t> </a:t>
            </a:r>
          </a:p>
        </p:txBody>
      </p:sp>
      <p:grpSp>
        <p:nvGrpSpPr>
          <p:cNvPr id="38" name="组 37"/>
          <p:cNvGrpSpPr/>
          <p:nvPr/>
        </p:nvGrpSpPr>
        <p:grpSpPr>
          <a:xfrm>
            <a:off x="9081051" y="4831879"/>
            <a:ext cx="2372456" cy="1736604"/>
            <a:chOff x="8544768" y="1899346"/>
            <a:chExt cx="2811408" cy="2057910"/>
          </a:xfrm>
        </p:grpSpPr>
        <p:grpSp>
          <p:nvGrpSpPr>
            <p:cNvPr id="23" name="组 22"/>
            <p:cNvGrpSpPr/>
            <p:nvPr/>
          </p:nvGrpSpPr>
          <p:grpSpPr>
            <a:xfrm>
              <a:off x="8544768" y="1899346"/>
              <a:ext cx="2811408" cy="2057910"/>
              <a:chOff x="4623697" y="1899346"/>
              <a:chExt cx="2811408" cy="2057910"/>
            </a:xfrm>
          </p:grpSpPr>
          <p:sp>
            <p:nvSpPr>
              <p:cNvPr id="24" name="矩形 23"/>
              <p:cNvSpPr/>
              <p:nvPr/>
            </p:nvSpPr>
            <p:spPr>
              <a:xfrm>
                <a:off x="4649056" y="1899346"/>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5" name="Rectangle 12294"/>
              <p:cNvSpPr>
                <a:spLocks/>
              </p:cNvSpPr>
              <p:nvPr/>
            </p:nvSpPr>
            <p:spPr>
              <a:xfrm>
                <a:off x="4623697" y="3556235"/>
                <a:ext cx="2811408" cy="401021"/>
              </a:xfrm>
              <a:prstGeom prst="rect">
                <a:avLst/>
              </a:prstGeom>
              <a:solidFill>
                <a:schemeClr val="tx1">
                  <a:lumMod val="65000"/>
                  <a:lumOff val="35000"/>
                </a:schemeClr>
              </a:solidFill>
              <a:ln>
                <a:noFill/>
              </a:ln>
            </p:spPr>
            <p:txBody>
              <a:bodyPr wrap="square" lIns="121773" tIns="60888" rIns="121773" bIns="60888">
                <a:spAutoFit/>
              </a:bodyPr>
              <a:lstStyle/>
              <a:p>
                <a:pPr marL="342900" indent="-342900" eaLnBrk="0" fontAlgn="base" hangingPunct="0">
                  <a:spcBef>
                    <a:spcPct val="0"/>
                  </a:spcBef>
                  <a:spcAft>
                    <a:spcPct val="0"/>
                  </a:spcAft>
                </a:pPr>
                <a:endParaRPr lang="zh-CN" altLang="en-US" sz="1400" dirty="0">
                  <a:solidFill>
                    <a:schemeClr val="bg1"/>
                  </a:solidFill>
                  <a:latin typeface="微软雅黑" pitchFamily="34" charset="-122"/>
                  <a:ea typeface="微软雅黑" pitchFamily="34" charset="-122"/>
                </a:endParaRPr>
              </a:p>
            </p:txBody>
          </p:sp>
        </p:grpSp>
        <p:sp>
          <p:nvSpPr>
            <p:cNvPr id="11" name="Rectangle 12297"/>
            <p:cNvSpPr>
              <a:spLocks/>
            </p:cNvSpPr>
            <p:nvPr/>
          </p:nvSpPr>
          <p:spPr>
            <a:xfrm>
              <a:off x="8697013" y="3567144"/>
              <a:ext cx="2559130" cy="364722"/>
            </a:xfrm>
            <a:prstGeom prst="rect">
              <a:avLst/>
            </a:prstGeom>
            <a:noFill/>
          </p:spPr>
          <p:txBody>
            <a:bodyPr wrap="none" rtlCol="0">
              <a:spAutoFit/>
            </a:bodyPr>
            <a:lstStyle/>
            <a:p>
              <a:r>
                <a:rPr lang="zh-CN" altLang="en-US" sz="1400" dirty="0" smtClean="0">
                  <a:solidFill>
                    <a:schemeClr val="bg1"/>
                  </a:solidFill>
                  <a:latin typeface="微软雅黑" pitchFamily="34" charset="-122"/>
                  <a:ea typeface="微软雅黑" pitchFamily="34" charset="-122"/>
                </a:rPr>
                <a:t>提高员工自豪感和保留率</a:t>
              </a:r>
              <a:endParaRPr lang="en-US" altLang="en-US" sz="1400" dirty="0">
                <a:solidFill>
                  <a:schemeClr val="bg1"/>
                </a:solidFill>
                <a:latin typeface="微软雅黑" pitchFamily="34" charset="-122"/>
                <a:ea typeface="微软雅黑" pitchFamily="34" charset="-122"/>
              </a:endParaRPr>
            </a:p>
          </p:txBody>
        </p:sp>
        <p:pic>
          <p:nvPicPr>
            <p:cNvPr id="4" name="Picture 1229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45855" y="1951572"/>
              <a:ext cx="2205474" cy="1552219"/>
            </a:xfrm>
            <a:prstGeom prst="rect">
              <a:avLst/>
            </a:prstGeom>
            <a:noFill/>
            <a:ln>
              <a:noFill/>
            </a:ln>
          </p:spPr>
        </p:pic>
      </p:grpSp>
      <p:grpSp>
        <p:nvGrpSpPr>
          <p:cNvPr id="40" name="组 39"/>
          <p:cNvGrpSpPr/>
          <p:nvPr/>
        </p:nvGrpSpPr>
        <p:grpSpPr>
          <a:xfrm>
            <a:off x="7826381" y="2977296"/>
            <a:ext cx="2379654" cy="1736605"/>
            <a:chOff x="2025987" y="1899346"/>
            <a:chExt cx="2819938" cy="2057911"/>
          </a:xfrm>
        </p:grpSpPr>
        <p:sp>
          <p:nvSpPr>
            <p:cNvPr id="17" name="矩形 16"/>
            <p:cNvSpPr/>
            <p:nvPr/>
          </p:nvSpPr>
          <p:spPr>
            <a:xfrm>
              <a:off x="2055315" y="1899346"/>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 name="Rectangle 12292"/>
            <p:cNvSpPr>
              <a:spLocks/>
            </p:cNvSpPr>
            <p:nvPr/>
          </p:nvSpPr>
          <p:spPr>
            <a:xfrm>
              <a:off x="2025987" y="3556236"/>
              <a:ext cx="2819938" cy="401021"/>
            </a:xfrm>
            <a:prstGeom prst="rect">
              <a:avLst/>
            </a:prstGeom>
            <a:solidFill>
              <a:schemeClr val="tx1">
                <a:lumMod val="65000"/>
                <a:lumOff val="35000"/>
              </a:schemeClr>
            </a:solidFill>
            <a:ln>
              <a:noFill/>
            </a:ln>
          </p:spPr>
          <p:txBody>
            <a:bodyPr wrap="square" lIns="121773" tIns="60888" rIns="121773" bIns="60888">
              <a:spAutoFit/>
            </a:bodyPr>
            <a:lstStyle>
              <a:lvl1pPr marL="342900" indent="-342900" algn="l" rtl="0" eaLnBrk="0" fontAlgn="base" hangingPunct="0">
                <a:lnSpc>
                  <a:spcPct val="100000"/>
                </a:lnSpc>
                <a:spcBef>
                  <a:spcPct val="20000"/>
                </a:spcBef>
                <a:spcAft>
                  <a:spcPct val="0"/>
                </a:spcAft>
                <a:buChar char="•"/>
                <a:defRPr sz="3200">
                  <a:solidFill>
                    <a:srgbClr val="000000"/>
                  </a:solidFill>
                  <a:latin typeface="Arial" charset="0"/>
                  <a:ea typeface="宋体" charset="-122"/>
                </a:defRPr>
              </a:lvl1pPr>
              <a:lvl2pPr marL="742950" indent="-285750" algn="l" rtl="0" eaLnBrk="0" fontAlgn="base" hangingPunct="0">
                <a:lnSpc>
                  <a:spcPct val="100000"/>
                </a:lnSpc>
                <a:spcBef>
                  <a:spcPct val="20000"/>
                </a:spcBef>
                <a:spcAft>
                  <a:spcPct val="0"/>
                </a:spcAft>
                <a:buChar char="–"/>
                <a:defRPr sz="2800">
                  <a:solidFill>
                    <a:srgbClr val="000000"/>
                  </a:solidFill>
                  <a:latin typeface="Arial" charset="0"/>
                  <a:ea typeface="宋体" charset="-122"/>
                </a:defRPr>
              </a:lvl2pPr>
              <a:lvl3pPr marL="1143000" indent="-228600" algn="l" rtl="0" eaLnBrk="0" fontAlgn="base" hangingPunct="0">
                <a:lnSpc>
                  <a:spcPct val="100000"/>
                </a:lnSpc>
                <a:spcBef>
                  <a:spcPct val="20000"/>
                </a:spcBef>
                <a:spcAft>
                  <a:spcPct val="0"/>
                </a:spcAft>
                <a:buChar char="•"/>
                <a:defRPr sz="2400">
                  <a:solidFill>
                    <a:srgbClr val="000000"/>
                  </a:solidFill>
                  <a:latin typeface="Arial" charset="0"/>
                  <a:ea typeface="宋体" charset="-122"/>
                </a:defRPr>
              </a:lvl3pPr>
              <a:lvl4pPr marL="1600200" indent="-228600" algn="l" rtl="0" eaLnBrk="0" fontAlgn="base" hangingPunct="0">
                <a:lnSpc>
                  <a:spcPct val="100000"/>
                </a:lnSpc>
                <a:spcBef>
                  <a:spcPct val="20000"/>
                </a:spcBef>
                <a:spcAft>
                  <a:spcPct val="0"/>
                </a:spcAft>
                <a:buChar char="–"/>
                <a:defRPr sz="2000">
                  <a:solidFill>
                    <a:srgbClr val="000000"/>
                  </a:solidFill>
                  <a:latin typeface="Arial" charset="0"/>
                  <a:ea typeface="宋体" charset="-122"/>
                </a:defRPr>
              </a:lvl4pPr>
              <a:lvl5pPr marL="2057400" indent="-228600" algn="l" rtl="0" eaLnBrk="0" fontAlgn="base" hangingPunct="0">
                <a:lnSpc>
                  <a:spcPct val="100000"/>
                </a:lnSpc>
                <a:spcBef>
                  <a:spcPct val="20000"/>
                </a:spcBef>
                <a:spcAft>
                  <a:spcPct val="0"/>
                </a:spcAft>
                <a:buChar char="»"/>
                <a:defRPr sz="2000">
                  <a:solidFill>
                    <a:srgbClr val="000000"/>
                  </a:solidFill>
                  <a:latin typeface="Arial" charset="0"/>
                  <a:ea typeface="宋体" charset="-122"/>
                </a:defRPr>
              </a:lvl5pPr>
            </a:lstStyle>
            <a:p>
              <a:pPr algn="ctr">
                <a:spcBef>
                  <a:spcPct val="0"/>
                </a:spcBef>
                <a:buNone/>
              </a:pPr>
              <a:r>
                <a:rPr lang="zh-CN" altLang="en-US" sz="1400" dirty="0" smtClean="0">
                  <a:solidFill>
                    <a:schemeClr val="bg1"/>
                  </a:solidFill>
                  <a:latin typeface="微软雅黑" pitchFamily="34" charset="-122"/>
                  <a:ea typeface="微软雅黑" pitchFamily="34" charset="-122"/>
                </a:rPr>
                <a:t>明确理念，提升溢价</a:t>
              </a:r>
              <a:endParaRPr lang="zh-CN" altLang="en-US" sz="1400" dirty="0">
                <a:solidFill>
                  <a:schemeClr val="bg1"/>
                </a:solidFill>
                <a:latin typeface="微软雅黑" pitchFamily="34" charset="-122"/>
                <a:ea typeface="微软雅黑" pitchFamily="34" charset="-122"/>
              </a:endParaRPr>
            </a:p>
          </p:txBody>
        </p:sp>
      </p:grpSp>
      <p:grpSp>
        <p:nvGrpSpPr>
          <p:cNvPr id="39" name="组 38"/>
          <p:cNvGrpSpPr/>
          <p:nvPr/>
        </p:nvGrpSpPr>
        <p:grpSpPr>
          <a:xfrm>
            <a:off x="5958273" y="4782465"/>
            <a:ext cx="3038364" cy="1786017"/>
            <a:chOff x="4493739" y="1840790"/>
            <a:chExt cx="3600529" cy="2116466"/>
          </a:xfrm>
        </p:grpSpPr>
        <p:pic>
          <p:nvPicPr>
            <p:cNvPr id="12" name="Picture 12298"/>
            <p:cNvPicPr>
              <a:picLocks noChangeAspect="1"/>
            </p:cNvPicPr>
            <p:nvPr/>
          </p:nvPicPr>
          <p:blipFill>
            <a:blip r:embed="rId4">
              <a:extLst/>
            </a:blip>
            <a:srcRect/>
            <a:stretch>
              <a:fillRect/>
            </a:stretch>
          </p:blipFill>
          <p:spPr>
            <a:xfrm>
              <a:off x="5784860" y="1840790"/>
              <a:ext cx="2011210" cy="1797899"/>
            </a:xfrm>
            <a:prstGeom prst="rect">
              <a:avLst/>
            </a:prstGeom>
            <a:noFill/>
            <a:ln>
              <a:noFill/>
            </a:ln>
          </p:spPr>
        </p:pic>
        <p:grpSp>
          <p:nvGrpSpPr>
            <p:cNvPr id="22" name="组 21"/>
            <p:cNvGrpSpPr/>
            <p:nvPr/>
          </p:nvGrpSpPr>
          <p:grpSpPr>
            <a:xfrm>
              <a:off x="5282860" y="1899346"/>
              <a:ext cx="2811408" cy="2057910"/>
              <a:chOff x="4623698" y="1899346"/>
              <a:chExt cx="2811408" cy="2057910"/>
            </a:xfrm>
          </p:grpSpPr>
          <p:sp>
            <p:nvSpPr>
              <p:cNvPr id="21" name="矩形 20"/>
              <p:cNvSpPr/>
              <p:nvPr/>
            </p:nvSpPr>
            <p:spPr>
              <a:xfrm>
                <a:off x="4649056" y="1899346"/>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Rectangle 12294"/>
              <p:cNvSpPr>
                <a:spLocks/>
              </p:cNvSpPr>
              <p:nvPr/>
            </p:nvSpPr>
            <p:spPr>
              <a:xfrm>
                <a:off x="4623698" y="3556235"/>
                <a:ext cx="2811408" cy="401021"/>
              </a:xfrm>
              <a:prstGeom prst="rect">
                <a:avLst/>
              </a:prstGeom>
              <a:solidFill>
                <a:schemeClr val="tx1">
                  <a:lumMod val="65000"/>
                  <a:lumOff val="35000"/>
                </a:schemeClr>
              </a:solidFill>
              <a:ln>
                <a:noFill/>
              </a:ln>
            </p:spPr>
            <p:txBody>
              <a:bodyPr wrap="square" lIns="121773" tIns="60888" rIns="121773" bIns="60888">
                <a:spAutoFit/>
              </a:bodyPr>
              <a:lstStyle/>
              <a:p>
                <a:pPr marL="342900" indent="-342900" eaLnBrk="0" fontAlgn="base" hangingPunct="0">
                  <a:spcBef>
                    <a:spcPct val="0"/>
                  </a:spcBef>
                  <a:spcAft>
                    <a:spcPct val="0"/>
                  </a:spcAft>
                </a:pPr>
                <a:endParaRPr lang="zh-CN" altLang="en-US" sz="1400" dirty="0">
                  <a:solidFill>
                    <a:schemeClr val="bg1"/>
                  </a:solidFill>
                  <a:latin typeface="微软雅黑" pitchFamily="34" charset="-122"/>
                  <a:ea typeface="微软雅黑" pitchFamily="34" charset="-122"/>
                </a:endParaRPr>
              </a:p>
            </p:txBody>
          </p:sp>
        </p:grpSp>
        <p:sp>
          <p:nvSpPr>
            <p:cNvPr id="18" name="文本框 17"/>
            <p:cNvSpPr txBox="1"/>
            <p:nvPr/>
          </p:nvSpPr>
          <p:spPr>
            <a:xfrm>
              <a:off x="4493739" y="3562439"/>
              <a:ext cx="3499433" cy="364722"/>
            </a:xfrm>
            <a:prstGeom prst="rect">
              <a:avLst/>
            </a:prstGeom>
            <a:noFill/>
          </p:spPr>
          <p:txBody>
            <a:bodyPr wrap="none" rtlCol="0">
              <a:spAutoFit/>
            </a:bodyPr>
            <a:lstStyle/>
            <a:p>
              <a:pPr algn="ctr"/>
              <a:r>
                <a:rPr lang="zh-CN" altLang="en-US" sz="1400" dirty="0" smtClean="0">
                  <a:solidFill>
                    <a:schemeClr val="bg1"/>
                  </a:solidFill>
                  <a:latin typeface="微软雅黑" pitchFamily="34" charset="-122"/>
                  <a:ea typeface="微软雅黑" pitchFamily="34" charset="-122"/>
                </a:rPr>
                <a:t>               提高消费者偏好</a:t>
              </a:r>
              <a:r>
                <a:rPr lang="zh-CN" altLang="en-US" sz="1400" dirty="0">
                  <a:solidFill>
                    <a:schemeClr val="bg1"/>
                  </a:solidFill>
                  <a:latin typeface="微软雅黑" pitchFamily="34" charset="-122"/>
                  <a:ea typeface="微软雅黑" pitchFamily="34" charset="-122"/>
                </a:rPr>
                <a:t>度</a:t>
              </a:r>
              <a:r>
                <a:rPr lang="zh-CN" altLang="en-US" sz="1400" dirty="0" smtClean="0">
                  <a:solidFill>
                    <a:schemeClr val="bg1"/>
                  </a:solidFill>
                  <a:latin typeface="微软雅黑" pitchFamily="34" charset="-122"/>
                  <a:ea typeface="微软雅黑" pitchFamily="34" charset="-122"/>
                </a:rPr>
                <a:t>忠诚度</a:t>
              </a:r>
              <a:endParaRPr lang="zh-CN" altLang="en-US" sz="1400" dirty="0">
                <a:solidFill>
                  <a:schemeClr val="bg1"/>
                </a:solidFill>
                <a:latin typeface="微软雅黑" pitchFamily="34" charset="-122"/>
                <a:ea typeface="微软雅黑" pitchFamily="34" charset="-122"/>
              </a:endParaRPr>
            </a:p>
          </p:txBody>
        </p:sp>
      </p:grpSp>
      <p:grpSp>
        <p:nvGrpSpPr>
          <p:cNvPr id="36" name="组 35"/>
          <p:cNvGrpSpPr/>
          <p:nvPr/>
        </p:nvGrpSpPr>
        <p:grpSpPr>
          <a:xfrm>
            <a:off x="812122" y="4804610"/>
            <a:ext cx="2372455" cy="1811554"/>
            <a:chOff x="5283019" y="4339282"/>
            <a:chExt cx="2811409" cy="2146731"/>
          </a:xfrm>
        </p:grpSpPr>
        <p:grpSp>
          <p:nvGrpSpPr>
            <p:cNvPr id="29" name="组 28"/>
            <p:cNvGrpSpPr/>
            <p:nvPr/>
          </p:nvGrpSpPr>
          <p:grpSpPr>
            <a:xfrm>
              <a:off x="5283019" y="4339282"/>
              <a:ext cx="2811409" cy="2146731"/>
              <a:chOff x="4623857" y="1848948"/>
              <a:chExt cx="2811409" cy="2146731"/>
            </a:xfrm>
          </p:grpSpPr>
          <p:sp>
            <p:nvSpPr>
              <p:cNvPr id="31" name="Rectangle 12294"/>
              <p:cNvSpPr>
                <a:spLocks/>
              </p:cNvSpPr>
              <p:nvPr/>
            </p:nvSpPr>
            <p:spPr>
              <a:xfrm>
                <a:off x="4623857" y="3594657"/>
                <a:ext cx="2811409" cy="401022"/>
              </a:xfrm>
              <a:prstGeom prst="rect">
                <a:avLst/>
              </a:prstGeom>
              <a:solidFill>
                <a:schemeClr val="tx1">
                  <a:lumMod val="65000"/>
                  <a:lumOff val="35000"/>
                </a:schemeClr>
              </a:solidFill>
              <a:ln>
                <a:noFill/>
              </a:ln>
            </p:spPr>
            <p:txBody>
              <a:bodyPr wrap="square" lIns="121773" tIns="60888" rIns="121773" bIns="60888">
                <a:spAutoFit/>
              </a:bodyPr>
              <a:lstStyle/>
              <a:p>
                <a:pPr marL="342900" indent="-342900" algn="ctr" eaLnBrk="0" fontAlgn="base" hangingPunct="0">
                  <a:spcBef>
                    <a:spcPct val="0"/>
                  </a:spcBef>
                  <a:spcAft>
                    <a:spcPct val="0"/>
                  </a:spcAft>
                </a:pPr>
                <a:r>
                  <a:rPr lang="zh-CN" altLang="en-US" sz="1400" dirty="0" smtClean="0">
                    <a:solidFill>
                      <a:schemeClr val="bg1"/>
                    </a:solidFill>
                    <a:latin typeface="微软雅黑" pitchFamily="34" charset="-122"/>
                    <a:ea typeface="微软雅黑" pitchFamily="34" charset="-122"/>
                  </a:rPr>
                  <a:t>创造更多市场机会</a:t>
                </a:r>
                <a:endParaRPr lang="zh-CN" altLang="en-US" sz="1400" dirty="0">
                  <a:solidFill>
                    <a:schemeClr val="bg1"/>
                  </a:solidFill>
                  <a:latin typeface="微软雅黑" pitchFamily="34" charset="-122"/>
                  <a:ea typeface="微软雅黑" pitchFamily="34" charset="-122"/>
                </a:endParaRPr>
              </a:p>
            </p:txBody>
          </p:sp>
          <p:sp>
            <p:nvSpPr>
              <p:cNvPr id="30" name="矩形 29"/>
              <p:cNvSpPr/>
              <p:nvPr/>
            </p:nvSpPr>
            <p:spPr>
              <a:xfrm>
                <a:off x="4649056" y="1848948"/>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9" name="Rectangle 12295"/>
            <p:cNvSpPr>
              <a:spLocks/>
            </p:cNvSpPr>
            <p:nvPr/>
          </p:nvSpPr>
          <p:spPr>
            <a:xfrm>
              <a:off x="6051040" y="6069788"/>
              <a:ext cx="218910" cy="364722"/>
            </a:xfrm>
            <a:prstGeom prst="rect">
              <a:avLst/>
            </a:prstGeom>
            <a:noFill/>
          </p:spPr>
          <p:txBody>
            <a:bodyPr wrap="none" rtlCol="0">
              <a:spAutoFit/>
            </a:bodyPr>
            <a:lstStyle/>
            <a:p>
              <a:endParaRPr lang="zh-CN" altLang="en-US" sz="1400" dirty="0">
                <a:solidFill>
                  <a:schemeClr val="bg1"/>
                </a:solidFill>
                <a:latin typeface="微软雅黑" pitchFamily="34" charset="-122"/>
                <a:ea typeface="微软雅黑" pitchFamily="34" charset="-122"/>
              </a:endParaRPr>
            </a:p>
          </p:txBody>
        </p:sp>
        <p:pic>
          <p:nvPicPr>
            <p:cNvPr id="2" name="Picture 1230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5567618" y="4437875"/>
              <a:ext cx="2074841" cy="1583719"/>
            </a:xfrm>
            <a:prstGeom prst="rect">
              <a:avLst/>
            </a:prstGeom>
            <a:noFill/>
            <a:ln>
              <a:noFill/>
            </a:ln>
          </p:spPr>
        </p:pic>
      </p:grpSp>
      <p:grpSp>
        <p:nvGrpSpPr>
          <p:cNvPr id="37" name="组 36"/>
          <p:cNvGrpSpPr/>
          <p:nvPr/>
        </p:nvGrpSpPr>
        <p:grpSpPr>
          <a:xfrm>
            <a:off x="2033907" y="2808091"/>
            <a:ext cx="2482465" cy="1736605"/>
            <a:chOff x="8414407" y="4404996"/>
            <a:chExt cx="2941771" cy="2057913"/>
          </a:xfrm>
        </p:grpSpPr>
        <p:pic>
          <p:nvPicPr>
            <p:cNvPr id="5" name="Picture 1229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73851" y="4515365"/>
              <a:ext cx="2349480" cy="1428104"/>
            </a:xfrm>
            <a:prstGeom prst="rect">
              <a:avLst/>
            </a:prstGeom>
            <a:noFill/>
            <a:ln>
              <a:noFill/>
            </a:ln>
          </p:spPr>
        </p:pic>
        <p:grpSp>
          <p:nvGrpSpPr>
            <p:cNvPr id="26" name="组 25"/>
            <p:cNvGrpSpPr/>
            <p:nvPr/>
          </p:nvGrpSpPr>
          <p:grpSpPr>
            <a:xfrm>
              <a:off x="8544769" y="4404996"/>
              <a:ext cx="2811409" cy="2057913"/>
              <a:chOff x="4623698" y="1899346"/>
              <a:chExt cx="2811409" cy="2057913"/>
            </a:xfrm>
          </p:grpSpPr>
          <p:sp>
            <p:nvSpPr>
              <p:cNvPr id="27" name="矩形 26"/>
              <p:cNvSpPr/>
              <p:nvPr/>
            </p:nvSpPr>
            <p:spPr>
              <a:xfrm>
                <a:off x="4649056" y="1899346"/>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8" name="Rectangle 12294"/>
              <p:cNvSpPr>
                <a:spLocks/>
              </p:cNvSpPr>
              <p:nvPr/>
            </p:nvSpPr>
            <p:spPr>
              <a:xfrm>
                <a:off x="4623698" y="3556237"/>
                <a:ext cx="2811409" cy="401022"/>
              </a:xfrm>
              <a:prstGeom prst="rect">
                <a:avLst/>
              </a:prstGeom>
              <a:solidFill>
                <a:schemeClr val="tx1">
                  <a:lumMod val="65000"/>
                  <a:lumOff val="35000"/>
                </a:schemeClr>
              </a:solidFill>
              <a:ln>
                <a:noFill/>
              </a:ln>
            </p:spPr>
            <p:txBody>
              <a:bodyPr wrap="square" lIns="121773" tIns="60888" rIns="121773" bIns="60888">
                <a:spAutoFit/>
              </a:bodyPr>
              <a:lstStyle/>
              <a:p>
                <a:pPr marL="342900" indent="-342900" eaLnBrk="0" fontAlgn="base" hangingPunct="0">
                  <a:spcBef>
                    <a:spcPct val="0"/>
                  </a:spcBef>
                  <a:spcAft>
                    <a:spcPct val="0"/>
                  </a:spcAft>
                </a:pPr>
                <a:endParaRPr lang="zh-CN" altLang="en-US" sz="1400" dirty="0">
                  <a:solidFill>
                    <a:schemeClr val="bg1"/>
                  </a:solidFill>
                  <a:latin typeface="微软雅黑" pitchFamily="34" charset="-122"/>
                  <a:ea typeface="微软雅黑" pitchFamily="34" charset="-122"/>
                </a:endParaRPr>
              </a:p>
            </p:txBody>
          </p:sp>
        </p:grpSp>
        <p:sp>
          <p:nvSpPr>
            <p:cNvPr id="7" name="Rectangle 12293"/>
            <p:cNvSpPr>
              <a:spLocks/>
            </p:cNvSpPr>
            <p:nvPr/>
          </p:nvSpPr>
          <p:spPr>
            <a:xfrm>
              <a:off x="8414407" y="6042062"/>
              <a:ext cx="2736415" cy="364722"/>
            </a:xfrm>
            <a:prstGeom prst="rect">
              <a:avLst/>
            </a:prstGeom>
            <a:noFill/>
          </p:spPr>
          <p:txBody>
            <a:bodyPr wrap="square" rtlCol="0">
              <a:spAutoFit/>
            </a:bodyPr>
            <a:lstStyle/>
            <a:p>
              <a:r>
                <a:rPr lang="zh-CN" altLang="en-US" sz="1400" smtClean="0">
                  <a:solidFill>
                    <a:schemeClr val="bg1"/>
                  </a:solidFill>
                  <a:latin typeface="微软雅黑" pitchFamily="34" charset="-122"/>
                  <a:ea typeface="微软雅黑" pitchFamily="34" charset="-122"/>
                </a:rPr>
                <a:t>          用户及销售转化效果</a:t>
              </a:r>
              <a:endParaRPr lang="zh-CN" altLang="en-US" sz="1400" dirty="0">
                <a:solidFill>
                  <a:schemeClr val="bg1"/>
                </a:solidFill>
                <a:latin typeface="微软雅黑" pitchFamily="34" charset="-122"/>
                <a:ea typeface="微软雅黑" pitchFamily="34" charset="-122"/>
              </a:endParaRPr>
            </a:p>
          </p:txBody>
        </p:sp>
      </p:grpSp>
      <p:grpSp>
        <p:nvGrpSpPr>
          <p:cNvPr id="35" name="组 34"/>
          <p:cNvGrpSpPr/>
          <p:nvPr/>
        </p:nvGrpSpPr>
        <p:grpSpPr>
          <a:xfrm>
            <a:off x="3429168" y="4804610"/>
            <a:ext cx="2369895" cy="1840494"/>
            <a:chOff x="2041639" y="4317785"/>
            <a:chExt cx="2825085" cy="2118269"/>
          </a:xfrm>
        </p:grpSpPr>
        <p:grpSp>
          <p:nvGrpSpPr>
            <p:cNvPr id="32" name="组 31"/>
            <p:cNvGrpSpPr/>
            <p:nvPr/>
          </p:nvGrpSpPr>
          <p:grpSpPr>
            <a:xfrm>
              <a:off x="2055315" y="4317785"/>
              <a:ext cx="2811409" cy="2118269"/>
              <a:chOff x="4623698" y="1827451"/>
              <a:chExt cx="2811409" cy="2118269"/>
            </a:xfrm>
          </p:grpSpPr>
          <p:sp>
            <p:nvSpPr>
              <p:cNvPr id="33" name="Rectangle 12294"/>
              <p:cNvSpPr>
                <a:spLocks/>
              </p:cNvSpPr>
              <p:nvPr/>
            </p:nvSpPr>
            <p:spPr>
              <a:xfrm>
                <a:off x="4623698" y="3556237"/>
                <a:ext cx="2811409" cy="389483"/>
              </a:xfrm>
              <a:prstGeom prst="rect">
                <a:avLst/>
              </a:prstGeom>
              <a:solidFill>
                <a:schemeClr val="tx1">
                  <a:lumMod val="65000"/>
                  <a:lumOff val="35000"/>
                </a:schemeClr>
              </a:solidFill>
              <a:ln>
                <a:noFill/>
              </a:ln>
            </p:spPr>
            <p:txBody>
              <a:bodyPr wrap="square" lIns="121773" tIns="60888" rIns="121773" bIns="60888">
                <a:spAutoFit/>
              </a:bodyPr>
              <a:lstStyle/>
              <a:p>
                <a:pPr marL="342900" indent="-342900" eaLnBrk="0" fontAlgn="base" hangingPunct="0">
                  <a:spcBef>
                    <a:spcPct val="0"/>
                  </a:spcBef>
                  <a:spcAft>
                    <a:spcPct val="0"/>
                  </a:spcAft>
                </a:pPr>
                <a:r>
                  <a:rPr lang="zh-CN" altLang="en-US" sz="1400" dirty="0" smtClean="0">
                    <a:solidFill>
                      <a:schemeClr val="bg1"/>
                    </a:solidFill>
                    <a:latin typeface="微软雅黑" pitchFamily="34" charset="-122"/>
                    <a:ea typeface="微软雅黑" pitchFamily="34" charset="-122"/>
                  </a:rPr>
                  <a:t>          扩大市场份额</a:t>
                </a:r>
                <a:endParaRPr lang="zh-CN" altLang="en-US" sz="1400" dirty="0">
                  <a:solidFill>
                    <a:schemeClr val="bg1"/>
                  </a:solidFill>
                  <a:latin typeface="微软雅黑" pitchFamily="34" charset="-122"/>
                  <a:ea typeface="微软雅黑" pitchFamily="34" charset="-122"/>
                </a:endParaRPr>
              </a:p>
            </p:txBody>
          </p:sp>
          <p:sp>
            <p:nvSpPr>
              <p:cNvPr id="34" name="矩形 33"/>
              <p:cNvSpPr/>
              <p:nvPr/>
            </p:nvSpPr>
            <p:spPr>
              <a:xfrm>
                <a:off x="4623706" y="1827451"/>
                <a:ext cx="2756930" cy="179188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10" name="Rectangle 12296"/>
            <p:cNvSpPr>
              <a:spLocks/>
            </p:cNvSpPr>
            <p:nvPr/>
          </p:nvSpPr>
          <p:spPr>
            <a:xfrm>
              <a:off x="2041639" y="6039159"/>
              <a:ext cx="2775057" cy="381383"/>
            </a:xfrm>
            <a:prstGeom prst="rect">
              <a:avLst/>
            </a:prstGeom>
            <a:noFill/>
            <a:ln>
              <a:noFill/>
            </a:ln>
          </p:spPr>
          <p:txBody>
            <a:bodyPr wrap="square" lIns="121773" tIns="60888" rIns="121773" bIns="60888">
              <a:spAutoFit/>
            </a:bodyPr>
            <a:lstStyle>
              <a:lvl1pPr marL="342900" indent="-342900" algn="l" rtl="0" eaLnBrk="0" fontAlgn="base" hangingPunct="0">
                <a:lnSpc>
                  <a:spcPct val="100000"/>
                </a:lnSpc>
                <a:spcBef>
                  <a:spcPct val="20000"/>
                </a:spcBef>
                <a:spcAft>
                  <a:spcPct val="0"/>
                </a:spcAft>
                <a:buChar char="•"/>
                <a:defRPr sz="3200">
                  <a:solidFill>
                    <a:srgbClr val="000000"/>
                  </a:solidFill>
                  <a:latin typeface="Arial" charset="0"/>
                  <a:ea typeface="宋体" charset="-122"/>
                </a:defRPr>
              </a:lvl1pPr>
              <a:lvl2pPr marL="742950" indent="-285750" algn="l" rtl="0" eaLnBrk="0" fontAlgn="base" hangingPunct="0">
                <a:lnSpc>
                  <a:spcPct val="100000"/>
                </a:lnSpc>
                <a:spcBef>
                  <a:spcPct val="20000"/>
                </a:spcBef>
                <a:spcAft>
                  <a:spcPct val="0"/>
                </a:spcAft>
                <a:buChar char="–"/>
                <a:defRPr sz="2800">
                  <a:solidFill>
                    <a:srgbClr val="000000"/>
                  </a:solidFill>
                  <a:latin typeface="Arial" charset="0"/>
                  <a:ea typeface="宋体" charset="-122"/>
                </a:defRPr>
              </a:lvl2pPr>
              <a:lvl3pPr marL="1143000" indent="-228600" algn="l" rtl="0" eaLnBrk="0" fontAlgn="base" hangingPunct="0">
                <a:lnSpc>
                  <a:spcPct val="100000"/>
                </a:lnSpc>
                <a:spcBef>
                  <a:spcPct val="20000"/>
                </a:spcBef>
                <a:spcAft>
                  <a:spcPct val="0"/>
                </a:spcAft>
                <a:buChar char="•"/>
                <a:defRPr sz="2400">
                  <a:solidFill>
                    <a:srgbClr val="000000"/>
                  </a:solidFill>
                  <a:latin typeface="Arial" charset="0"/>
                  <a:ea typeface="宋体" charset="-122"/>
                </a:defRPr>
              </a:lvl3pPr>
              <a:lvl4pPr marL="1600200" indent="-228600" algn="l" rtl="0" eaLnBrk="0" fontAlgn="base" hangingPunct="0">
                <a:lnSpc>
                  <a:spcPct val="100000"/>
                </a:lnSpc>
                <a:spcBef>
                  <a:spcPct val="20000"/>
                </a:spcBef>
                <a:spcAft>
                  <a:spcPct val="0"/>
                </a:spcAft>
                <a:buChar char="–"/>
                <a:defRPr sz="2000">
                  <a:solidFill>
                    <a:srgbClr val="000000"/>
                  </a:solidFill>
                  <a:latin typeface="Arial" charset="0"/>
                  <a:ea typeface="宋体" charset="-122"/>
                </a:defRPr>
              </a:lvl4pPr>
              <a:lvl5pPr marL="2057400" indent="-228600" algn="l" rtl="0" eaLnBrk="0" fontAlgn="base" hangingPunct="0">
                <a:lnSpc>
                  <a:spcPct val="100000"/>
                </a:lnSpc>
                <a:spcBef>
                  <a:spcPct val="20000"/>
                </a:spcBef>
                <a:spcAft>
                  <a:spcPct val="0"/>
                </a:spcAft>
                <a:buChar char="»"/>
                <a:defRPr sz="2000">
                  <a:solidFill>
                    <a:srgbClr val="000000"/>
                  </a:solidFill>
                  <a:latin typeface="Arial" charset="0"/>
                  <a:ea typeface="宋体" charset="-122"/>
                </a:defRPr>
              </a:lvl5pPr>
            </a:lstStyle>
            <a:p>
              <a:pPr algn="ctr">
                <a:spcBef>
                  <a:spcPct val="0"/>
                </a:spcBef>
                <a:buNone/>
              </a:pPr>
              <a:endParaRPr lang="zh-CN" altLang="en-US" sz="1400" dirty="0">
                <a:solidFill>
                  <a:schemeClr val="bg1"/>
                </a:solidFill>
                <a:latin typeface="微软雅黑" pitchFamily="34" charset="-122"/>
                <a:ea typeface="微软雅黑" pitchFamily="34" charset="-122"/>
              </a:endParaRPr>
            </a:p>
          </p:txBody>
        </p:sp>
      </p:grpSp>
      <p:sp>
        <p:nvSpPr>
          <p:cNvPr id="43" name="文本框 42"/>
          <p:cNvSpPr txBox="1"/>
          <p:nvPr/>
        </p:nvSpPr>
        <p:spPr>
          <a:xfrm>
            <a:off x="8530387" y="2235747"/>
            <a:ext cx="800219" cy="461665"/>
          </a:xfrm>
          <a:prstGeom prst="rect">
            <a:avLst/>
          </a:prstGeom>
          <a:noFill/>
        </p:spPr>
        <p:txBody>
          <a:bodyPr wrap="none" rtlCol="0">
            <a:spAutoFit/>
          </a:bodyPr>
          <a:lstStyle/>
          <a:p>
            <a:r>
              <a:rPr kumimoji="1" lang="zh-CN" altLang="en-US" sz="2400" b="1" dirty="0" smtClean="0">
                <a:solidFill>
                  <a:srgbClr val="E8314A"/>
                </a:solidFill>
                <a:latin typeface="Microsoft YaHei" charset="-122"/>
                <a:ea typeface="Microsoft YaHei" charset="-122"/>
                <a:cs typeface="Microsoft YaHei" charset="-122"/>
              </a:rPr>
              <a:t>品牌</a:t>
            </a:r>
            <a:endParaRPr kumimoji="1" lang="zh-CN" altLang="en-US" sz="2400" b="1" dirty="0">
              <a:solidFill>
                <a:srgbClr val="E8314A"/>
              </a:solidFill>
              <a:latin typeface="Microsoft YaHei" charset="-122"/>
              <a:ea typeface="Microsoft YaHei" charset="-122"/>
              <a:cs typeface="Microsoft YaHei" charset="-122"/>
            </a:endParaRPr>
          </a:p>
        </p:txBody>
      </p:sp>
      <p:sp>
        <p:nvSpPr>
          <p:cNvPr id="44" name="文本框 43"/>
          <p:cNvSpPr txBox="1"/>
          <p:nvPr/>
        </p:nvSpPr>
        <p:spPr>
          <a:xfrm>
            <a:off x="2930028" y="2235747"/>
            <a:ext cx="800219" cy="461665"/>
          </a:xfrm>
          <a:prstGeom prst="rect">
            <a:avLst/>
          </a:prstGeom>
          <a:noFill/>
        </p:spPr>
        <p:txBody>
          <a:bodyPr wrap="none" rtlCol="0">
            <a:spAutoFit/>
          </a:bodyPr>
          <a:lstStyle/>
          <a:p>
            <a:r>
              <a:rPr kumimoji="1" lang="zh-CN" altLang="en-US" sz="2400" b="1" dirty="0" smtClean="0">
                <a:solidFill>
                  <a:srgbClr val="E8314A"/>
                </a:solidFill>
                <a:latin typeface="Microsoft YaHei" charset="-122"/>
                <a:ea typeface="Microsoft YaHei" charset="-122"/>
                <a:cs typeface="Microsoft YaHei" charset="-122"/>
              </a:rPr>
              <a:t>营销</a:t>
            </a:r>
            <a:endParaRPr kumimoji="1" lang="zh-CN" altLang="en-US" sz="2400" b="1" dirty="0">
              <a:solidFill>
                <a:srgbClr val="E8314A"/>
              </a:solidFill>
              <a:latin typeface="Microsoft YaHei" charset="-122"/>
              <a:ea typeface="Microsoft YaHei" charset="-122"/>
              <a:cs typeface="Microsoft YaHei" charset="-122"/>
            </a:endParaRPr>
          </a:p>
        </p:txBody>
      </p:sp>
      <p:cxnSp>
        <p:nvCxnSpPr>
          <p:cNvPr id="46" name="直线连接符 45"/>
          <p:cNvCxnSpPr/>
          <p:nvPr/>
        </p:nvCxnSpPr>
        <p:spPr>
          <a:xfrm>
            <a:off x="6097588" y="2585530"/>
            <a:ext cx="0" cy="4151583"/>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1" name="Picture 12289"/>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686465" y="4935375"/>
            <a:ext cx="1906469" cy="1269196"/>
          </a:xfrm>
          <a:prstGeom prst="rect">
            <a:avLst/>
          </a:prstGeom>
          <a:noFill/>
          <a:ln>
            <a:noFill/>
          </a:ln>
        </p:spPr>
      </p:pic>
      <p:pic>
        <p:nvPicPr>
          <p:cNvPr id="42" name="Picture 12299"/>
          <p:cNvPicPr>
            <a:picLocks noChangeAspect="1"/>
          </p:cNvPicPr>
          <p:nvPr/>
        </p:nvPicPr>
        <p:blipFill>
          <a:blip r:embed="rId8">
            <a:extLst/>
          </a:blip>
          <a:srcRect/>
          <a:stretch>
            <a:fillRect/>
          </a:stretch>
        </p:blipFill>
        <p:spPr>
          <a:xfrm>
            <a:off x="8165840" y="3021637"/>
            <a:ext cx="1697063" cy="1309515"/>
          </a:xfrm>
          <a:prstGeom prst="rect">
            <a:avLst/>
          </a:prstGeom>
          <a:noFill/>
          <a:ln>
            <a:noFill/>
          </a:ln>
        </p:spPr>
      </p:pic>
    </p:spTree>
    <p:extLst>
      <p:ext uri="{BB962C8B-B14F-4D97-AF65-F5344CB8AC3E}">
        <p14:creationId xmlns:p14="http://schemas.microsoft.com/office/powerpoint/2010/main" val="197938761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4"/>
          <p:cNvSpPr txBox="1">
            <a:spLocks/>
          </p:cNvSpPr>
          <p:nvPr/>
        </p:nvSpPr>
        <p:spPr>
          <a:xfrm>
            <a:off x="643213" y="939415"/>
            <a:ext cx="137585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我们的思考</a:t>
            </a:r>
            <a:endParaRPr lang="zh-CN" altLang="en-US" dirty="0"/>
          </a:p>
        </p:txBody>
      </p:sp>
      <p:grpSp>
        <p:nvGrpSpPr>
          <p:cNvPr id="7" name="组 6"/>
          <p:cNvGrpSpPr/>
          <p:nvPr/>
        </p:nvGrpSpPr>
        <p:grpSpPr>
          <a:xfrm>
            <a:off x="2918074" y="2866491"/>
            <a:ext cx="1842438" cy="1659272"/>
            <a:chOff x="2953932" y="2238960"/>
            <a:chExt cx="2244436" cy="2021305"/>
          </a:xfrm>
        </p:grpSpPr>
        <p:sp>
          <p:nvSpPr>
            <p:cNvPr id="3" name="泪珠形 2"/>
            <p:cNvSpPr/>
            <p:nvPr/>
          </p:nvSpPr>
          <p:spPr>
            <a:xfrm rot="7989140">
              <a:off x="3065498" y="2238960"/>
              <a:ext cx="2021305" cy="2021305"/>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953932" y="3463636"/>
              <a:ext cx="2244436" cy="637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latin typeface="Microsoft YaHei" charset="-122"/>
                  <a:ea typeface="Microsoft YaHei" charset="-122"/>
                  <a:cs typeface="Microsoft YaHei" charset="-122"/>
                </a:rPr>
                <a:t>营销</a:t>
              </a:r>
              <a:endParaRPr kumimoji="1" lang="zh-CN" altLang="en-US" sz="2800" b="1">
                <a:latin typeface="Microsoft YaHei" charset="-122"/>
                <a:ea typeface="Microsoft YaHei" charset="-122"/>
                <a:cs typeface="Microsoft YaHei" charset="-122"/>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5890" y="2609155"/>
              <a:ext cx="720519" cy="720519"/>
            </a:xfrm>
            <a:prstGeom prst="rect">
              <a:avLst/>
            </a:prstGeom>
          </p:spPr>
        </p:pic>
      </p:grpSp>
      <p:grpSp>
        <p:nvGrpSpPr>
          <p:cNvPr id="15" name="组 14"/>
          <p:cNvGrpSpPr/>
          <p:nvPr/>
        </p:nvGrpSpPr>
        <p:grpSpPr>
          <a:xfrm>
            <a:off x="7541434" y="2866491"/>
            <a:ext cx="1842438" cy="1659272"/>
            <a:chOff x="7144155" y="2238960"/>
            <a:chExt cx="2244436" cy="2021305"/>
          </a:xfrm>
        </p:grpSpPr>
        <p:sp>
          <p:nvSpPr>
            <p:cNvPr id="12" name="泪珠形 11"/>
            <p:cNvSpPr/>
            <p:nvPr/>
          </p:nvSpPr>
          <p:spPr>
            <a:xfrm rot="7989140">
              <a:off x="7255721" y="2238960"/>
              <a:ext cx="2021305" cy="2021305"/>
            </a:xfrm>
            <a:prstGeom prst="teardrop">
              <a:avLst/>
            </a:prstGeom>
            <a:solidFill>
              <a:srgbClr val="FF2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7144155" y="3463636"/>
              <a:ext cx="2244436" cy="637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smtClean="0">
                  <a:latin typeface="Microsoft YaHei" charset="-122"/>
                  <a:ea typeface="Microsoft YaHei" charset="-122"/>
                  <a:cs typeface="Microsoft YaHei" charset="-122"/>
                </a:rPr>
                <a:t>品牌</a:t>
              </a:r>
              <a:endParaRPr kumimoji="1" lang="zh-CN" altLang="en-US" sz="2800" b="1" dirty="0">
                <a:latin typeface="Microsoft YaHei" charset="-122"/>
                <a:ea typeface="Microsoft YaHei" charset="-122"/>
                <a:cs typeface="Microsoft YaHei" charset="-122"/>
              </a:endParaRPr>
            </a:p>
          </p:txBody>
        </p:sp>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8834" y="2328894"/>
              <a:ext cx="1115078" cy="1115078"/>
            </a:xfrm>
            <a:prstGeom prst="rect">
              <a:avLst/>
            </a:prstGeom>
          </p:spPr>
        </p:pic>
      </p:grpSp>
      <p:sp>
        <p:nvSpPr>
          <p:cNvPr id="6" name="文本框 5"/>
          <p:cNvSpPr txBox="1"/>
          <p:nvPr/>
        </p:nvSpPr>
        <p:spPr>
          <a:xfrm>
            <a:off x="2554106" y="5176181"/>
            <a:ext cx="2664512" cy="581057"/>
          </a:xfrm>
          <a:prstGeom prst="rect">
            <a:avLst/>
          </a:prstGeom>
          <a:noFill/>
        </p:spPr>
        <p:txBody>
          <a:bodyPr wrap="none" rtlCol="0">
            <a:spAutoFit/>
          </a:bodyPr>
          <a:lstStyle/>
          <a:p>
            <a:pPr algn="ctr">
              <a:lnSpc>
                <a:spcPct val="150000"/>
              </a:lnSpc>
            </a:pPr>
            <a:r>
              <a:rPr kumimoji="1" lang="en-US" altLang="zh-CN" sz="2400" b="1" dirty="0" smtClean="0">
                <a:latin typeface="Microsoft YaHei" charset="-122"/>
                <a:ea typeface="Microsoft YaHei" charset="-122"/>
                <a:cs typeface="Microsoft YaHei" charset="-122"/>
              </a:rPr>
              <a:t>KPI</a:t>
            </a:r>
            <a:r>
              <a:rPr kumimoji="1" lang="zh-CN" altLang="en-US" sz="2400" b="1" dirty="0" smtClean="0">
                <a:latin typeface="Microsoft YaHei" charset="-122"/>
                <a:ea typeface="Microsoft YaHei" charset="-122"/>
                <a:cs typeface="Microsoft YaHei" charset="-122"/>
              </a:rPr>
              <a:t>    短期    显性</a:t>
            </a:r>
            <a:endParaRPr kumimoji="1" lang="zh-CN" altLang="en-US" sz="2400" b="1" dirty="0">
              <a:latin typeface="Microsoft YaHei" charset="-122"/>
              <a:ea typeface="Microsoft YaHei" charset="-122"/>
              <a:cs typeface="Microsoft YaHei" charset="-122"/>
            </a:endParaRPr>
          </a:p>
        </p:txBody>
      </p:sp>
      <p:sp>
        <p:nvSpPr>
          <p:cNvPr id="14" name="文本框 13"/>
          <p:cNvSpPr txBox="1"/>
          <p:nvPr/>
        </p:nvSpPr>
        <p:spPr>
          <a:xfrm>
            <a:off x="7139005" y="5176181"/>
            <a:ext cx="2712409" cy="581057"/>
          </a:xfrm>
          <a:prstGeom prst="rect">
            <a:avLst/>
          </a:prstGeom>
          <a:noFill/>
        </p:spPr>
        <p:txBody>
          <a:bodyPr wrap="none" rtlCol="0">
            <a:spAutoFit/>
          </a:bodyPr>
          <a:lstStyle/>
          <a:p>
            <a:pPr marL="0" lvl="1" algn="ctr">
              <a:lnSpc>
                <a:spcPct val="150000"/>
              </a:lnSpc>
            </a:pPr>
            <a:r>
              <a:rPr kumimoji="1" lang="en-US" altLang="zh-CN" sz="2400" b="1" dirty="0" smtClean="0">
                <a:latin typeface="Microsoft YaHei" charset="-122"/>
                <a:ea typeface="Microsoft YaHei" charset="-122"/>
                <a:cs typeface="Microsoft YaHei" charset="-122"/>
              </a:rPr>
              <a:t>ROI</a:t>
            </a:r>
            <a:r>
              <a:rPr kumimoji="1" lang="zh-CN" altLang="en-US" sz="2400" b="1" dirty="0" smtClean="0">
                <a:latin typeface="Microsoft YaHei" charset="-122"/>
                <a:ea typeface="Microsoft YaHei" charset="-122"/>
                <a:cs typeface="Microsoft YaHei" charset="-122"/>
              </a:rPr>
              <a:t>    长期    隐性</a:t>
            </a:r>
            <a:endParaRPr kumimoji="1"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754809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30757" y="953212"/>
            <a:ext cx="5314275" cy="369332"/>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互联网时代的到来，恰恰是品牌大时代的到来</a:t>
            </a:r>
            <a:endParaRPr lang="en-US" altLang="zh-CN" dirty="0"/>
          </a:p>
        </p:txBody>
      </p:sp>
      <p:sp>
        <p:nvSpPr>
          <p:cNvPr id="3" name="矩形 2"/>
          <p:cNvSpPr/>
          <p:nvPr/>
        </p:nvSpPr>
        <p:spPr>
          <a:xfrm>
            <a:off x="7322607" y="3783926"/>
            <a:ext cx="1822743" cy="502766"/>
          </a:xfrm>
          <a:prstGeom prst="rect">
            <a:avLst/>
          </a:prstGeom>
        </p:spPr>
        <p:txBody>
          <a:bodyPr wrap="none">
            <a:spAutoFit/>
          </a:bodyPr>
          <a:lstStyle/>
          <a:p>
            <a:r>
              <a:rPr lang="en-US" altLang="zh-CN" sz="2667" b="1" dirty="0" smtClean="0">
                <a:solidFill>
                  <a:srgbClr val="FF0000"/>
                </a:solidFill>
                <a:latin typeface="微软雅黑" panose="020B0503020204020204" pitchFamily="34" charset="-122"/>
                <a:ea typeface="微软雅黑" panose="020B0503020204020204" pitchFamily="34" charset="-122"/>
              </a:rPr>
              <a:t>Attention</a:t>
            </a:r>
            <a:endParaRPr lang="zh-CN" altLang="en-US" sz="2667"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10319071" y="3793481"/>
            <a:ext cx="1305165" cy="502766"/>
          </a:xfrm>
          <a:prstGeom prst="rect">
            <a:avLst/>
          </a:prstGeom>
        </p:spPr>
        <p:txBody>
          <a:bodyPr wrap="none">
            <a:spAutoFit/>
          </a:bodyPr>
          <a:lstStyle/>
          <a:p>
            <a:pPr lvl="0" algn="ctr"/>
            <a:r>
              <a:rPr lang="en-US" altLang="zh-CN" sz="2667" b="1" dirty="0" smtClean="0">
                <a:solidFill>
                  <a:srgbClr val="FF0000"/>
                </a:solidFill>
                <a:latin typeface="微软雅黑" panose="020B0503020204020204" pitchFamily="34" charset="-122"/>
                <a:ea typeface="微软雅黑" panose="020B0503020204020204" pitchFamily="34" charset="-122"/>
              </a:rPr>
              <a:t>Action</a:t>
            </a:r>
            <a:endParaRPr lang="zh-CN" altLang="en-US" sz="2667" b="1" dirty="0">
              <a:solidFill>
                <a:srgbClr val="FF0000"/>
              </a:solidFill>
              <a:latin typeface="微软雅黑" panose="020B0503020204020204" pitchFamily="34" charset="-122"/>
              <a:ea typeface="微软雅黑" panose="020B0503020204020204" pitchFamily="34" charset="-122"/>
            </a:endParaRPr>
          </a:p>
        </p:txBody>
      </p:sp>
      <p:sp>
        <p:nvSpPr>
          <p:cNvPr id="6" name="右箭头 5"/>
          <p:cNvSpPr/>
          <p:nvPr/>
        </p:nvSpPr>
        <p:spPr>
          <a:xfrm flipV="1">
            <a:off x="6337941" y="3583063"/>
            <a:ext cx="794319" cy="952010"/>
          </a:xfrm>
          <a:prstGeom prst="rightArrow">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399"/>
          </a:p>
        </p:txBody>
      </p:sp>
      <p:sp>
        <p:nvSpPr>
          <p:cNvPr id="7" name="右箭头 6"/>
          <p:cNvSpPr/>
          <p:nvPr/>
        </p:nvSpPr>
        <p:spPr>
          <a:xfrm flipV="1">
            <a:off x="9398758" y="3870511"/>
            <a:ext cx="585487" cy="446919"/>
          </a:xfrm>
          <a:prstGeom prst="rightArrow">
            <a:avLst/>
          </a:pr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399"/>
          </a:p>
        </p:txBody>
      </p:sp>
      <p:sp>
        <p:nvSpPr>
          <p:cNvPr id="8" name="文本框 7"/>
          <p:cNvSpPr txBox="1"/>
          <p:nvPr/>
        </p:nvSpPr>
        <p:spPr>
          <a:xfrm>
            <a:off x="-1259005" y="2292583"/>
            <a:ext cx="184731" cy="461537"/>
          </a:xfrm>
          <a:prstGeom prst="rect">
            <a:avLst/>
          </a:prstGeom>
          <a:noFill/>
        </p:spPr>
        <p:txBody>
          <a:bodyPr wrap="none" rtlCol="0">
            <a:spAutoFit/>
          </a:bodyPr>
          <a:lstStyle/>
          <a:p>
            <a:endParaRPr kumimoji="1" lang="zh-CN" altLang="en-US" sz="2399" dirty="0"/>
          </a:p>
        </p:txBody>
      </p:sp>
      <p:pic>
        <p:nvPicPr>
          <p:cNvPr id="9" name="内容占位符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7" y="2637972"/>
            <a:ext cx="6144921" cy="28914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70012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5251" y="2228609"/>
            <a:ext cx="12245240" cy="378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18857" y="2219599"/>
            <a:ext cx="12227311" cy="3792810"/>
          </a:xfrm>
          <a:prstGeom prst="rect">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vert="horz" wrap="square" lIns="82323" tIns="41162" rIns="82323" bIns="41162" numCol="1" rtlCol="0" anchor="t" anchorCtr="0" compatLnSpc="1">
            <a:prstTxWarp prst="textNoShape">
              <a:avLst/>
            </a:prstTxWarp>
          </a:bodyPr>
          <a:lstStyle/>
          <a:p>
            <a:pPr algn="ctr" defTabSz="525909"/>
            <a:endParaRPr lang="zh-CN" altLang="en-US" sz="1466" dirty="0">
              <a:solidFill>
                <a:srgbClr val="50D6E5"/>
              </a:solidFill>
            </a:endParaRPr>
          </a:p>
        </p:txBody>
      </p:sp>
      <p:sp>
        <p:nvSpPr>
          <p:cNvPr id="4" name="文本占位符 4"/>
          <p:cNvSpPr txBox="1">
            <a:spLocks/>
          </p:cNvSpPr>
          <p:nvPr/>
        </p:nvSpPr>
        <p:spPr>
          <a:xfrm>
            <a:off x="603721" y="925790"/>
            <a:ext cx="2914737" cy="370451"/>
          </a:xfrm>
          <a:prstGeom prst="rect">
            <a:avLst/>
          </a:prstGeom>
          <a:noFill/>
          <a:ln>
            <a:noFill/>
          </a:ln>
          <a:extLst/>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我们处在一个改变的时代</a:t>
            </a:r>
            <a:endParaRPr lang="zh-CN" altLang="en-US" dirty="0"/>
          </a:p>
        </p:txBody>
      </p:sp>
      <p:sp>
        <p:nvSpPr>
          <p:cNvPr id="5" name="TextBox 5"/>
          <p:cNvSpPr txBox="1"/>
          <p:nvPr/>
        </p:nvSpPr>
        <p:spPr>
          <a:xfrm>
            <a:off x="1222410" y="1542832"/>
            <a:ext cx="10388405" cy="451334"/>
          </a:xfrm>
          <a:prstGeom prst="rect">
            <a:avLst/>
          </a:prstGeom>
          <a:noFill/>
        </p:spPr>
        <p:txBody>
          <a:bodyPr wrap="none" lIns="121912" tIns="60956" rIns="121912" bIns="60956" rtlCol="0">
            <a:spAutoFit/>
          </a:bodyPr>
          <a:lstStyle/>
          <a:p>
            <a:r>
              <a:rPr lang="zh-TW" altLang="en-US" sz="2133" dirty="0">
                <a:solidFill>
                  <a:srgbClr val="E11936"/>
                </a:solidFill>
                <a:latin typeface="微软雅黑"/>
                <a:ea typeface="微软雅黑"/>
              </a:rPr>
              <a:t>现代的企业组织，需要从品牌出发，找准着力点，辐射性地影响整体业务架构和行为</a:t>
            </a:r>
          </a:p>
        </p:txBody>
      </p:sp>
      <p:sp>
        <p:nvSpPr>
          <p:cNvPr id="6" name="Shape 374"/>
          <p:cNvSpPr txBox="1"/>
          <p:nvPr/>
        </p:nvSpPr>
        <p:spPr>
          <a:xfrm>
            <a:off x="9809714" y="2789042"/>
            <a:ext cx="2385430" cy="1503231"/>
          </a:xfrm>
          <a:prstGeom prst="rect">
            <a:avLst/>
          </a:prstGeom>
          <a:noFill/>
          <a:ln>
            <a:noFill/>
          </a:ln>
        </p:spPr>
        <p:txBody>
          <a:bodyPr lIns="143568" tIns="71769" rIns="143568" bIns="71769" anchor="t" anchorCtr="0">
            <a:noAutofit/>
          </a:bodyPr>
          <a:lstStyle/>
          <a:p>
            <a:pPr eaLnBrk="0" fontAlgn="base" hangingPunct="0">
              <a:spcBef>
                <a:spcPct val="0"/>
              </a:spcBef>
              <a:spcAft>
                <a:spcPct val="0"/>
              </a:spcAft>
              <a:buSzPct val="25000"/>
            </a:pPr>
            <a:r>
              <a:rPr lang="zh-CN" altLang="en-US" sz="1599" b="1" dirty="0">
                <a:solidFill>
                  <a:schemeClr val="bg1"/>
                </a:solidFill>
                <a:latin typeface="Microsoft YaHei" charset="0"/>
                <a:ea typeface="Microsoft YaHei" charset="0"/>
                <a:cs typeface="Microsoft YaHei" charset="0"/>
                <a:sym typeface="Helvetica Neue"/>
              </a:rPr>
              <a:t>品牌</a:t>
            </a:r>
            <a:r>
              <a:rPr lang="en-US" sz="1599" b="1" dirty="0">
                <a:solidFill>
                  <a:schemeClr val="bg1"/>
                </a:solidFill>
                <a:latin typeface="Microsoft YaHei" charset="0"/>
                <a:ea typeface="Microsoft YaHei" charset="0"/>
                <a:cs typeface="Microsoft YaHei" charset="0"/>
                <a:sym typeface="Helvetica Neue"/>
              </a:rPr>
              <a:t> </a:t>
            </a:r>
          </a:p>
          <a:p>
            <a:pPr eaLnBrk="0" fontAlgn="base" hangingPunct="0">
              <a:spcBef>
                <a:spcPct val="0"/>
              </a:spcBef>
              <a:spcAft>
                <a:spcPct val="0"/>
              </a:spcAft>
              <a:buSzPct val="25000"/>
            </a:pPr>
            <a:r>
              <a:rPr lang="zh-CN" altLang="en-US" sz="1200" dirty="0">
                <a:solidFill>
                  <a:schemeClr val="bg1"/>
                </a:solidFill>
                <a:latin typeface="Microsoft YaHei" charset="0"/>
                <a:ea typeface="Microsoft YaHei" charset="0"/>
                <a:cs typeface="Microsoft YaHei" charset="0"/>
                <a:sym typeface="Helvetica Neue"/>
              </a:rPr>
              <a:t>驱动业务发展为目标，利用多元品牌举措，与受众建立深层连接和互动。做品牌等于和各职能 部门共创一致的用户体验，实现商业目标</a:t>
            </a:r>
            <a:endParaRPr lang="en-US" sz="1200" dirty="0">
              <a:solidFill>
                <a:schemeClr val="bg1"/>
              </a:solidFill>
              <a:latin typeface="Microsoft YaHei" charset="0"/>
              <a:ea typeface="Microsoft YaHei" charset="0"/>
              <a:cs typeface="Microsoft YaHei" charset="0"/>
              <a:sym typeface="Helvetica Neue"/>
            </a:endParaRPr>
          </a:p>
        </p:txBody>
      </p:sp>
      <p:sp>
        <p:nvSpPr>
          <p:cNvPr id="7" name="Shape 373"/>
          <p:cNvSpPr txBox="1"/>
          <p:nvPr/>
        </p:nvSpPr>
        <p:spPr>
          <a:xfrm>
            <a:off x="3721260" y="2928620"/>
            <a:ext cx="2259607" cy="797522"/>
          </a:xfrm>
          <a:prstGeom prst="rect">
            <a:avLst/>
          </a:prstGeom>
          <a:noFill/>
          <a:ln>
            <a:noFill/>
          </a:ln>
        </p:spPr>
        <p:txBody>
          <a:bodyPr lIns="143568" tIns="71769" rIns="143568" bIns="71769" anchor="t" anchorCtr="0">
            <a:noAutofit/>
          </a:bodyPr>
          <a:lstStyle/>
          <a:p>
            <a:pPr eaLnBrk="0" fontAlgn="base" hangingPunct="0">
              <a:spcBef>
                <a:spcPct val="0"/>
              </a:spcBef>
              <a:spcAft>
                <a:spcPct val="0"/>
              </a:spcAft>
              <a:buSzPct val="25000"/>
            </a:pPr>
            <a:r>
              <a:rPr lang="zh-CN" altLang="en-US" sz="1599" b="1" dirty="0">
                <a:solidFill>
                  <a:schemeClr val="bg1"/>
                </a:solidFill>
                <a:latin typeface="Microsoft YaHei" charset="0"/>
                <a:ea typeface="Microsoft YaHei" charset="0"/>
                <a:cs typeface="Microsoft YaHei" charset="0"/>
                <a:sym typeface="Helvetica Neue"/>
              </a:rPr>
              <a:t>品牌</a:t>
            </a:r>
            <a:endParaRPr lang="en-US" altLang="zh-CN" sz="1599" b="1" dirty="0">
              <a:solidFill>
                <a:schemeClr val="bg1"/>
              </a:solidFill>
              <a:latin typeface="Microsoft YaHei" charset="0"/>
              <a:ea typeface="Microsoft YaHei" charset="0"/>
              <a:cs typeface="Microsoft YaHei" charset="0"/>
              <a:sym typeface="Helvetica Neue"/>
            </a:endParaRPr>
          </a:p>
          <a:p>
            <a:pPr eaLnBrk="0" fontAlgn="base" hangingPunct="0">
              <a:spcBef>
                <a:spcPct val="0"/>
              </a:spcBef>
              <a:spcAft>
                <a:spcPct val="0"/>
              </a:spcAft>
              <a:buSzPct val="25000"/>
            </a:pPr>
            <a:r>
              <a:rPr lang="zh-CN" altLang="en-US" sz="1200" dirty="0">
                <a:solidFill>
                  <a:schemeClr val="bg1"/>
                </a:solidFill>
                <a:latin typeface="Microsoft YaHei" charset="0"/>
                <a:ea typeface="Microsoft YaHei" charset="0"/>
                <a:cs typeface="Microsoft YaHei" charset="0"/>
                <a:sym typeface="Helvetica Neue"/>
              </a:rPr>
              <a:t>主要是市场传播的工作</a:t>
            </a:r>
            <a:r>
              <a:rPr lang="zh-TW" altLang="en-US" sz="1200" dirty="0">
                <a:solidFill>
                  <a:schemeClr val="bg1"/>
                </a:solidFill>
                <a:latin typeface="Microsoft YaHei" charset="0"/>
                <a:ea typeface="Microsoft YaHei" charset="0"/>
                <a:cs typeface="Microsoft YaHei" charset="0"/>
                <a:sym typeface="Helvetica Neue"/>
              </a:rPr>
              <a:t>，</a:t>
            </a:r>
            <a:r>
              <a:rPr lang="zh-CN" altLang="en-US" sz="1200" dirty="0">
                <a:solidFill>
                  <a:schemeClr val="bg1"/>
                </a:solidFill>
                <a:latin typeface="Microsoft YaHei" charset="0"/>
                <a:ea typeface="Microsoft YaHei" charset="0"/>
                <a:cs typeface="Microsoft YaHei" charset="0"/>
                <a:sym typeface="Helvetica Neue"/>
              </a:rPr>
              <a:t>做品牌就等于做广告，公关等具体行为，主要集中在知名度和美誉度建设上</a:t>
            </a:r>
            <a:endParaRPr lang="en-US" sz="1200" dirty="0">
              <a:solidFill>
                <a:schemeClr val="bg1"/>
              </a:solidFill>
              <a:latin typeface="Microsoft YaHei" charset="0"/>
              <a:ea typeface="Microsoft YaHei" charset="0"/>
              <a:cs typeface="Microsoft YaHei" charset="0"/>
              <a:sym typeface="Helvetica Neue"/>
            </a:endParaRPr>
          </a:p>
        </p:txBody>
      </p:sp>
      <p:grpSp>
        <p:nvGrpSpPr>
          <p:cNvPr id="8" name="组 88"/>
          <p:cNvGrpSpPr/>
          <p:nvPr/>
        </p:nvGrpSpPr>
        <p:grpSpPr>
          <a:xfrm rot="16200000">
            <a:off x="6920636" y="4001467"/>
            <a:ext cx="4307740" cy="4041819"/>
            <a:chOff x="5273997" y="2418304"/>
            <a:chExt cx="4306244" cy="4041663"/>
          </a:xfrm>
        </p:grpSpPr>
        <p:sp>
          <p:nvSpPr>
            <p:cNvPr id="9" name="弧 8"/>
            <p:cNvSpPr/>
            <p:nvPr/>
          </p:nvSpPr>
          <p:spPr>
            <a:xfrm>
              <a:off x="5273997" y="2418304"/>
              <a:ext cx="4306244" cy="4041663"/>
            </a:xfrm>
            <a:prstGeom prst="arc">
              <a:avLst>
                <a:gd name="adj1" fmla="val 16200000"/>
                <a:gd name="adj2" fmla="val 5399721"/>
              </a:avLst>
            </a:pr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399"/>
            </a:p>
          </p:txBody>
        </p:sp>
        <p:sp>
          <p:nvSpPr>
            <p:cNvPr id="10" name="弧 9"/>
            <p:cNvSpPr/>
            <p:nvPr/>
          </p:nvSpPr>
          <p:spPr>
            <a:xfrm>
              <a:off x="6334389" y="3269641"/>
              <a:ext cx="2213902" cy="2077878"/>
            </a:xfrm>
            <a:prstGeom prst="arc">
              <a:avLst>
                <a:gd name="adj1" fmla="val 16200000"/>
                <a:gd name="adj2" fmla="val 5369801"/>
              </a:avLst>
            </a:prstGeom>
            <a:solidFill>
              <a:schemeClr val="tx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399"/>
            </a:p>
          </p:txBody>
        </p:sp>
        <p:sp>
          <p:nvSpPr>
            <p:cNvPr id="11" name="Oval 32"/>
            <p:cNvSpPr/>
            <p:nvPr/>
          </p:nvSpPr>
          <p:spPr>
            <a:xfrm>
              <a:off x="7048664" y="3923439"/>
              <a:ext cx="921925" cy="921925"/>
            </a:xfrm>
            <a:prstGeom prst="ellipse">
              <a:avLst/>
            </a:prstGeom>
            <a:solidFill>
              <a:srgbClr val="E11936"/>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cxnSp>
          <p:nvCxnSpPr>
            <p:cNvPr id="12" name="Straight Connector 33"/>
            <p:cNvCxnSpPr/>
            <p:nvPr/>
          </p:nvCxnSpPr>
          <p:spPr>
            <a:xfrm rot="5400000" flipH="1" flipV="1">
              <a:off x="7730186" y="2854802"/>
              <a:ext cx="663933" cy="32578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34"/>
            <p:cNvCxnSpPr/>
            <p:nvPr/>
          </p:nvCxnSpPr>
          <p:spPr>
            <a:xfrm rot="5400000" flipH="1" flipV="1">
              <a:off x="8447812" y="3056212"/>
              <a:ext cx="462711" cy="65253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35"/>
            <p:cNvCxnSpPr/>
            <p:nvPr/>
          </p:nvCxnSpPr>
          <p:spPr>
            <a:xfrm rot="5400000" flipH="1" flipV="1">
              <a:off x="8905302" y="3556294"/>
              <a:ext cx="186724" cy="833186"/>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36"/>
            <p:cNvCxnSpPr/>
            <p:nvPr/>
          </p:nvCxnSpPr>
          <p:spPr>
            <a:xfrm rot="5400000" flipV="1">
              <a:off x="8895439" y="4212195"/>
              <a:ext cx="206448" cy="83318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37"/>
            <p:cNvCxnSpPr/>
            <p:nvPr/>
          </p:nvCxnSpPr>
          <p:spPr>
            <a:xfrm rot="5400000" flipV="1">
              <a:off x="8412983" y="4869490"/>
              <a:ext cx="546400" cy="72756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38"/>
            <p:cNvCxnSpPr/>
            <p:nvPr/>
          </p:nvCxnSpPr>
          <p:spPr>
            <a:xfrm>
              <a:off x="7980551" y="5244071"/>
              <a:ext cx="351812" cy="88406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TextBox 39"/>
            <p:cNvSpPr txBox="1"/>
            <p:nvPr/>
          </p:nvSpPr>
          <p:spPr>
            <a:xfrm rot="5400000">
              <a:off x="6969146" y="4202048"/>
              <a:ext cx="1205807" cy="410099"/>
            </a:xfrm>
            <a:prstGeom prst="rect">
              <a:avLst/>
            </a:prstGeom>
            <a:noFill/>
          </p:spPr>
          <p:txBody>
            <a:bodyPr wrap="square" lIns="162562" tIns="81280" rIns="162562" bIns="81280" rtlCol="0">
              <a:spAutoFit/>
            </a:bodyPr>
            <a:lstStyle/>
            <a:p>
              <a:r>
                <a:rPr lang="zh-TW" altLang="en-US" sz="1599" b="1" dirty="0">
                  <a:solidFill>
                    <a:srgbClr val="FFFFFF"/>
                  </a:solidFill>
                  <a:latin typeface="微软雅黑"/>
                  <a:ea typeface="微软雅黑"/>
                  <a:cs typeface="微软雅黑"/>
                </a:rPr>
                <a:t>商业战略</a:t>
              </a:r>
              <a:endParaRPr lang="en-US" sz="1599" b="1" dirty="0">
                <a:solidFill>
                  <a:srgbClr val="FFFFFF"/>
                </a:solidFill>
                <a:latin typeface="微软雅黑"/>
                <a:ea typeface="微软雅黑"/>
                <a:cs typeface="微软雅黑"/>
              </a:endParaRPr>
            </a:p>
          </p:txBody>
        </p:sp>
        <p:sp>
          <p:nvSpPr>
            <p:cNvPr id="19" name="TextBox 40"/>
            <p:cNvSpPr txBox="1"/>
            <p:nvPr/>
          </p:nvSpPr>
          <p:spPr>
            <a:xfrm rot="5802567">
              <a:off x="7406724" y="2535910"/>
              <a:ext cx="622015" cy="492015"/>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组织内部</a:t>
              </a:r>
              <a:endParaRPr lang="en-US" sz="1066" dirty="0">
                <a:latin typeface="微软雅黑"/>
                <a:ea typeface="微软雅黑"/>
                <a:cs typeface="微软雅黑"/>
              </a:endParaRPr>
            </a:p>
          </p:txBody>
        </p:sp>
        <p:sp>
          <p:nvSpPr>
            <p:cNvPr id="20" name="TextBox 41"/>
            <p:cNvSpPr txBox="1"/>
            <p:nvPr/>
          </p:nvSpPr>
          <p:spPr>
            <a:xfrm rot="5716047">
              <a:off x="8092687" y="2952594"/>
              <a:ext cx="622015" cy="328053"/>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生产</a:t>
              </a:r>
              <a:endParaRPr lang="en-US" sz="1066" dirty="0">
                <a:latin typeface="微软雅黑"/>
                <a:ea typeface="微软雅黑"/>
                <a:cs typeface="微软雅黑"/>
              </a:endParaRPr>
            </a:p>
          </p:txBody>
        </p:sp>
        <p:sp>
          <p:nvSpPr>
            <p:cNvPr id="21" name="TextBox 42"/>
            <p:cNvSpPr txBox="1"/>
            <p:nvPr/>
          </p:nvSpPr>
          <p:spPr>
            <a:xfrm rot="5592838">
              <a:off x="8643840" y="3530685"/>
              <a:ext cx="622015" cy="328053"/>
            </a:xfrm>
            <a:prstGeom prst="rect">
              <a:avLst/>
            </a:prstGeom>
            <a:noFill/>
          </p:spPr>
          <p:txBody>
            <a:bodyPr wrap="square" lIns="162562" tIns="81280" rIns="162562" bIns="81280" rtlCol="0">
              <a:spAutoFit/>
            </a:bodyPr>
            <a:lstStyle/>
            <a:p>
              <a:r>
                <a:rPr lang="zh-TW" altLang="en-US" sz="1066" dirty="0">
                  <a:latin typeface="微软雅黑"/>
                  <a:ea typeface="微软雅黑"/>
                  <a:cs typeface="微软雅黑"/>
                </a:rPr>
                <a:t>销售</a:t>
              </a:r>
              <a:endParaRPr lang="en-US" sz="1066" dirty="0">
                <a:latin typeface="微软雅黑"/>
                <a:ea typeface="微软雅黑"/>
                <a:cs typeface="微软雅黑"/>
              </a:endParaRPr>
            </a:p>
          </p:txBody>
        </p:sp>
        <p:sp>
          <p:nvSpPr>
            <p:cNvPr id="22" name="TextBox 43"/>
            <p:cNvSpPr txBox="1"/>
            <p:nvPr/>
          </p:nvSpPr>
          <p:spPr>
            <a:xfrm rot="5400000">
              <a:off x="8794603" y="4229415"/>
              <a:ext cx="622015" cy="328053"/>
            </a:xfrm>
            <a:prstGeom prst="rect">
              <a:avLst/>
            </a:prstGeom>
            <a:noFill/>
          </p:spPr>
          <p:txBody>
            <a:bodyPr wrap="square" lIns="162562" tIns="81280" rIns="162562" bIns="81280" rtlCol="0">
              <a:spAutoFit/>
            </a:bodyPr>
            <a:lstStyle/>
            <a:p>
              <a:r>
                <a:rPr lang="zh-TW" altLang="en-US" sz="1066" dirty="0">
                  <a:latin typeface="微软雅黑"/>
                  <a:ea typeface="微软雅黑"/>
                  <a:cs typeface="微软雅黑"/>
                </a:rPr>
                <a:t>营销</a:t>
              </a:r>
              <a:endParaRPr lang="en-US" sz="1066" dirty="0">
                <a:latin typeface="微软雅黑"/>
                <a:ea typeface="微软雅黑"/>
                <a:cs typeface="微软雅黑"/>
              </a:endParaRPr>
            </a:p>
          </p:txBody>
        </p:sp>
        <p:sp>
          <p:nvSpPr>
            <p:cNvPr id="23" name="TextBox 44"/>
            <p:cNvSpPr txBox="1"/>
            <p:nvPr/>
          </p:nvSpPr>
          <p:spPr>
            <a:xfrm rot="5400000">
              <a:off x="8704006" y="4924717"/>
              <a:ext cx="622015" cy="328053"/>
            </a:xfrm>
            <a:prstGeom prst="rect">
              <a:avLst/>
            </a:prstGeom>
            <a:noFill/>
          </p:spPr>
          <p:txBody>
            <a:bodyPr wrap="square" lIns="162562" tIns="81280" rIns="162562" bIns="81280" rtlCol="0">
              <a:spAutoFit/>
            </a:bodyPr>
            <a:lstStyle/>
            <a:p>
              <a:r>
                <a:rPr lang="zh-TW" altLang="en-US" sz="1066" dirty="0">
                  <a:latin typeface="微软雅黑"/>
                  <a:ea typeface="微软雅黑"/>
                  <a:cs typeface="微软雅黑"/>
                </a:rPr>
                <a:t>运营</a:t>
              </a:r>
              <a:endParaRPr lang="en-US" sz="1066" dirty="0">
                <a:latin typeface="微软雅黑"/>
                <a:ea typeface="微软雅黑"/>
                <a:cs typeface="微软雅黑"/>
              </a:endParaRPr>
            </a:p>
          </p:txBody>
        </p:sp>
        <p:sp>
          <p:nvSpPr>
            <p:cNvPr id="24" name="TextBox 45"/>
            <p:cNvSpPr txBox="1"/>
            <p:nvPr/>
          </p:nvSpPr>
          <p:spPr>
            <a:xfrm rot="5624721">
              <a:off x="8216130" y="5498635"/>
              <a:ext cx="622015" cy="328053"/>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渠道</a:t>
              </a:r>
              <a:endParaRPr lang="en-US" sz="1066" dirty="0">
                <a:latin typeface="微软雅黑"/>
                <a:ea typeface="微软雅黑"/>
                <a:cs typeface="微软雅黑"/>
              </a:endParaRPr>
            </a:p>
          </p:txBody>
        </p:sp>
        <p:sp>
          <p:nvSpPr>
            <p:cNvPr id="25" name="TextBox 46"/>
            <p:cNvSpPr txBox="1"/>
            <p:nvPr/>
          </p:nvSpPr>
          <p:spPr>
            <a:xfrm rot="4547241">
              <a:off x="7514043" y="5731847"/>
              <a:ext cx="622015" cy="328053"/>
            </a:xfrm>
            <a:prstGeom prst="rect">
              <a:avLst/>
            </a:prstGeom>
            <a:noFill/>
          </p:spPr>
          <p:txBody>
            <a:bodyPr wrap="square" lIns="162562" tIns="81280" rIns="162562" bIns="81280" rtlCol="0">
              <a:spAutoFit/>
            </a:bodyPr>
            <a:lstStyle/>
            <a:p>
              <a:pPr algn="ctr"/>
              <a:r>
                <a:rPr lang="zh-TW" altLang="en-US" sz="1066" dirty="0">
                  <a:latin typeface="微软雅黑"/>
                  <a:ea typeface="微软雅黑"/>
                  <a:cs typeface="微软雅黑"/>
                </a:rPr>
                <a:t>研发</a:t>
              </a:r>
              <a:endParaRPr lang="en-US" altLang="zh-TW" sz="1066" dirty="0">
                <a:latin typeface="微软雅黑"/>
                <a:ea typeface="微软雅黑"/>
                <a:cs typeface="微软雅黑"/>
              </a:endParaRPr>
            </a:p>
          </p:txBody>
        </p:sp>
        <p:sp>
          <p:nvSpPr>
            <p:cNvPr id="26" name="Isosceles Triangle 47"/>
            <p:cNvSpPr/>
            <p:nvPr/>
          </p:nvSpPr>
          <p:spPr>
            <a:xfrm rot="657706">
              <a:off x="7578162" y="3019138"/>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27" name="Isosceles Triangle 48"/>
            <p:cNvSpPr/>
            <p:nvPr/>
          </p:nvSpPr>
          <p:spPr>
            <a:xfrm rot="2008193">
              <a:off x="8119422" y="3260474"/>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28" name="Isosceles Triangle 49"/>
            <p:cNvSpPr/>
            <p:nvPr/>
          </p:nvSpPr>
          <p:spPr>
            <a:xfrm rot="10176937">
              <a:off x="7585113" y="5397713"/>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29" name="Isosceles Triangle 50"/>
            <p:cNvSpPr/>
            <p:nvPr/>
          </p:nvSpPr>
          <p:spPr>
            <a:xfrm rot="8499333">
              <a:off x="8152305" y="5138290"/>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30" name="Isosceles Triangle 51"/>
            <p:cNvSpPr/>
            <p:nvPr/>
          </p:nvSpPr>
          <p:spPr>
            <a:xfrm rot="7178576">
              <a:off x="8456305" y="4744925"/>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31" name="Isosceles Triangle 52"/>
            <p:cNvSpPr/>
            <p:nvPr/>
          </p:nvSpPr>
          <p:spPr>
            <a:xfrm rot="5574781">
              <a:off x="8574111" y="4234721"/>
              <a:ext cx="256571" cy="1783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32" name="Isosceles Triangle 53"/>
            <p:cNvSpPr/>
            <p:nvPr/>
          </p:nvSpPr>
          <p:spPr>
            <a:xfrm rot="3735164">
              <a:off x="8485325" y="3741537"/>
              <a:ext cx="256571" cy="186805"/>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33" name="TextBox 54"/>
            <p:cNvSpPr txBox="1"/>
            <p:nvPr/>
          </p:nvSpPr>
          <p:spPr>
            <a:xfrm rot="5400000">
              <a:off x="7664727" y="4245386"/>
              <a:ext cx="1121404" cy="656106"/>
            </a:xfrm>
            <a:prstGeom prst="rect">
              <a:avLst/>
            </a:prstGeom>
            <a:noFill/>
          </p:spPr>
          <p:txBody>
            <a:bodyPr wrap="square" lIns="162562" tIns="81280" rIns="162562" bIns="81280" rtlCol="0">
              <a:spAutoFit/>
            </a:bodyPr>
            <a:lstStyle/>
            <a:p>
              <a:r>
                <a:rPr lang="zh-TW" altLang="en-US" sz="1599" b="1" dirty="0">
                  <a:solidFill>
                    <a:srgbClr val="FFFFFF"/>
                  </a:solidFill>
                  <a:latin typeface="微软雅黑"/>
                  <a:ea typeface="微软雅黑"/>
                  <a:cs typeface="微软雅黑"/>
                </a:rPr>
                <a:t>品牌</a:t>
              </a:r>
              <a:endParaRPr lang="en-US" altLang="zh-TW" sz="1599" b="1" dirty="0">
                <a:solidFill>
                  <a:srgbClr val="FFFFFF"/>
                </a:solidFill>
                <a:latin typeface="微软雅黑"/>
                <a:ea typeface="微软雅黑"/>
                <a:cs typeface="微软雅黑"/>
              </a:endParaRPr>
            </a:p>
            <a:p>
              <a:r>
                <a:rPr lang="zh-TW" altLang="en-US" sz="1599" b="1" dirty="0">
                  <a:solidFill>
                    <a:srgbClr val="FFFFFF"/>
                  </a:solidFill>
                  <a:latin typeface="微软雅黑"/>
                  <a:ea typeface="微软雅黑"/>
                  <a:cs typeface="微软雅黑"/>
                </a:rPr>
                <a:t>战略</a:t>
              </a:r>
              <a:endParaRPr lang="en-US" sz="1599" b="1" dirty="0">
                <a:solidFill>
                  <a:srgbClr val="FFFFFF"/>
                </a:solidFill>
                <a:latin typeface="微软雅黑"/>
                <a:ea typeface="微软雅黑"/>
                <a:cs typeface="微软雅黑"/>
              </a:endParaRPr>
            </a:p>
          </p:txBody>
        </p:sp>
      </p:grpSp>
      <p:sp>
        <p:nvSpPr>
          <p:cNvPr id="34" name="TextBox 58"/>
          <p:cNvSpPr txBox="1"/>
          <p:nvPr/>
        </p:nvSpPr>
        <p:spPr>
          <a:xfrm>
            <a:off x="3748450" y="2520504"/>
            <a:ext cx="1518434" cy="492316"/>
          </a:xfrm>
          <a:prstGeom prst="rect">
            <a:avLst/>
          </a:prstGeom>
          <a:noFill/>
        </p:spPr>
        <p:txBody>
          <a:bodyPr wrap="square" lIns="121922" tIns="60961" rIns="121922" bIns="60961" rtlCol="0">
            <a:spAutoFit/>
          </a:bodyPr>
          <a:lstStyle/>
          <a:p>
            <a:r>
              <a:rPr lang="en-US" altLang="zh-TW" sz="2399" b="1" dirty="0">
                <a:solidFill>
                  <a:schemeClr val="bg1"/>
                </a:solidFill>
                <a:latin typeface="Microsoft YaHei" charset="0"/>
                <a:ea typeface="Microsoft YaHei" charset="0"/>
                <a:cs typeface="Microsoft YaHei" charset="0"/>
              </a:rPr>
              <a:t>Before</a:t>
            </a:r>
            <a:endParaRPr lang="en-US" sz="2399" b="1" dirty="0">
              <a:solidFill>
                <a:schemeClr val="bg1"/>
              </a:solidFill>
              <a:latin typeface="Microsoft YaHei" charset="0"/>
              <a:ea typeface="Microsoft YaHei" charset="0"/>
              <a:cs typeface="Microsoft YaHei" charset="0"/>
            </a:endParaRPr>
          </a:p>
        </p:txBody>
      </p:sp>
      <p:sp>
        <p:nvSpPr>
          <p:cNvPr id="35" name="TextBox 59"/>
          <p:cNvSpPr txBox="1"/>
          <p:nvPr/>
        </p:nvSpPr>
        <p:spPr>
          <a:xfrm>
            <a:off x="9799435" y="2504347"/>
            <a:ext cx="1518434" cy="492316"/>
          </a:xfrm>
          <a:prstGeom prst="rect">
            <a:avLst/>
          </a:prstGeom>
          <a:noFill/>
        </p:spPr>
        <p:txBody>
          <a:bodyPr wrap="square" lIns="121922" tIns="60961" rIns="121922" bIns="60961" rtlCol="0">
            <a:spAutoFit/>
          </a:bodyPr>
          <a:lstStyle/>
          <a:p>
            <a:r>
              <a:rPr lang="en-US" altLang="zh-TW" sz="2399" b="1" dirty="0">
                <a:solidFill>
                  <a:schemeClr val="bg1"/>
                </a:solidFill>
                <a:latin typeface="Microsoft YaHei" charset="0"/>
                <a:ea typeface="Microsoft YaHei" charset="0"/>
                <a:cs typeface="Microsoft YaHei" charset="0"/>
              </a:rPr>
              <a:t>Now</a:t>
            </a:r>
            <a:endParaRPr lang="en-US" sz="2399" b="1" dirty="0">
              <a:solidFill>
                <a:schemeClr val="bg1"/>
              </a:solidFill>
              <a:latin typeface="Microsoft YaHei" charset="0"/>
              <a:ea typeface="Microsoft YaHei" charset="0"/>
              <a:cs typeface="Microsoft YaHei" charset="0"/>
            </a:endParaRPr>
          </a:p>
        </p:txBody>
      </p:sp>
      <p:grpSp>
        <p:nvGrpSpPr>
          <p:cNvPr id="37" name="组 104"/>
          <p:cNvGrpSpPr/>
          <p:nvPr/>
        </p:nvGrpSpPr>
        <p:grpSpPr>
          <a:xfrm>
            <a:off x="915140" y="2372274"/>
            <a:ext cx="4041819" cy="5803974"/>
            <a:chOff x="6752220" y="2371155"/>
            <a:chExt cx="4041663" cy="5801959"/>
          </a:xfrm>
        </p:grpSpPr>
        <p:grpSp>
          <p:nvGrpSpPr>
            <p:cNvPr id="38" name="组 103"/>
            <p:cNvGrpSpPr/>
            <p:nvPr/>
          </p:nvGrpSpPr>
          <p:grpSpPr>
            <a:xfrm>
              <a:off x="6752220" y="2371155"/>
              <a:ext cx="4041663" cy="5801959"/>
              <a:chOff x="6752220" y="2371155"/>
              <a:chExt cx="4041663" cy="5801959"/>
            </a:xfrm>
          </p:grpSpPr>
          <p:sp>
            <p:nvSpPr>
              <p:cNvPr id="40" name="弧 39"/>
              <p:cNvSpPr/>
              <p:nvPr/>
            </p:nvSpPr>
            <p:spPr>
              <a:xfrm rot="16200000">
                <a:off x="6619930" y="3999160"/>
                <a:ext cx="4306244" cy="4041663"/>
              </a:xfrm>
              <a:prstGeom prst="arc">
                <a:avLst>
                  <a:gd name="adj1" fmla="val 16200000"/>
                  <a:gd name="adj2" fmla="val 5396195"/>
                </a:avLst>
              </a:pr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399"/>
              </a:p>
            </p:txBody>
          </p:sp>
          <p:sp>
            <p:nvSpPr>
              <p:cNvPr id="41" name="弧 40"/>
              <p:cNvSpPr/>
              <p:nvPr/>
            </p:nvSpPr>
            <p:spPr>
              <a:xfrm rot="16200000">
                <a:off x="7667371" y="4987094"/>
                <a:ext cx="2213902" cy="2077878"/>
              </a:xfrm>
              <a:prstGeom prst="arc">
                <a:avLst>
                  <a:gd name="adj1" fmla="val 16200000"/>
                  <a:gd name="adj2" fmla="val 5369801"/>
                </a:avLst>
              </a:prstGeom>
              <a:solidFill>
                <a:schemeClr val="bg1">
                  <a:lumMod val="85000"/>
                </a:schemeClr>
              </a:solidFill>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399"/>
              </a:p>
            </p:txBody>
          </p:sp>
          <p:sp>
            <p:nvSpPr>
              <p:cNvPr id="42" name="TextBox 3"/>
              <p:cNvSpPr txBox="1"/>
              <p:nvPr/>
            </p:nvSpPr>
            <p:spPr>
              <a:xfrm rot="16200000">
                <a:off x="7344488" y="7388614"/>
                <a:ext cx="328219" cy="533318"/>
              </a:xfrm>
              <a:prstGeom prst="rect">
                <a:avLst/>
              </a:prstGeom>
              <a:noFill/>
            </p:spPr>
            <p:txBody>
              <a:bodyPr wrap="none" lIns="162547" tIns="81274" rIns="162547" bIns="81274" rtlCol="0">
                <a:spAutoFit/>
              </a:bodyPr>
              <a:lstStyle/>
              <a:p>
                <a:endParaRPr lang="en-US" sz="2399" dirty="0">
                  <a:latin typeface="微软雅黑"/>
                </a:endParaRPr>
              </a:p>
            </p:txBody>
          </p:sp>
          <p:sp>
            <p:nvSpPr>
              <p:cNvPr id="43" name="Oval 10"/>
              <p:cNvSpPr/>
              <p:nvPr/>
            </p:nvSpPr>
            <p:spPr>
              <a:xfrm rot="16200000">
                <a:off x="8321262" y="5388519"/>
                <a:ext cx="921925" cy="921925"/>
              </a:xfrm>
              <a:prstGeom prst="ellipse">
                <a:avLst/>
              </a:prstGeom>
              <a:solidFill>
                <a:srgbClr val="E11936"/>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cxnSp>
            <p:nvCxnSpPr>
              <p:cNvPr id="44" name="Straight Connector 11"/>
              <p:cNvCxnSpPr/>
              <p:nvPr/>
            </p:nvCxnSpPr>
            <p:spPr>
              <a:xfrm flipH="1" flipV="1">
                <a:off x="7054268" y="5159420"/>
                <a:ext cx="758886" cy="35812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12"/>
              <p:cNvCxnSpPr/>
              <p:nvPr/>
            </p:nvCxnSpPr>
            <p:spPr>
              <a:xfrm flipH="1" flipV="1">
                <a:off x="7535328" y="4465696"/>
                <a:ext cx="612409" cy="63353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13"/>
              <p:cNvCxnSpPr/>
              <p:nvPr/>
            </p:nvCxnSpPr>
            <p:spPr>
              <a:xfrm rot="16200000" flipV="1">
                <a:off x="8012054" y="4360245"/>
                <a:ext cx="929428" cy="2313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14"/>
              <p:cNvCxnSpPr/>
              <p:nvPr/>
            </p:nvCxnSpPr>
            <p:spPr>
              <a:xfrm rot="16200000">
                <a:off x="8648185" y="4350552"/>
                <a:ext cx="925739" cy="231305"/>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15"/>
              <p:cNvCxnSpPr/>
              <p:nvPr/>
            </p:nvCxnSpPr>
            <p:spPr>
              <a:xfrm flipV="1">
                <a:off x="9429372" y="4414586"/>
                <a:ext cx="561477" cy="7062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16"/>
              <p:cNvCxnSpPr/>
              <p:nvPr/>
            </p:nvCxnSpPr>
            <p:spPr>
              <a:xfrm rot="16200000">
                <a:off x="9922392" y="4786288"/>
                <a:ext cx="351812" cy="884063"/>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TextBox 18"/>
              <p:cNvSpPr txBox="1"/>
              <p:nvPr/>
            </p:nvSpPr>
            <p:spPr>
              <a:xfrm>
                <a:off x="6896347" y="5387869"/>
                <a:ext cx="622015" cy="492015"/>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组织内部</a:t>
                </a:r>
                <a:endParaRPr lang="en-US" sz="1066" dirty="0">
                  <a:latin typeface="微软雅黑"/>
                  <a:ea typeface="微软雅黑"/>
                  <a:cs typeface="微软雅黑"/>
                </a:endParaRPr>
              </a:p>
            </p:txBody>
          </p:sp>
          <p:sp>
            <p:nvSpPr>
              <p:cNvPr id="51" name="TextBox 19"/>
              <p:cNvSpPr txBox="1"/>
              <p:nvPr/>
            </p:nvSpPr>
            <p:spPr>
              <a:xfrm rot="20335251">
                <a:off x="7205385" y="4758551"/>
                <a:ext cx="622015" cy="328053"/>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生产</a:t>
                </a:r>
                <a:endParaRPr lang="en-US" sz="1066" dirty="0">
                  <a:latin typeface="微软雅黑"/>
                  <a:ea typeface="微软雅黑"/>
                  <a:cs typeface="微软雅黑"/>
                </a:endParaRPr>
              </a:p>
            </p:txBody>
          </p:sp>
          <p:sp>
            <p:nvSpPr>
              <p:cNvPr id="52" name="TextBox 20"/>
              <p:cNvSpPr txBox="1"/>
              <p:nvPr/>
            </p:nvSpPr>
            <p:spPr>
              <a:xfrm rot="19846975">
                <a:off x="7761828" y="4207930"/>
                <a:ext cx="622015" cy="328053"/>
              </a:xfrm>
              <a:prstGeom prst="rect">
                <a:avLst/>
              </a:prstGeom>
              <a:noFill/>
            </p:spPr>
            <p:txBody>
              <a:bodyPr wrap="square" lIns="162562" tIns="81280" rIns="162562" bIns="81280" rtlCol="0">
                <a:spAutoFit/>
              </a:bodyPr>
              <a:lstStyle/>
              <a:p>
                <a:r>
                  <a:rPr lang="zh-TW" altLang="en-US" sz="1066" dirty="0">
                    <a:latin typeface="微软雅黑"/>
                    <a:ea typeface="微软雅黑"/>
                    <a:cs typeface="微软雅黑"/>
                  </a:rPr>
                  <a:t>销售</a:t>
                </a:r>
                <a:endParaRPr lang="en-US" sz="1066" dirty="0">
                  <a:latin typeface="微软雅黑"/>
                  <a:ea typeface="微软雅黑"/>
                  <a:cs typeface="微软雅黑"/>
                </a:endParaRPr>
              </a:p>
            </p:txBody>
          </p:sp>
          <p:sp>
            <p:nvSpPr>
              <p:cNvPr id="53" name="TextBox 21"/>
              <p:cNvSpPr txBox="1"/>
              <p:nvPr/>
            </p:nvSpPr>
            <p:spPr>
              <a:xfrm>
                <a:off x="8466007" y="4019526"/>
                <a:ext cx="622015" cy="615083"/>
              </a:xfrm>
              <a:prstGeom prst="rect">
                <a:avLst/>
              </a:prstGeom>
              <a:noFill/>
            </p:spPr>
            <p:txBody>
              <a:bodyPr wrap="square" lIns="162562" tIns="81280" rIns="162562" bIns="81280" rtlCol="0">
                <a:spAutoFit/>
              </a:bodyPr>
              <a:lstStyle/>
              <a:p>
                <a:r>
                  <a:rPr lang="zh-TW" altLang="en-US" sz="1466" b="1" dirty="0">
                    <a:latin typeface="微软雅黑"/>
                    <a:ea typeface="微软雅黑"/>
                    <a:cs typeface="微软雅黑"/>
                  </a:rPr>
                  <a:t>营销</a:t>
                </a:r>
                <a:endParaRPr lang="en-US" sz="1466" b="1" dirty="0">
                  <a:latin typeface="微软雅黑"/>
                  <a:ea typeface="微软雅黑"/>
                  <a:cs typeface="微软雅黑"/>
                </a:endParaRPr>
              </a:p>
            </p:txBody>
          </p:sp>
          <p:sp>
            <p:nvSpPr>
              <p:cNvPr id="54" name="TextBox 22"/>
              <p:cNvSpPr txBox="1"/>
              <p:nvPr/>
            </p:nvSpPr>
            <p:spPr>
              <a:xfrm rot="282567">
                <a:off x="9164586" y="4295610"/>
                <a:ext cx="622015" cy="328053"/>
              </a:xfrm>
              <a:prstGeom prst="rect">
                <a:avLst/>
              </a:prstGeom>
              <a:noFill/>
            </p:spPr>
            <p:txBody>
              <a:bodyPr wrap="square" lIns="162562" tIns="81280" rIns="162562" bIns="81280" rtlCol="0">
                <a:spAutoFit/>
              </a:bodyPr>
              <a:lstStyle/>
              <a:p>
                <a:r>
                  <a:rPr lang="zh-TW" altLang="en-US" sz="1066" dirty="0">
                    <a:latin typeface="微软雅黑"/>
                    <a:ea typeface="微软雅黑"/>
                    <a:cs typeface="微软雅黑"/>
                  </a:rPr>
                  <a:t>运营</a:t>
                </a:r>
                <a:endParaRPr lang="en-US" sz="1066" dirty="0">
                  <a:latin typeface="微软雅黑"/>
                  <a:ea typeface="微软雅黑"/>
                  <a:cs typeface="微软雅黑"/>
                </a:endParaRPr>
              </a:p>
            </p:txBody>
          </p:sp>
          <p:sp>
            <p:nvSpPr>
              <p:cNvPr id="55" name="TextBox 23"/>
              <p:cNvSpPr txBox="1"/>
              <p:nvPr/>
            </p:nvSpPr>
            <p:spPr>
              <a:xfrm rot="274018">
                <a:off x="9773385" y="4724763"/>
                <a:ext cx="622015" cy="328053"/>
              </a:xfrm>
              <a:prstGeom prst="rect">
                <a:avLst/>
              </a:prstGeom>
              <a:noFill/>
            </p:spPr>
            <p:txBody>
              <a:bodyPr wrap="square" lIns="162562" tIns="81280" rIns="162562" bIns="81280" rtlCol="0">
                <a:spAutoFit/>
              </a:bodyPr>
              <a:lstStyle/>
              <a:p>
                <a:r>
                  <a:rPr lang="zh-CN" altLang="en-US" sz="1066" dirty="0">
                    <a:latin typeface="微软雅黑"/>
                    <a:ea typeface="微软雅黑"/>
                    <a:cs typeface="微软雅黑"/>
                  </a:rPr>
                  <a:t>渠道</a:t>
                </a:r>
                <a:endParaRPr lang="en-US" sz="1066" dirty="0">
                  <a:latin typeface="微软雅黑"/>
                  <a:ea typeface="微软雅黑"/>
                  <a:cs typeface="微软雅黑"/>
                </a:endParaRPr>
              </a:p>
            </p:txBody>
          </p:sp>
          <p:sp>
            <p:nvSpPr>
              <p:cNvPr id="56" name="Isosceles Triangle 26"/>
              <p:cNvSpPr/>
              <p:nvPr/>
            </p:nvSpPr>
            <p:spPr>
              <a:xfrm>
                <a:off x="8454811" y="3375355"/>
                <a:ext cx="614025" cy="368105"/>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a:p>
            </p:txBody>
          </p:sp>
          <p:sp>
            <p:nvSpPr>
              <p:cNvPr id="57" name="Oval 27"/>
              <p:cNvSpPr/>
              <p:nvPr/>
            </p:nvSpPr>
            <p:spPr>
              <a:xfrm rot="16200000">
                <a:off x="8321264" y="2371155"/>
                <a:ext cx="921925" cy="921925"/>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62562" tIns="81280" rIns="162562" bIns="81280" rtlCol="0" anchor="ctr"/>
              <a:lstStyle/>
              <a:p>
                <a:pPr algn="ctr"/>
                <a:endParaRPr lang="en-US" sz="2399" dirty="0"/>
              </a:p>
            </p:txBody>
          </p:sp>
          <p:sp>
            <p:nvSpPr>
              <p:cNvPr id="58" name="TextBox 28"/>
              <p:cNvSpPr txBox="1"/>
              <p:nvPr/>
            </p:nvSpPr>
            <p:spPr>
              <a:xfrm>
                <a:off x="8247752" y="2648537"/>
                <a:ext cx="1193048" cy="410099"/>
              </a:xfrm>
              <a:prstGeom prst="rect">
                <a:avLst/>
              </a:prstGeom>
              <a:noFill/>
            </p:spPr>
            <p:txBody>
              <a:bodyPr wrap="square" lIns="162562" tIns="81280" rIns="162562" bIns="81280" rtlCol="0">
                <a:spAutoFit/>
              </a:bodyPr>
              <a:lstStyle/>
              <a:p>
                <a:r>
                  <a:rPr lang="zh-TW" altLang="en-US" sz="1599" b="1" dirty="0">
                    <a:solidFill>
                      <a:schemeClr val="bg1"/>
                    </a:solidFill>
                    <a:latin typeface="微软雅黑"/>
                    <a:ea typeface="微软雅黑"/>
                    <a:cs typeface="微软雅黑"/>
                  </a:rPr>
                  <a:t>品牌战略</a:t>
                </a:r>
                <a:endParaRPr lang="en-US" sz="1599" b="1" dirty="0">
                  <a:solidFill>
                    <a:schemeClr val="bg1"/>
                  </a:solidFill>
                  <a:latin typeface="微软雅黑"/>
                  <a:ea typeface="微软雅黑"/>
                  <a:cs typeface="微软雅黑"/>
                </a:endParaRPr>
              </a:p>
            </p:txBody>
          </p:sp>
          <p:sp>
            <p:nvSpPr>
              <p:cNvPr id="59" name="TextBox 17"/>
              <p:cNvSpPr txBox="1"/>
              <p:nvPr/>
            </p:nvSpPr>
            <p:spPr>
              <a:xfrm>
                <a:off x="8236325" y="5636767"/>
                <a:ext cx="1193048" cy="410099"/>
              </a:xfrm>
              <a:prstGeom prst="rect">
                <a:avLst/>
              </a:prstGeom>
              <a:noFill/>
            </p:spPr>
            <p:txBody>
              <a:bodyPr wrap="square" lIns="162562" tIns="81280" rIns="162562" bIns="81280" rtlCol="0">
                <a:spAutoFit/>
              </a:bodyPr>
              <a:lstStyle/>
              <a:p>
                <a:r>
                  <a:rPr lang="zh-TW" altLang="en-US" sz="1599" b="1" dirty="0">
                    <a:solidFill>
                      <a:srgbClr val="FFFFFF"/>
                    </a:solidFill>
                    <a:latin typeface="微软雅黑"/>
                    <a:ea typeface="微软雅黑"/>
                    <a:cs typeface="微软雅黑"/>
                  </a:rPr>
                  <a:t>商业战略</a:t>
                </a:r>
                <a:endParaRPr lang="en-US" sz="1599" b="1" dirty="0">
                  <a:solidFill>
                    <a:srgbClr val="FFFFFF"/>
                  </a:solidFill>
                  <a:latin typeface="微软雅黑"/>
                  <a:ea typeface="微软雅黑"/>
                  <a:cs typeface="微软雅黑"/>
                </a:endParaRPr>
              </a:p>
            </p:txBody>
          </p:sp>
        </p:grpSp>
        <p:sp>
          <p:nvSpPr>
            <p:cNvPr id="39" name="TextBox 24"/>
            <p:cNvSpPr txBox="1"/>
            <p:nvPr/>
          </p:nvSpPr>
          <p:spPr>
            <a:xfrm rot="21249149">
              <a:off x="10026591" y="5539363"/>
              <a:ext cx="622015" cy="328053"/>
            </a:xfrm>
            <a:prstGeom prst="rect">
              <a:avLst/>
            </a:prstGeom>
            <a:noFill/>
          </p:spPr>
          <p:txBody>
            <a:bodyPr wrap="square" lIns="162562" tIns="81280" rIns="162562" bIns="81280" rtlCol="0">
              <a:spAutoFit/>
            </a:bodyPr>
            <a:lstStyle/>
            <a:p>
              <a:pPr algn="ctr"/>
              <a:r>
                <a:rPr lang="zh-TW" altLang="en-US" sz="1066" dirty="0">
                  <a:latin typeface="微软雅黑"/>
                  <a:ea typeface="微软雅黑"/>
                  <a:cs typeface="微软雅黑"/>
                </a:rPr>
                <a:t>研发</a:t>
              </a:r>
              <a:endParaRPr lang="en-US" altLang="zh-TW" sz="1066" dirty="0">
                <a:latin typeface="微软雅黑"/>
                <a:ea typeface="微软雅黑"/>
                <a:cs typeface="微软雅黑"/>
              </a:endParaRPr>
            </a:p>
          </p:txBody>
        </p:sp>
      </p:grpSp>
    </p:spTree>
    <p:extLst>
      <p:ext uri="{BB962C8B-B14F-4D97-AF65-F5344CB8AC3E}">
        <p14:creationId xmlns:p14="http://schemas.microsoft.com/office/powerpoint/2010/main" val="49161474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4"/>
          <p:cNvSpPr txBox="1">
            <a:spLocks/>
          </p:cNvSpPr>
          <p:nvPr/>
        </p:nvSpPr>
        <p:spPr>
          <a:xfrm>
            <a:off x="608601" y="919716"/>
            <a:ext cx="2952248" cy="370451"/>
          </a:xfrm>
          <a:prstGeom prst="rect">
            <a:avLst/>
          </a:prstGeom>
          <a:noFill/>
          <a:ln>
            <a:noFill/>
          </a:ln>
          <a:extLst/>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受众也在发生巨大的改变</a:t>
            </a:r>
            <a:endParaRPr lang="zh-CN" altLang="en-US" dirty="0"/>
          </a:p>
        </p:txBody>
      </p:sp>
      <p:sp>
        <p:nvSpPr>
          <p:cNvPr id="3" name="TextBox 5"/>
          <p:cNvSpPr txBox="1"/>
          <p:nvPr/>
        </p:nvSpPr>
        <p:spPr>
          <a:xfrm>
            <a:off x="1867513" y="2399417"/>
            <a:ext cx="8743724" cy="451334"/>
          </a:xfrm>
          <a:prstGeom prst="rect">
            <a:avLst/>
          </a:prstGeom>
          <a:noFill/>
        </p:spPr>
        <p:txBody>
          <a:bodyPr wrap="none" lIns="121912" tIns="60956" rIns="121912" bIns="60956" rtlCol="0">
            <a:spAutoFit/>
          </a:bodyPr>
          <a:lstStyle/>
          <a:p>
            <a:r>
              <a:rPr lang="zh-TW" altLang="en-US" sz="2133" dirty="0">
                <a:solidFill>
                  <a:srgbClr val="E11936"/>
                </a:solidFill>
                <a:latin typeface="微软雅黑"/>
                <a:ea typeface="微软雅黑"/>
              </a:rPr>
              <a:t>现代</a:t>
            </a:r>
            <a:r>
              <a:rPr lang="zh-CN" altLang="en-US" sz="2133" dirty="0">
                <a:solidFill>
                  <a:srgbClr val="E11936"/>
                </a:solidFill>
                <a:latin typeface="微软雅黑"/>
                <a:ea typeface="微软雅黑"/>
              </a:rPr>
              <a:t>消费者，对营销已经建立免疫系统，对品牌则有着更为苛刻的要求</a:t>
            </a:r>
            <a:endParaRPr lang="zh-TW" altLang="en-US" sz="2133" dirty="0">
              <a:solidFill>
                <a:srgbClr val="E11936"/>
              </a:solidFill>
              <a:latin typeface="微软雅黑"/>
              <a:ea typeface="微软雅黑"/>
            </a:endParaRPr>
          </a:p>
        </p:txBody>
      </p:sp>
      <p:sp>
        <p:nvSpPr>
          <p:cNvPr id="4" name="矩形 3"/>
          <p:cNvSpPr/>
          <p:nvPr/>
        </p:nvSpPr>
        <p:spPr>
          <a:xfrm>
            <a:off x="1717557" y="4050867"/>
            <a:ext cx="3908611" cy="614879"/>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利益驱动</a:t>
            </a:r>
          </a:p>
        </p:txBody>
      </p:sp>
      <p:sp>
        <p:nvSpPr>
          <p:cNvPr id="5" name="矩形 4"/>
          <p:cNvSpPr/>
          <p:nvPr/>
        </p:nvSpPr>
        <p:spPr>
          <a:xfrm>
            <a:off x="6519443" y="4050866"/>
            <a:ext cx="3908611" cy="614880"/>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体验驱动</a:t>
            </a:r>
          </a:p>
        </p:txBody>
      </p:sp>
      <p:sp>
        <p:nvSpPr>
          <p:cNvPr id="6" name="矩形 5"/>
          <p:cNvSpPr/>
          <p:nvPr/>
        </p:nvSpPr>
        <p:spPr>
          <a:xfrm>
            <a:off x="1717555" y="5632541"/>
            <a:ext cx="3908611" cy="614879"/>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群体时代</a:t>
            </a:r>
          </a:p>
        </p:txBody>
      </p:sp>
      <p:sp>
        <p:nvSpPr>
          <p:cNvPr id="7" name="矩形 6"/>
          <p:cNvSpPr/>
          <p:nvPr/>
        </p:nvSpPr>
        <p:spPr>
          <a:xfrm>
            <a:off x="1717557" y="4822959"/>
            <a:ext cx="3908611" cy="614879"/>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实用主义</a:t>
            </a:r>
          </a:p>
        </p:txBody>
      </p:sp>
      <p:sp>
        <p:nvSpPr>
          <p:cNvPr id="8" name="矩形 7"/>
          <p:cNvSpPr/>
          <p:nvPr/>
        </p:nvSpPr>
        <p:spPr>
          <a:xfrm>
            <a:off x="6519443" y="5632541"/>
            <a:ext cx="3908611" cy="614879"/>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个体时代</a:t>
            </a:r>
          </a:p>
        </p:txBody>
      </p:sp>
      <p:sp>
        <p:nvSpPr>
          <p:cNvPr id="9" name="矩形 8"/>
          <p:cNvSpPr/>
          <p:nvPr/>
        </p:nvSpPr>
        <p:spPr>
          <a:xfrm>
            <a:off x="6519444" y="4822959"/>
            <a:ext cx="3908611" cy="614879"/>
          </a:xfrm>
          <a:prstGeom prst="rect">
            <a:avLst/>
          </a:prstGeom>
          <a:noFill/>
          <a:ln>
            <a:solidFill>
              <a:srgbClr val="E8314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solidFill>
                  <a:schemeClr val="tx1">
                    <a:lumMod val="75000"/>
                    <a:lumOff val="25000"/>
                  </a:schemeClr>
                </a:solidFill>
                <a:latin typeface="Microsoft YaHei" charset="-122"/>
                <a:ea typeface="Microsoft YaHei" charset="-122"/>
                <a:cs typeface="Microsoft YaHei" charset="-122"/>
              </a:rPr>
              <a:t>享用主义</a:t>
            </a:r>
          </a:p>
        </p:txBody>
      </p:sp>
      <p:sp>
        <p:nvSpPr>
          <p:cNvPr id="10" name="椭圆 9"/>
          <p:cNvSpPr/>
          <p:nvPr/>
        </p:nvSpPr>
        <p:spPr>
          <a:xfrm>
            <a:off x="3200149" y="3222152"/>
            <a:ext cx="943421" cy="943421"/>
          </a:xfrm>
          <a:prstGeom prst="ellips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8002037" y="3222152"/>
            <a:ext cx="943421" cy="943421"/>
          </a:xfrm>
          <a:prstGeom prst="ellips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3231172" y="3524322"/>
            <a:ext cx="953210" cy="369332"/>
          </a:xfrm>
          <a:prstGeom prst="rect">
            <a:avLst/>
          </a:prstGeom>
          <a:noFill/>
        </p:spPr>
        <p:txBody>
          <a:bodyPr wrap="none" rtlCol="0">
            <a:spAutoFit/>
          </a:bodyPr>
          <a:lstStyle/>
          <a:p>
            <a:r>
              <a:rPr kumimoji="1" lang="en-US" altLang="zh-CN" b="1" smtClean="0">
                <a:solidFill>
                  <a:schemeClr val="bg1"/>
                </a:solidFill>
                <a:latin typeface="Microsoft YaHei" charset="-122"/>
                <a:ea typeface="Microsoft YaHei" charset="-122"/>
                <a:cs typeface="Microsoft YaHei" charset="-122"/>
              </a:rPr>
              <a:t>Before</a:t>
            </a:r>
            <a:endParaRPr kumimoji="1" lang="zh-CN" altLang="en-US" b="1" dirty="0">
              <a:solidFill>
                <a:schemeClr val="bg1"/>
              </a:solidFill>
              <a:latin typeface="Microsoft YaHei" charset="-122"/>
              <a:ea typeface="Microsoft YaHei" charset="-122"/>
              <a:cs typeface="Microsoft YaHei" charset="-122"/>
            </a:endParaRPr>
          </a:p>
        </p:txBody>
      </p:sp>
      <p:sp>
        <p:nvSpPr>
          <p:cNvPr id="13" name="文本框 12"/>
          <p:cNvSpPr txBox="1"/>
          <p:nvPr/>
        </p:nvSpPr>
        <p:spPr>
          <a:xfrm>
            <a:off x="8082197" y="3509196"/>
            <a:ext cx="783099" cy="369332"/>
          </a:xfrm>
          <a:prstGeom prst="rect">
            <a:avLst/>
          </a:prstGeom>
          <a:noFill/>
        </p:spPr>
        <p:txBody>
          <a:bodyPr wrap="none" rtlCol="0">
            <a:spAutoFit/>
          </a:bodyPr>
          <a:lstStyle/>
          <a:p>
            <a:r>
              <a:rPr kumimoji="1" lang="en-US" altLang="zh-CN" b="1" smtClean="0">
                <a:solidFill>
                  <a:schemeClr val="bg1"/>
                </a:solidFill>
                <a:latin typeface="Microsoft YaHei" charset="-122"/>
                <a:ea typeface="Microsoft YaHei" charset="-122"/>
                <a:cs typeface="Microsoft YaHei" charset="-122"/>
              </a:rPr>
              <a:t>After</a:t>
            </a:r>
            <a:endParaRPr kumimoji="1" lang="zh-CN" altLang="en-US"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6020400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284909" y="2635063"/>
            <a:ext cx="2289076" cy="834429"/>
          </a:xfrm>
          <a:prstGeom prst="roundRect">
            <a:avLst/>
          </a:prstGeom>
          <a:solidFill>
            <a:srgbClr val="FF5E2F"/>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有用</a:t>
            </a:r>
          </a:p>
        </p:txBody>
      </p:sp>
      <p:sp>
        <p:nvSpPr>
          <p:cNvPr id="3" name="圆角矩形 2"/>
          <p:cNvSpPr/>
          <p:nvPr/>
        </p:nvSpPr>
        <p:spPr>
          <a:xfrm>
            <a:off x="7592222" y="2635063"/>
            <a:ext cx="2289076" cy="834429"/>
          </a:xfrm>
          <a:prstGeom prst="roundRect">
            <a:avLst/>
          </a:prstGeom>
          <a:solidFill>
            <a:srgbClr val="FF3E36"/>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733" b="1" dirty="0">
                <a:latin typeface="微软雅黑" panose="020B0503020204020204" pitchFamily="34" charset="-122"/>
                <a:ea typeface="微软雅黑" panose="020B0503020204020204" pitchFamily="34" charset="-122"/>
              </a:rPr>
              <a:t>有趣</a:t>
            </a:r>
          </a:p>
        </p:txBody>
      </p:sp>
      <p:sp>
        <p:nvSpPr>
          <p:cNvPr id="4" name="圆角矩形 3"/>
          <p:cNvSpPr/>
          <p:nvPr/>
        </p:nvSpPr>
        <p:spPr>
          <a:xfrm>
            <a:off x="2284909" y="3764852"/>
            <a:ext cx="2289076" cy="834429"/>
          </a:xfrm>
          <a:prstGeom prst="roundRect">
            <a:avLst/>
          </a:prstGeom>
          <a:solidFill>
            <a:srgbClr val="FF5E2F"/>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定义</a:t>
            </a:r>
          </a:p>
        </p:txBody>
      </p:sp>
      <p:sp>
        <p:nvSpPr>
          <p:cNvPr id="5" name="圆角矩形 4"/>
          <p:cNvSpPr/>
          <p:nvPr/>
        </p:nvSpPr>
        <p:spPr>
          <a:xfrm>
            <a:off x="7592222" y="3757820"/>
            <a:ext cx="2289076" cy="834429"/>
          </a:xfrm>
          <a:prstGeom prst="roundRect">
            <a:avLst/>
          </a:prstGeom>
          <a:solidFill>
            <a:srgbClr val="FF3E36"/>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共创</a:t>
            </a:r>
          </a:p>
        </p:txBody>
      </p:sp>
      <p:sp>
        <p:nvSpPr>
          <p:cNvPr id="6" name="圆角矩形 5"/>
          <p:cNvSpPr/>
          <p:nvPr/>
        </p:nvSpPr>
        <p:spPr>
          <a:xfrm>
            <a:off x="2284909" y="4918660"/>
            <a:ext cx="2289076" cy="834429"/>
          </a:xfrm>
          <a:prstGeom prst="roundRect">
            <a:avLst/>
          </a:prstGeom>
          <a:solidFill>
            <a:srgbClr val="FF5E2F"/>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b="1" dirty="0" smtClean="0">
                <a:latin typeface="微软雅黑" panose="020B0503020204020204" pitchFamily="34" charset="-122"/>
                <a:ea typeface="微软雅黑" panose="020B0503020204020204" pitchFamily="34" charset="-122"/>
              </a:rPr>
              <a:t>渠道</a:t>
            </a:r>
            <a:endParaRPr lang="zh-CN" altLang="en-US" sz="32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7592222" y="4918660"/>
            <a:ext cx="2289076" cy="834429"/>
          </a:xfrm>
          <a:prstGeom prst="roundRect">
            <a:avLst/>
          </a:prstGeom>
          <a:solidFill>
            <a:srgbClr val="FF3E36"/>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b="1" dirty="0" smtClean="0">
                <a:latin typeface="微软雅黑" panose="020B0503020204020204" pitchFamily="34" charset="-122"/>
                <a:ea typeface="微软雅黑" panose="020B0503020204020204" pitchFamily="34" charset="-122"/>
              </a:rPr>
              <a:t>内容</a:t>
            </a:r>
            <a:endParaRPr lang="zh-CN" altLang="en-US" sz="3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a:xfrm>
            <a:off x="652574" y="906692"/>
            <a:ext cx="1632335"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几个不同变化</a:t>
            </a:r>
          </a:p>
        </p:txBody>
      </p:sp>
      <p:sp>
        <p:nvSpPr>
          <p:cNvPr id="9" name="右箭头 8"/>
          <p:cNvSpPr/>
          <p:nvPr/>
        </p:nvSpPr>
        <p:spPr>
          <a:xfrm>
            <a:off x="5001369" y="2771480"/>
            <a:ext cx="2129187" cy="4924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0" name="右箭头 9"/>
          <p:cNvSpPr/>
          <p:nvPr/>
        </p:nvSpPr>
        <p:spPr>
          <a:xfrm>
            <a:off x="5001368" y="4000567"/>
            <a:ext cx="2129187" cy="4924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1" name="右箭头 10"/>
          <p:cNvSpPr/>
          <p:nvPr/>
        </p:nvSpPr>
        <p:spPr>
          <a:xfrm>
            <a:off x="5001369" y="5089628"/>
            <a:ext cx="2129187" cy="4924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Tree>
    <p:extLst>
      <p:ext uri="{BB962C8B-B14F-4D97-AF65-F5344CB8AC3E}">
        <p14:creationId xmlns:p14="http://schemas.microsoft.com/office/powerpoint/2010/main" val="94861401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3564" y="2810516"/>
            <a:ext cx="3172268" cy="3172268"/>
          </a:xfrm>
          <a:prstGeom prst="rect">
            <a:avLst/>
          </a:prstGeom>
        </p:spPr>
      </p:pic>
      <p:sp>
        <p:nvSpPr>
          <p:cNvPr id="2" name="标题 1"/>
          <p:cNvSpPr>
            <a:spLocks noGrp="1"/>
          </p:cNvSpPr>
          <p:nvPr>
            <p:ph type="title"/>
          </p:nvPr>
        </p:nvSpPr>
        <p:spPr>
          <a:xfrm>
            <a:off x="635434" y="918467"/>
            <a:ext cx="4511328" cy="370451"/>
          </a:xfrm>
          <a:noFill/>
          <a:ln>
            <a:noFill/>
          </a:ln>
        </p:spPr>
        <p:txBody>
          <a:bodyPr wrap="none" lIns="46274" tIns="46274" rIns="46274" bIns="46274" anchor="ctr">
            <a:spAutoFit/>
          </a:bodyPr>
          <a:lstStyle/>
          <a:p>
            <a:pPr defTabSz="914309">
              <a:buFont typeface="Arial" charset="0"/>
            </a:pP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与之而来，</a:t>
            </a: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品牌和营销</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也需要做出改变</a:t>
            </a:r>
          </a:p>
        </p:txBody>
      </p:sp>
      <p:pic>
        <p:nvPicPr>
          <p:cNvPr id="8" name="图片 7"/>
          <p:cNvPicPr>
            <a:picLocks noChangeAspect="1"/>
          </p:cNvPicPr>
          <p:nvPr/>
        </p:nvPicPr>
        <p:blipFill rotWithShape="1">
          <a:blip r:embed="rId4" cstate="screen">
            <a:extLst>
              <a:ext uri="{28A0092B-C50C-407E-A947-70E740481C1C}">
                <a14:useLocalDpi xmlns:a14="http://schemas.microsoft.com/office/drawing/2010/main"/>
              </a:ext>
            </a:extLst>
          </a:blip>
          <a:srcRect b="-66"/>
          <a:stretch/>
        </p:blipFill>
        <p:spPr>
          <a:xfrm>
            <a:off x="5314481" y="3701346"/>
            <a:ext cx="1542924" cy="1643393"/>
          </a:xfrm>
          <a:prstGeom prst="rect">
            <a:avLst/>
          </a:prstGeom>
        </p:spPr>
      </p:pic>
      <p:pic>
        <p:nvPicPr>
          <p:cNvPr id="9" name="图片 8"/>
          <p:cNvPicPr>
            <a:picLocks noChangeAspect="1"/>
          </p:cNvPicPr>
          <p:nvPr/>
        </p:nvPicPr>
        <p:blipFill>
          <a:blip r:embed="rId5"/>
          <a:stretch>
            <a:fillRect/>
          </a:stretch>
        </p:blipFill>
        <p:spPr>
          <a:xfrm>
            <a:off x="1361872" y="3448562"/>
            <a:ext cx="2743201" cy="1896177"/>
          </a:xfrm>
          <a:prstGeom prst="rect">
            <a:avLst/>
          </a:prstGeom>
        </p:spPr>
      </p:pic>
      <p:sp>
        <p:nvSpPr>
          <p:cNvPr id="3" name="矩形 2"/>
          <p:cNvSpPr/>
          <p:nvPr/>
        </p:nvSpPr>
        <p:spPr>
          <a:xfrm>
            <a:off x="893467" y="2329145"/>
            <a:ext cx="3939106" cy="656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399" b="1">
                <a:solidFill>
                  <a:srgbClr val="E8314A"/>
                </a:solidFill>
                <a:latin typeface="Microsoft YaHei" charset="-122"/>
                <a:ea typeface="Microsoft YaHei" charset="-122"/>
                <a:cs typeface="Microsoft YaHei" charset="-122"/>
              </a:rPr>
              <a:t>先营销后品牌</a:t>
            </a:r>
          </a:p>
        </p:txBody>
      </p:sp>
      <p:sp>
        <p:nvSpPr>
          <p:cNvPr id="4" name="矩形 3"/>
          <p:cNvSpPr/>
          <p:nvPr/>
        </p:nvSpPr>
        <p:spPr>
          <a:xfrm>
            <a:off x="7310145" y="2329143"/>
            <a:ext cx="3939106" cy="656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399" b="1" dirty="0">
                <a:solidFill>
                  <a:srgbClr val="E8314A"/>
                </a:solidFill>
                <a:latin typeface="Microsoft YaHei" charset="-122"/>
                <a:ea typeface="Microsoft YaHei" charset="-122"/>
                <a:cs typeface="Microsoft YaHei" charset="-122"/>
              </a:rPr>
              <a:t>先品牌后营销</a:t>
            </a:r>
          </a:p>
        </p:txBody>
      </p:sp>
      <p:sp>
        <p:nvSpPr>
          <p:cNvPr id="11" name="矩形 10"/>
          <p:cNvSpPr/>
          <p:nvPr/>
        </p:nvSpPr>
        <p:spPr>
          <a:xfrm>
            <a:off x="4105073" y="3003904"/>
            <a:ext cx="3939106" cy="656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399" smtClean="0">
                <a:solidFill>
                  <a:schemeClr val="tx1">
                    <a:lumMod val="75000"/>
                    <a:lumOff val="25000"/>
                  </a:schemeClr>
                </a:solidFill>
                <a:latin typeface="Microsoft YaHei" charset="-122"/>
                <a:ea typeface="Microsoft YaHei" charset="-122"/>
                <a:cs typeface="Microsoft YaHei" charset="-122"/>
              </a:rPr>
              <a:t>幕后推手</a:t>
            </a:r>
            <a:endParaRPr kumimoji="1" lang="zh-CN" altLang="en-US" sz="2399" dirty="0">
              <a:solidFill>
                <a:schemeClr val="tx1">
                  <a:lumMod val="75000"/>
                  <a:lumOff val="25000"/>
                </a:schemeClr>
              </a:solidFill>
              <a:latin typeface="Microsoft YaHei" charset="-122"/>
              <a:ea typeface="Microsoft YaHei" charset="-122"/>
              <a:cs typeface="Microsoft YaHei" charset="-122"/>
            </a:endParaRPr>
          </a:p>
        </p:txBody>
      </p:sp>
      <p:sp>
        <p:nvSpPr>
          <p:cNvPr id="13" name="三角形 12"/>
          <p:cNvSpPr/>
          <p:nvPr/>
        </p:nvSpPr>
        <p:spPr>
          <a:xfrm rot="16200000">
            <a:off x="3756574" y="4385855"/>
            <a:ext cx="1956300" cy="274374"/>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三角形 13"/>
          <p:cNvSpPr/>
          <p:nvPr/>
        </p:nvSpPr>
        <p:spPr>
          <a:xfrm rot="5400000">
            <a:off x="6500754" y="4385855"/>
            <a:ext cx="1956300" cy="274374"/>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7295149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4"/>
          <p:cNvSpPr txBox="1">
            <a:spLocks/>
          </p:cNvSpPr>
          <p:nvPr/>
        </p:nvSpPr>
        <p:spPr>
          <a:xfrm>
            <a:off x="3223773" y="2437106"/>
            <a:ext cx="9719987" cy="2161454"/>
          </a:xfrm>
          <a:prstGeom prst="rect">
            <a:avLst/>
          </a:prstGeom>
          <a:noFill/>
          <a:ln>
            <a:noFill/>
          </a:ln>
        </p:spPr>
        <p:txBody>
          <a:bodyPr wrap="square" lIns="46274" tIns="46274" rIns="46274" bIns="46274" anchor="ctr">
            <a:spAutoFit/>
          </a:bodyPr>
          <a:lstStyle>
            <a:defPPr>
              <a:defRPr lang="zh-CN"/>
            </a:defPPr>
            <a:lvl1pPr>
              <a:lnSpc>
                <a:spcPct val="90000"/>
              </a:lnSpc>
              <a:spcBef>
                <a:spcPct val="0"/>
              </a:spcBef>
              <a:buFont typeface="Arial" charset="0"/>
              <a:buNone/>
              <a:defRPr sz="3733" b="1">
                <a:solidFill>
                  <a:srgbClr val="E8314A"/>
                </a:solidFill>
                <a:latin typeface="微软雅黑" pitchFamily="34" charset="-122"/>
                <a:ea typeface="微软雅黑" pitchFamily="34" charset="-122"/>
              </a:defRPr>
            </a:lvl1pPr>
          </a:lstStyle>
          <a:p>
            <a:endParaRPr lang="en-US" altLang="zh-CN" dirty="0"/>
          </a:p>
          <a:p>
            <a:r>
              <a:rPr lang="zh-CN" altLang="en-US" dirty="0"/>
              <a:t>品牌先行，指导营销行为</a:t>
            </a:r>
            <a:endParaRPr lang="en-US" altLang="zh-CN" dirty="0"/>
          </a:p>
          <a:p>
            <a:endParaRPr lang="en-US" altLang="zh-CN" dirty="0"/>
          </a:p>
          <a:p>
            <a:r>
              <a:rPr lang="zh-CN" altLang="en-US" dirty="0"/>
              <a:t>而非营销先行，包含品牌</a:t>
            </a:r>
          </a:p>
        </p:txBody>
      </p:sp>
    </p:spTree>
    <p:extLst>
      <p:ext uri="{BB962C8B-B14F-4D97-AF65-F5344CB8AC3E}">
        <p14:creationId xmlns:p14="http://schemas.microsoft.com/office/powerpoint/2010/main" val="300874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015323" y="2033970"/>
            <a:ext cx="1255093" cy="430903"/>
          </a:xfrm>
          <a:prstGeom prst="rect">
            <a:avLst/>
          </a:prstGeom>
          <a:noFill/>
        </p:spPr>
        <p:txBody>
          <a:bodyPr vert="horz" lIns="121904" tIns="60952" rIns="121904" bIns="60952" rtlCol="0">
            <a:normAutofit/>
          </a:bodyPr>
          <a:lstStyle>
            <a:lvl1pPr marL="342900" lvl="0" indent="-342900">
              <a:lnSpc>
                <a:spcPts val="1800"/>
              </a:lnSpc>
              <a:spcBef>
                <a:spcPct val="20000"/>
              </a:spcBef>
              <a:buClr>
                <a:srgbClr val="E8314A"/>
              </a:buClr>
              <a:buFont typeface="Wingdings" pitchFamily="2" charset="2"/>
              <a:buChar char="n"/>
              <a:defRPr sz="1600" b="1">
                <a:solidFill>
                  <a:schemeClr val="tx1">
                    <a:lumMod val="50000"/>
                    <a:lumOff val="50000"/>
                  </a:schemeClr>
                </a:solidFill>
                <a:latin typeface="微软雅黑"/>
                <a:ea typeface="微软雅黑"/>
              </a:defRPr>
            </a:lvl1pPr>
            <a:lvl2pPr marL="537845" indent="-182245">
              <a:lnSpc>
                <a:spcPts val="1800"/>
              </a:lnSpc>
              <a:spcBef>
                <a:spcPct val="20000"/>
              </a:spcBef>
              <a:buClr>
                <a:srgbClr val="E8314A"/>
              </a:buClr>
              <a:buFont typeface="Calibri" pitchFamily="34" charset="0"/>
              <a:buChar char="−"/>
              <a:defRPr sz="1400">
                <a:latin typeface="微软雅黑"/>
                <a:ea typeface="微软雅黑"/>
              </a:defRPr>
            </a:lvl2pPr>
            <a:lvl3pPr marL="1143000" indent="-228600">
              <a:spcBef>
                <a:spcPct val="20000"/>
              </a:spcBef>
              <a:buFont typeface="Arial"/>
              <a:buChar char="•"/>
              <a:defRPr sz="1200">
                <a:latin typeface="微软雅黑"/>
              </a:defRPr>
            </a:lvl3pPr>
            <a:lvl4pPr marL="1599565" indent="-228600">
              <a:spcBef>
                <a:spcPct val="20000"/>
              </a:spcBef>
              <a:buFont typeface="Arial"/>
              <a:buChar char="–"/>
              <a:defRPr sz="1100">
                <a:latin typeface="微软雅黑"/>
              </a:defRPr>
            </a:lvl4pPr>
            <a:lvl5pPr marL="2056765" indent="-228600">
              <a:spcBef>
                <a:spcPct val="20000"/>
              </a:spcBef>
              <a:buFont typeface="Arial"/>
              <a:buChar char="»"/>
              <a:defRPr sz="1100">
                <a:latin typeface="微软雅黑"/>
              </a:defRPr>
            </a:lvl5pPr>
            <a:lvl6pPr marL="2513965" indent="-228600">
              <a:spcBef>
                <a:spcPct val="20000"/>
              </a:spcBef>
              <a:buFont typeface="Arial"/>
              <a:buChar char="•"/>
              <a:defRPr sz="2000"/>
            </a:lvl6pPr>
            <a:lvl7pPr marL="2971165" indent="-228600">
              <a:spcBef>
                <a:spcPct val="20000"/>
              </a:spcBef>
              <a:buFont typeface="Arial"/>
              <a:buChar char="•"/>
              <a:defRPr sz="2000"/>
            </a:lvl7pPr>
            <a:lvl8pPr marL="3428365" indent="-228600">
              <a:spcBef>
                <a:spcPct val="20000"/>
              </a:spcBef>
              <a:buFont typeface="Arial"/>
              <a:buChar char="•"/>
              <a:defRPr sz="2000"/>
            </a:lvl8pPr>
            <a:lvl9pPr marL="3885565" indent="-228600">
              <a:spcBef>
                <a:spcPct val="20000"/>
              </a:spcBef>
              <a:buFont typeface="Arial"/>
              <a:buChar char="•"/>
              <a:defRPr sz="2000"/>
            </a:lvl9pPr>
          </a:lstStyle>
          <a:p>
            <a:pPr marL="0" indent="0">
              <a:buNone/>
            </a:pPr>
            <a:r>
              <a:rPr lang="zh-CN" altLang="en-US" sz="3733">
                <a:solidFill>
                  <a:srgbClr val="E9314A"/>
                </a:solidFill>
                <a:latin typeface="微软雅黑" pitchFamily="34" charset="-122"/>
                <a:ea typeface="微软雅黑" pitchFamily="34" charset="-122"/>
              </a:rPr>
              <a:t>目录</a:t>
            </a:r>
          </a:p>
        </p:txBody>
      </p:sp>
      <p:sp>
        <p:nvSpPr>
          <p:cNvPr id="14" name="文本框 13"/>
          <p:cNvSpPr txBox="1"/>
          <p:nvPr/>
        </p:nvSpPr>
        <p:spPr>
          <a:xfrm>
            <a:off x="3623462" y="2558719"/>
            <a:ext cx="9202297" cy="2579952"/>
          </a:xfrm>
          <a:prstGeom prst="rect">
            <a:avLst/>
          </a:prstGeom>
        </p:spPr>
        <p:txBody>
          <a:bodyPr/>
          <a:lstStyle>
            <a:defPPr>
              <a:defRPr lang="zh-CN"/>
            </a:defPPr>
            <a:lvl1pPr marL="171496" indent="-171496" defTabSz="685983">
              <a:lnSpc>
                <a:spcPct val="90000"/>
              </a:lnSpc>
              <a:spcBef>
                <a:spcPts val="750"/>
              </a:spcBef>
              <a:buFont typeface="Arial" panose="020B0604020202020204" pitchFamily="34" charset="0"/>
              <a:buChar char="•"/>
              <a:defRPr sz="1600" b="1">
                <a:solidFill>
                  <a:schemeClr val="tx1">
                    <a:lumMod val="50000"/>
                    <a:lumOff val="50000"/>
                  </a:schemeClr>
                </a:solidFill>
                <a:latin typeface="Microsoft YaHei" charset="0"/>
                <a:ea typeface="Microsoft YaHei" charset="0"/>
                <a:cs typeface="Microsoft YaHei" charset="0"/>
              </a:defRPr>
            </a:lvl1pPr>
            <a:lvl2pPr marL="514487" indent="-171496" defTabSz="685983">
              <a:lnSpc>
                <a:spcPct val="90000"/>
              </a:lnSpc>
              <a:spcBef>
                <a:spcPts val="375"/>
              </a:spcBef>
              <a:buFont typeface="Arial" panose="020B0604020202020204" pitchFamily="34" charset="0"/>
              <a:buChar char="•"/>
              <a:defRPr sz="1800"/>
            </a:lvl2pPr>
            <a:lvl3pPr marL="857479" indent="-171496" defTabSz="685983">
              <a:lnSpc>
                <a:spcPct val="90000"/>
              </a:lnSpc>
              <a:spcBef>
                <a:spcPts val="375"/>
              </a:spcBef>
              <a:buFont typeface="Arial" panose="020B0604020202020204" pitchFamily="34" charset="0"/>
              <a:buChar char="•"/>
              <a:defRPr sz="1500"/>
            </a:lvl3pPr>
            <a:lvl4pPr marL="1200470" indent="-171496" defTabSz="685983">
              <a:lnSpc>
                <a:spcPct val="90000"/>
              </a:lnSpc>
              <a:spcBef>
                <a:spcPts val="375"/>
              </a:spcBef>
              <a:buFont typeface="Arial" panose="020B0604020202020204" pitchFamily="34" charset="0"/>
              <a:buChar char="•"/>
            </a:lvl4pPr>
            <a:lvl5pPr marL="1543461" indent="-171496" defTabSz="685983">
              <a:lnSpc>
                <a:spcPct val="90000"/>
              </a:lnSpc>
              <a:spcBef>
                <a:spcPts val="375"/>
              </a:spcBef>
              <a:buFont typeface="Arial" panose="020B0604020202020204" pitchFamily="34" charset="0"/>
              <a:buChar char="•"/>
            </a:lvl5pPr>
            <a:lvl6pPr marL="1886453" indent="-171496" defTabSz="685983">
              <a:lnSpc>
                <a:spcPct val="90000"/>
              </a:lnSpc>
              <a:spcBef>
                <a:spcPts val="375"/>
              </a:spcBef>
              <a:buFont typeface="Arial" panose="020B0604020202020204" pitchFamily="34" charset="0"/>
              <a:buChar char="•"/>
            </a:lvl6pPr>
            <a:lvl7pPr marL="2229444" indent="-171496" defTabSz="685983">
              <a:lnSpc>
                <a:spcPct val="90000"/>
              </a:lnSpc>
              <a:spcBef>
                <a:spcPts val="375"/>
              </a:spcBef>
              <a:buFont typeface="Arial" panose="020B0604020202020204" pitchFamily="34" charset="0"/>
              <a:buChar char="•"/>
            </a:lvl7pPr>
            <a:lvl8pPr marL="2572436" indent="-171496" defTabSz="685983">
              <a:lnSpc>
                <a:spcPct val="90000"/>
              </a:lnSpc>
              <a:spcBef>
                <a:spcPts val="375"/>
              </a:spcBef>
              <a:buFont typeface="Arial" panose="020B0604020202020204" pitchFamily="34" charset="0"/>
              <a:buChar char="•"/>
            </a:lvl8pPr>
            <a:lvl9pPr marL="2915427" indent="-171496" defTabSz="685983">
              <a:lnSpc>
                <a:spcPct val="90000"/>
              </a:lnSpc>
              <a:spcBef>
                <a:spcPts val="375"/>
              </a:spcBef>
              <a:buFont typeface="Arial" panose="020B0604020202020204" pitchFamily="34" charset="0"/>
              <a:buChar char="•"/>
            </a:lvl9pPr>
          </a:lstStyle>
          <a:p>
            <a:endParaRPr lang="en-US" altLang="zh-CN" sz="2133" dirty="0"/>
          </a:p>
          <a:p>
            <a:r>
              <a:rPr lang="zh-CN" altLang="en-US" sz="2133" dirty="0" smtClean="0"/>
              <a:t>老</a:t>
            </a:r>
            <a:r>
              <a:rPr lang="zh-CN" altLang="zh-CN" sz="2133" dirty="0" smtClean="0"/>
              <a:t>品牌</a:t>
            </a:r>
            <a:r>
              <a:rPr lang="zh-CN" altLang="en-US" sz="2133" dirty="0" smtClean="0"/>
              <a:t>为何能成功</a:t>
            </a:r>
            <a:r>
              <a:rPr lang="zh-CN" altLang="zh-CN" sz="2133" dirty="0" smtClean="0"/>
              <a:t>逆袭</a:t>
            </a:r>
            <a:r>
              <a:rPr lang="zh-CN" altLang="zh-CN" sz="2133" dirty="0"/>
              <a:t>？</a:t>
            </a:r>
          </a:p>
          <a:p>
            <a:r>
              <a:rPr lang="zh-CN" altLang="en-US" sz="2133" dirty="0" smtClean="0"/>
              <a:t>究竟什么是品牌营销</a:t>
            </a:r>
            <a:r>
              <a:rPr lang="zh-CN" altLang="zh-CN" sz="2133" dirty="0" smtClean="0"/>
              <a:t>？</a:t>
            </a:r>
            <a:endParaRPr lang="en-US" altLang="zh-CN" sz="2133" dirty="0" smtClean="0"/>
          </a:p>
          <a:p>
            <a:r>
              <a:rPr lang="zh-CN" altLang="en-US" sz="2133" dirty="0" smtClean="0"/>
              <a:t>如何利用品牌抓住互联网时代下新机遇</a:t>
            </a:r>
            <a:endParaRPr lang="en-US" altLang="zh-CN" sz="2133" dirty="0" smtClean="0"/>
          </a:p>
          <a:p>
            <a:r>
              <a:rPr lang="zh-CN" altLang="en-US" sz="2133" dirty="0" smtClean="0"/>
              <a:t>品牌人一定要了解的品牌核心工作</a:t>
            </a:r>
            <a:endParaRPr lang="en-US" altLang="zh-CN" sz="2133" dirty="0" smtClean="0"/>
          </a:p>
          <a:p>
            <a:r>
              <a:rPr lang="zh-CN" altLang="zh-CN" sz="2133" dirty="0" smtClean="0"/>
              <a:t>如何</a:t>
            </a:r>
            <a:r>
              <a:rPr lang="zh-CN" altLang="zh-CN" sz="2133" dirty="0"/>
              <a:t>合理安排品牌从战略到战术的规划，快速让品牌从</a:t>
            </a:r>
            <a:r>
              <a:rPr lang="en-US" altLang="zh-CN" sz="2133" dirty="0"/>
              <a:t>0</a:t>
            </a:r>
            <a:r>
              <a:rPr lang="zh-CN" altLang="zh-CN" sz="2133" dirty="0"/>
              <a:t>到</a:t>
            </a:r>
            <a:r>
              <a:rPr lang="en-US" altLang="zh-CN" sz="2133" dirty="0"/>
              <a:t>N</a:t>
            </a:r>
            <a:r>
              <a:rPr lang="zh-CN" altLang="zh-CN" sz="2133" dirty="0" smtClean="0"/>
              <a:t>？</a:t>
            </a:r>
            <a:endParaRPr lang="en-US" altLang="zh-CN" sz="2133" dirty="0" smtClean="0"/>
          </a:p>
          <a:p>
            <a:r>
              <a:rPr lang="zh-CN" altLang="en-US" sz="2133" dirty="0" smtClean="0"/>
              <a:t>实战工具：品牌系统五力模型</a:t>
            </a:r>
            <a:endParaRPr lang="en-US" altLang="zh-CN" sz="2133" dirty="0" smtClean="0"/>
          </a:p>
        </p:txBody>
      </p:sp>
      <p:grpSp>
        <p:nvGrpSpPr>
          <p:cNvPr id="3" name="组 2"/>
          <p:cNvGrpSpPr/>
          <p:nvPr/>
        </p:nvGrpSpPr>
        <p:grpSpPr>
          <a:xfrm>
            <a:off x="0" y="1"/>
            <a:ext cx="5168348" cy="6875112"/>
            <a:chOff x="0" y="1"/>
            <a:chExt cx="3867806" cy="5145087"/>
          </a:xfrm>
        </p:grpSpPr>
        <p:sp>
          <p:nvSpPr>
            <p:cNvPr id="5" name="三角形 4"/>
            <p:cNvSpPr/>
            <p:nvPr/>
          </p:nvSpPr>
          <p:spPr>
            <a:xfrm>
              <a:off x="1355834" y="3154691"/>
              <a:ext cx="2511972" cy="1990397"/>
            </a:xfrm>
            <a:prstGeom prst="triangle">
              <a:avLst>
                <a:gd name="adj" fmla="val 21967"/>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itchFamily="34" charset="-122"/>
                <a:ea typeface="微软雅黑" pitchFamily="34" charset="-122"/>
              </a:endParaRPr>
            </a:p>
          </p:txBody>
        </p:sp>
        <p:sp>
          <p:nvSpPr>
            <p:cNvPr id="6" name="平行四边形 5"/>
            <p:cNvSpPr/>
            <p:nvPr/>
          </p:nvSpPr>
          <p:spPr>
            <a:xfrm>
              <a:off x="0" y="1"/>
              <a:ext cx="2711669" cy="5143500"/>
            </a:xfrm>
            <a:prstGeom prst="parallelogram">
              <a:avLst>
                <a:gd name="adj" fmla="val 48643"/>
              </a:avLst>
            </a:prstGeom>
            <a:solidFill>
              <a:srgbClr val="E83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itchFamily="34" charset="-122"/>
                <a:ea typeface="微软雅黑" pitchFamily="34" charset="-122"/>
              </a:endParaRPr>
            </a:p>
          </p:txBody>
        </p:sp>
        <p:pic>
          <p:nvPicPr>
            <p:cNvPr id="7" name="Picture 3" descr="C:\Users\Administrator\Desktop\未标题-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9652" y="1588"/>
              <a:ext cx="1152128" cy="1152128"/>
            </a:xfrm>
            <a:prstGeom prst="rect">
              <a:avLst/>
            </a:prstGeom>
            <a:noFill/>
          </p:spPr>
        </p:pic>
      </p:grpSp>
      <p:sp>
        <p:nvSpPr>
          <p:cNvPr id="9" name="矩形 8"/>
          <p:cNvSpPr/>
          <p:nvPr/>
        </p:nvSpPr>
        <p:spPr>
          <a:xfrm>
            <a:off x="10247085" y="280473"/>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304727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654535" y="938801"/>
            <a:ext cx="7810591" cy="370451"/>
          </a:xfrm>
          <a:prstGeom prst="rect">
            <a:avLst/>
          </a:prstGeom>
          <a:noFill/>
          <a:ln>
            <a:noFill/>
          </a:ln>
        </p:spPr>
        <p:txBody>
          <a:bodyPr wrap="squar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互联网时代下</a:t>
            </a:r>
            <a:r>
              <a:rPr lang="zh-CN" altLang="en-US" dirty="0" smtClean="0"/>
              <a:t>，用品牌思维指导</a:t>
            </a:r>
            <a:r>
              <a:rPr lang="zh-CN" altLang="en-US" dirty="0"/>
              <a:t>营销</a:t>
            </a:r>
            <a:r>
              <a:rPr lang="zh-CN" altLang="en-US" dirty="0" smtClean="0"/>
              <a:t>落地，胜算更大</a:t>
            </a:r>
            <a:endParaRPr lang="zh-CN" altLang="en-US" dirty="0"/>
          </a:p>
        </p:txBody>
      </p:sp>
      <p:sp>
        <p:nvSpPr>
          <p:cNvPr id="3" name="右箭头 2"/>
          <p:cNvSpPr/>
          <p:nvPr/>
        </p:nvSpPr>
        <p:spPr>
          <a:xfrm rot="19837649">
            <a:off x="4718976" y="3023224"/>
            <a:ext cx="2310665" cy="355109"/>
          </a:xfrm>
          <a:prstGeom prst="rightArrow">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latin typeface="微软雅黑"/>
              <a:ea typeface="微软雅黑"/>
              <a:cs typeface="微软雅黑"/>
            </a:endParaRPr>
          </a:p>
        </p:txBody>
      </p:sp>
      <p:sp>
        <p:nvSpPr>
          <p:cNvPr id="4" name="右箭头 3"/>
          <p:cNvSpPr/>
          <p:nvPr/>
        </p:nvSpPr>
        <p:spPr>
          <a:xfrm rot="1812252">
            <a:off x="4712882" y="5201771"/>
            <a:ext cx="2310665" cy="355109"/>
          </a:xfrm>
          <a:prstGeom prst="rightArrow">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latin typeface="微软雅黑"/>
              <a:ea typeface="微软雅黑"/>
              <a:cs typeface="微软雅黑"/>
            </a:endParaRPr>
          </a:p>
        </p:txBody>
      </p:sp>
      <p:sp>
        <p:nvSpPr>
          <p:cNvPr id="5" name="右箭头 4"/>
          <p:cNvSpPr/>
          <p:nvPr/>
        </p:nvSpPr>
        <p:spPr>
          <a:xfrm rot="5400000">
            <a:off x="7756782" y="4084117"/>
            <a:ext cx="4655738" cy="355109"/>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6" name="文本框 5"/>
          <p:cNvSpPr txBox="1"/>
          <p:nvPr/>
        </p:nvSpPr>
        <p:spPr>
          <a:xfrm rot="19831640">
            <a:off x="5044945" y="2584801"/>
            <a:ext cx="1107996" cy="461537"/>
          </a:xfrm>
          <a:prstGeom prst="rect">
            <a:avLst/>
          </a:prstGeom>
          <a:noFill/>
        </p:spPr>
        <p:txBody>
          <a:bodyPr wrap="none" rtlCol="0">
            <a:spAutoFit/>
          </a:bodyPr>
          <a:lstStyle/>
          <a:p>
            <a:r>
              <a:rPr kumimoji="1" lang="zh-CN" altLang="en-US" sz="2399" dirty="0">
                <a:latin typeface="微软雅黑"/>
                <a:ea typeface="微软雅黑"/>
                <a:cs typeface="微软雅黑"/>
              </a:rPr>
              <a:t>向上看</a:t>
            </a:r>
          </a:p>
        </p:txBody>
      </p:sp>
      <p:sp>
        <p:nvSpPr>
          <p:cNvPr id="7" name="文本框 6"/>
          <p:cNvSpPr txBox="1"/>
          <p:nvPr/>
        </p:nvSpPr>
        <p:spPr>
          <a:xfrm rot="1785914">
            <a:off x="5248152" y="4561786"/>
            <a:ext cx="1107996" cy="461537"/>
          </a:xfrm>
          <a:prstGeom prst="rect">
            <a:avLst/>
          </a:prstGeom>
          <a:noFill/>
        </p:spPr>
        <p:txBody>
          <a:bodyPr wrap="none" rtlCol="0">
            <a:spAutoFit/>
          </a:bodyPr>
          <a:lstStyle/>
          <a:p>
            <a:r>
              <a:rPr kumimoji="1" lang="zh-CN" altLang="en-US" sz="2399" dirty="0">
                <a:latin typeface="微软雅黑"/>
                <a:ea typeface="微软雅黑"/>
                <a:cs typeface="微软雅黑"/>
              </a:rPr>
              <a:t>向下看</a:t>
            </a:r>
          </a:p>
        </p:txBody>
      </p:sp>
      <p:sp>
        <p:nvSpPr>
          <p:cNvPr id="9" name="文本框 8"/>
          <p:cNvSpPr txBox="1"/>
          <p:nvPr/>
        </p:nvSpPr>
        <p:spPr>
          <a:xfrm>
            <a:off x="7663376" y="1933802"/>
            <a:ext cx="1866217" cy="1897186"/>
          </a:xfrm>
          <a:prstGeom prst="rect">
            <a:avLst/>
          </a:prstGeom>
          <a:noFill/>
        </p:spPr>
        <p:txBody>
          <a:bodyPr wrap="none" rtlCol="0">
            <a:spAutoFit/>
          </a:bodyPr>
          <a:lstStyle/>
          <a:p>
            <a:r>
              <a:rPr kumimoji="1" lang="zh-CN" altLang="en-US" sz="2399" b="1" dirty="0">
                <a:latin typeface="微软雅黑"/>
                <a:ea typeface="微软雅黑"/>
                <a:cs typeface="微软雅黑"/>
              </a:rPr>
              <a:t>战略目标</a:t>
            </a:r>
            <a:endParaRPr kumimoji="1" lang="en-US" altLang="zh-CN" sz="2399" b="1"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愿景</a:t>
            </a:r>
            <a:r>
              <a:rPr kumimoji="1" lang="en-US" altLang="zh-CN" sz="1866" dirty="0">
                <a:latin typeface="微软雅黑"/>
                <a:ea typeface="微软雅黑"/>
                <a:cs typeface="微软雅黑"/>
              </a:rPr>
              <a:t>/</a:t>
            </a:r>
            <a:r>
              <a:rPr kumimoji="1" lang="zh-CN" altLang="en-US" sz="1866" dirty="0">
                <a:latin typeface="微软雅黑"/>
                <a:ea typeface="微软雅黑"/>
                <a:cs typeface="微软雅黑"/>
              </a:rPr>
              <a:t>价值观</a:t>
            </a:r>
            <a:endParaRPr kumimoji="1" lang="en-US" altLang="zh-CN" sz="1866"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定位</a:t>
            </a:r>
            <a:endParaRPr kumimoji="1" lang="en-US" altLang="zh-CN" sz="1866"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价值主张</a:t>
            </a:r>
            <a:endParaRPr kumimoji="1" lang="en-US" altLang="zh-CN" sz="1866"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标识语</a:t>
            </a:r>
            <a:endParaRPr kumimoji="1" lang="en-US" altLang="zh-CN" sz="1866" dirty="0">
              <a:latin typeface="微软雅黑"/>
              <a:ea typeface="微软雅黑"/>
              <a:cs typeface="微软雅黑"/>
            </a:endParaRPr>
          </a:p>
          <a:p>
            <a:pPr marL="380991" indent="-380991">
              <a:buFont typeface="Arial"/>
              <a:buChar char="•"/>
            </a:pPr>
            <a:r>
              <a:rPr kumimoji="1" lang="en-US" altLang="zh-CN" sz="1866" dirty="0">
                <a:latin typeface="微软雅黑"/>
                <a:ea typeface="微软雅黑"/>
                <a:cs typeface="微软雅黑"/>
              </a:rPr>
              <a:t>…</a:t>
            </a:r>
            <a:endParaRPr kumimoji="1" lang="zh-CN" altLang="en-US" sz="1866" dirty="0">
              <a:latin typeface="微软雅黑"/>
              <a:ea typeface="微软雅黑"/>
              <a:cs typeface="微软雅黑"/>
            </a:endParaRPr>
          </a:p>
        </p:txBody>
      </p:sp>
      <p:sp>
        <p:nvSpPr>
          <p:cNvPr id="10" name="文本框 9"/>
          <p:cNvSpPr txBox="1"/>
          <p:nvPr/>
        </p:nvSpPr>
        <p:spPr>
          <a:xfrm>
            <a:off x="10276966" y="2680976"/>
            <a:ext cx="553870" cy="2499413"/>
          </a:xfrm>
          <a:prstGeom prst="rect">
            <a:avLst/>
          </a:prstGeom>
          <a:noFill/>
        </p:spPr>
        <p:txBody>
          <a:bodyPr vert="eaVert" wrap="square" rtlCol="0">
            <a:spAutoFit/>
          </a:bodyPr>
          <a:lstStyle/>
          <a:p>
            <a:pPr algn="ctr"/>
            <a:r>
              <a:rPr kumimoji="1" lang="zh-CN" altLang="en-US" sz="2399" dirty="0">
                <a:latin typeface="微软雅黑"/>
                <a:ea typeface="微软雅黑"/>
                <a:cs typeface="微软雅黑"/>
              </a:rPr>
              <a:t>由上至下</a:t>
            </a:r>
          </a:p>
        </p:txBody>
      </p:sp>
      <p:sp>
        <p:nvSpPr>
          <p:cNvPr id="11" name="文本框 10"/>
          <p:cNvSpPr txBox="1"/>
          <p:nvPr/>
        </p:nvSpPr>
        <p:spPr>
          <a:xfrm>
            <a:off x="7663376" y="4948006"/>
            <a:ext cx="2031325" cy="1610056"/>
          </a:xfrm>
          <a:prstGeom prst="rect">
            <a:avLst/>
          </a:prstGeom>
          <a:noFill/>
        </p:spPr>
        <p:txBody>
          <a:bodyPr wrap="none" rtlCol="0">
            <a:spAutoFit/>
          </a:bodyPr>
          <a:lstStyle/>
          <a:p>
            <a:r>
              <a:rPr kumimoji="1" lang="zh-CN" altLang="en-US" sz="2399" b="1" dirty="0">
                <a:latin typeface="微软雅黑"/>
                <a:ea typeface="微软雅黑"/>
                <a:cs typeface="微软雅黑"/>
              </a:rPr>
              <a:t>具体执行步骤</a:t>
            </a:r>
            <a:endParaRPr kumimoji="1" lang="en-US" altLang="zh-CN" sz="2399" b="1"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预算</a:t>
            </a:r>
            <a:endParaRPr kumimoji="1" lang="en-US" altLang="zh-CN" sz="1866"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策划</a:t>
            </a:r>
            <a:endParaRPr kumimoji="1" lang="en-US" altLang="zh-CN" sz="1866" dirty="0">
              <a:latin typeface="微软雅黑"/>
              <a:ea typeface="微软雅黑"/>
              <a:cs typeface="微软雅黑"/>
            </a:endParaRPr>
          </a:p>
          <a:p>
            <a:pPr marL="380991" indent="-380991">
              <a:buFont typeface="Arial"/>
              <a:buChar char="•"/>
            </a:pPr>
            <a:r>
              <a:rPr kumimoji="1" lang="zh-CN" altLang="en-US" sz="1866" dirty="0">
                <a:latin typeface="微软雅黑"/>
                <a:ea typeface="微软雅黑"/>
                <a:cs typeface="微软雅黑"/>
              </a:rPr>
              <a:t>物料</a:t>
            </a:r>
            <a:endParaRPr kumimoji="1" lang="en-US" altLang="zh-CN" sz="1866" dirty="0">
              <a:latin typeface="微软雅黑"/>
              <a:ea typeface="微软雅黑"/>
              <a:cs typeface="微软雅黑"/>
            </a:endParaRPr>
          </a:p>
          <a:p>
            <a:pPr marL="380991" indent="-380991">
              <a:buFont typeface="Arial"/>
              <a:buChar char="•"/>
            </a:pPr>
            <a:r>
              <a:rPr kumimoji="1" lang="en-US" altLang="zh-CN" sz="1866" dirty="0">
                <a:latin typeface="微软雅黑"/>
                <a:ea typeface="微软雅黑"/>
                <a:cs typeface="微软雅黑"/>
              </a:rPr>
              <a:t>…</a:t>
            </a:r>
          </a:p>
        </p:txBody>
      </p:sp>
      <p:pic>
        <p:nvPicPr>
          <p:cNvPr id="12" name="图片 11"/>
          <p:cNvPicPr>
            <a:picLocks noChangeAspect="1"/>
          </p:cNvPicPr>
          <p:nvPr/>
        </p:nvPicPr>
        <p:blipFill>
          <a:blip r:embed="rId3"/>
          <a:stretch>
            <a:fillRect/>
          </a:stretch>
        </p:blipFill>
        <p:spPr>
          <a:xfrm>
            <a:off x="654536" y="2811878"/>
            <a:ext cx="3454534" cy="3302127"/>
          </a:xfrm>
          <a:prstGeom prst="rect">
            <a:avLst/>
          </a:prstGeom>
        </p:spPr>
      </p:pic>
    </p:spTree>
    <p:extLst>
      <p:ext uri="{BB962C8B-B14F-4D97-AF65-F5344CB8AC3E}">
        <p14:creationId xmlns:p14="http://schemas.microsoft.com/office/powerpoint/2010/main" val="56732193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5448" y="920069"/>
            <a:ext cx="2914737"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未来可能发生的三</a:t>
            </a:r>
            <a:r>
              <a:rPr lang="zh-CN" altLang="en-US" dirty="0"/>
              <a:t>个改变</a:t>
            </a:r>
          </a:p>
        </p:txBody>
      </p:sp>
      <p:sp>
        <p:nvSpPr>
          <p:cNvPr id="3" name="矩形 2"/>
          <p:cNvSpPr/>
          <p:nvPr/>
        </p:nvSpPr>
        <p:spPr>
          <a:xfrm>
            <a:off x="1547151" y="4046837"/>
            <a:ext cx="3547322" cy="518888"/>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单点突破</a:t>
            </a:r>
          </a:p>
        </p:txBody>
      </p:sp>
      <p:sp>
        <p:nvSpPr>
          <p:cNvPr id="4" name="矩形 3"/>
          <p:cNvSpPr/>
          <p:nvPr/>
        </p:nvSpPr>
        <p:spPr>
          <a:xfrm>
            <a:off x="6914646" y="4046837"/>
            <a:ext cx="3578738" cy="518888"/>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系统作战</a:t>
            </a:r>
          </a:p>
        </p:txBody>
      </p:sp>
      <p:sp>
        <p:nvSpPr>
          <p:cNvPr id="5" name="矩形 4"/>
          <p:cNvSpPr/>
          <p:nvPr/>
        </p:nvSpPr>
        <p:spPr>
          <a:xfrm>
            <a:off x="1547151" y="2899414"/>
            <a:ext cx="3547322" cy="555907"/>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营销先行</a:t>
            </a:r>
          </a:p>
        </p:txBody>
      </p:sp>
      <p:sp>
        <p:nvSpPr>
          <p:cNvPr id="6" name="矩形 5"/>
          <p:cNvSpPr/>
          <p:nvPr/>
        </p:nvSpPr>
        <p:spPr>
          <a:xfrm>
            <a:off x="6914646" y="2899414"/>
            <a:ext cx="3578738" cy="555907"/>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品牌先行</a:t>
            </a:r>
          </a:p>
        </p:txBody>
      </p:sp>
      <p:sp>
        <p:nvSpPr>
          <p:cNvPr id="7" name="右箭头 6"/>
          <p:cNvSpPr/>
          <p:nvPr/>
        </p:nvSpPr>
        <p:spPr>
          <a:xfrm>
            <a:off x="5606437" y="2819972"/>
            <a:ext cx="796242" cy="732374"/>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a:latin typeface="Microsoft YaHei" charset="-122"/>
              <a:ea typeface="Microsoft YaHei" charset="-122"/>
              <a:cs typeface="Microsoft YaHei" charset="-122"/>
            </a:endParaRPr>
          </a:p>
        </p:txBody>
      </p:sp>
      <p:sp>
        <p:nvSpPr>
          <p:cNvPr id="8" name="文本框 7"/>
          <p:cNvSpPr txBox="1"/>
          <p:nvPr/>
        </p:nvSpPr>
        <p:spPr>
          <a:xfrm>
            <a:off x="-490350" y="2014277"/>
            <a:ext cx="184731" cy="461537"/>
          </a:xfrm>
          <a:prstGeom prst="rect">
            <a:avLst/>
          </a:prstGeom>
          <a:noFill/>
        </p:spPr>
        <p:txBody>
          <a:bodyPr wrap="none" rtlCol="0">
            <a:spAutoFit/>
          </a:bodyPr>
          <a:lstStyle/>
          <a:p>
            <a:endParaRPr kumimoji="1" lang="zh-CN" altLang="en-US" sz="2399" dirty="0"/>
          </a:p>
        </p:txBody>
      </p:sp>
      <p:sp>
        <p:nvSpPr>
          <p:cNvPr id="9" name="右箭头 8"/>
          <p:cNvSpPr/>
          <p:nvPr/>
        </p:nvSpPr>
        <p:spPr>
          <a:xfrm>
            <a:off x="5606439" y="3921585"/>
            <a:ext cx="796242" cy="732374"/>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a:latin typeface="Microsoft YaHei" charset="-122"/>
              <a:ea typeface="Microsoft YaHei" charset="-122"/>
              <a:cs typeface="Microsoft YaHei" charset="-122"/>
            </a:endParaRPr>
          </a:p>
        </p:txBody>
      </p:sp>
      <p:sp>
        <p:nvSpPr>
          <p:cNvPr id="10" name="右箭头 9"/>
          <p:cNvSpPr/>
          <p:nvPr/>
        </p:nvSpPr>
        <p:spPr>
          <a:xfrm>
            <a:off x="5606437" y="5023196"/>
            <a:ext cx="796242" cy="732374"/>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1" name="矩形 10"/>
          <p:cNvSpPr/>
          <p:nvPr/>
        </p:nvSpPr>
        <p:spPr>
          <a:xfrm>
            <a:off x="1547151" y="5157240"/>
            <a:ext cx="3547322" cy="518888"/>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短期效果</a:t>
            </a:r>
          </a:p>
        </p:txBody>
      </p:sp>
      <p:sp>
        <p:nvSpPr>
          <p:cNvPr id="12" name="矩形 11"/>
          <p:cNvSpPr/>
          <p:nvPr/>
        </p:nvSpPr>
        <p:spPr>
          <a:xfrm>
            <a:off x="6914646" y="5157240"/>
            <a:ext cx="3578738" cy="518888"/>
          </a:xfrm>
          <a:prstGeom prst="rect">
            <a:avLst/>
          </a:prstGeom>
          <a:solidFill>
            <a:srgbClr val="E9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icrosoft YaHei" charset="-122"/>
                <a:ea typeface="Microsoft YaHei" charset="-122"/>
                <a:cs typeface="Microsoft YaHei" charset="-122"/>
              </a:rPr>
              <a:t>长期价值</a:t>
            </a:r>
          </a:p>
        </p:txBody>
      </p:sp>
    </p:spTree>
    <p:extLst>
      <p:ext uri="{BB962C8B-B14F-4D97-AF65-F5344CB8AC3E}">
        <p14:creationId xmlns:p14="http://schemas.microsoft.com/office/powerpoint/2010/main" val="7970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2700" y="2979871"/>
            <a:ext cx="8099626" cy="60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61" rIns="60961">
            <a:spAutoFit/>
          </a:bodyPr>
          <a:lstStyle/>
          <a:p>
            <a:pPr algn="ctr">
              <a:lnSpc>
                <a:spcPct val="90000"/>
              </a:lnSpc>
              <a:spcBef>
                <a:spcPct val="0"/>
              </a:spcBef>
            </a:pPr>
            <a:r>
              <a:rPr lang="zh-CN" altLang="en-US" sz="3733" b="1" dirty="0" smtClean="0">
                <a:solidFill>
                  <a:schemeClr val="tx1">
                    <a:lumMod val="75000"/>
                    <a:lumOff val="25000"/>
                  </a:schemeClr>
                </a:solidFill>
                <a:latin typeface="Microsoft YaHei" charset="-122"/>
                <a:ea typeface="Microsoft YaHei" charset="-122"/>
                <a:cs typeface="Microsoft YaHei" charset="-122"/>
              </a:rPr>
              <a:t>如何利用品牌抓住互联网时代新机遇</a:t>
            </a:r>
            <a:endParaRPr lang="zh-CN" altLang="zh-CN" sz="3733"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8474379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16769" y="931031"/>
            <a:ext cx="6083717" cy="369332"/>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组织与</a:t>
            </a:r>
            <a:r>
              <a:rPr lang="zh-CN" altLang="en-US" dirty="0"/>
              <a:t>用户之间的关系，在互联网时代发生新的变革</a:t>
            </a:r>
          </a:p>
        </p:txBody>
      </p:sp>
      <p:sp>
        <p:nvSpPr>
          <p:cNvPr id="3" name="Text Box 12"/>
          <p:cNvSpPr txBox="1">
            <a:spLocks noChangeArrowheads="1"/>
          </p:cNvSpPr>
          <p:nvPr/>
        </p:nvSpPr>
        <p:spPr bwMode="auto">
          <a:xfrm>
            <a:off x="1139775" y="3691622"/>
            <a:ext cx="26424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独特的产品</a:t>
            </a:r>
            <a:r>
              <a:rPr lang="en-US" altLang="zh-CN"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a:t>
            </a: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报价</a:t>
            </a:r>
          </a:p>
        </p:txBody>
      </p:sp>
      <p:grpSp>
        <p:nvGrpSpPr>
          <p:cNvPr id="4" name="Group 15"/>
          <p:cNvGrpSpPr/>
          <p:nvPr/>
        </p:nvGrpSpPr>
        <p:grpSpPr>
          <a:xfrm>
            <a:off x="155055" y="3842035"/>
            <a:ext cx="5549603" cy="830740"/>
            <a:chOff x="228600" y="1788620"/>
            <a:chExt cx="6682453" cy="864005"/>
          </a:xfrm>
        </p:grpSpPr>
        <p:sp>
          <p:nvSpPr>
            <p:cNvPr id="5" name="Text Box 12"/>
            <p:cNvSpPr txBox="1">
              <a:spLocks noChangeArrowheads="1"/>
            </p:cNvSpPr>
            <p:nvPr/>
          </p:nvSpPr>
          <p:spPr bwMode="auto">
            <a:xfrm>
              <a:off x="4310897" y="1788620"/>
              <a:ext cx="2600156" cy="864005"/>
            </a:xfrm>
            <a:prstGeom prst="rect">
              <a:avLst/>
            </a:prstGeom>
            <a:noFill/>
            <a:ln w="9525">
              <a:noFill/>
              <a:miter lim="800000"/>
              <a:headEnd/>
              <a:tailEnd/>
            </a:ln>
            <a:effectLst/>
          </p:spPr>
          <p:txBody>
            <a:bodyPr wrap="square">
              <a:spAutoFit/>
            </a:bodyPr>
            <a:lstStyle/>
            <a:p>
              <a:pPr>
                <a:spcBef>
                  <a:spcPct val="50000"/>
                </a:spcBef>
              </a:pPr>
              <a:r>
                <a:rPr lang="zh-CN" altLang="en-US" sz="2399" b="1" kern="0" dirty="0">
                  <a:solidFill>
                    <a:srgbClr val="EA4E52"/>
                  </a:solidFill>
                  <a:latin typeface="Microsoft YaHei" charset="0"/>
                  <a:ea typeface="Microsoft YaHei" charset="0"/>
                  <a:cs typeface="Microsoft YaHei" charset="0"/>
                  <a:sym typeface="TradeGothic LT" pitchFamily="-106" charset="0"/>
                </a:rPr>
                <a:t>消费者</a:t>
              </a:r>
              <a:r>
                <a:rPr lang="en-US" altLang="zh-CN" sz="2399" b="1" kern="0" dirty="0">
                  <a:solidFill>
                    <a:srgbClr val="EA4E52"/>
                  </a:solidFill>
                  <a:latin typeface="Microsoft YaHei" charset="0"/>
                  <a:ea typeface="Microsoft YaHei" charset="0"/>
                  <a:cs typeface="Microsoft YaHei" charset="0"/>
                  <a:sym typeface="TradeGothic LT" pitchFamily="-106" charset="0"/>
                </a:rPr>
                <a:t>/</a:t>
              </a:r>
              <a:r>
                <a:rPr lang="zh-CN" altLang="en-US" sz="2399" b="1" kern="0" dirty="0">
                  <a:solidFill>
                    <a:srgbClr val="EA4E52"/>
                  </a:solidFill>
                  <a:latin typeface="Microsoft YaHei" charset="0"/>
                  <a:ea typeface="Microsoft YaHei" charset="0"/>
                  <a:cs typeface="Microsoft YaHei" charset="0"/>
                  <a:sym typeface="TradeGothic LT" pitchFamily="-106" charset="0"/>
                </a:rPr>
                <a:t>潜在消费者</a:t>
              </a:r>
            </a:p>
          </p:txBody>
        </p:sp>
        <p:sp>
          <p:nvSpPr>
            <p:cNvPr id="6" name="Text Box 12"/>
            <p:cNvSpPr txBox="1">
              <a:spLocks noChangeArrowheads="1"/>
            </p:cNvSpPr>
            <p:nvPr/>
          </p:nvSpPr>
          <p:spPr bwMode="auto">
            <a:xfrm>
              <a:off x="228600" y="1940213"/>
              <a:ext cx="2057399" cy="480018"/>
            </a:xfrm>
            <a:prstGeom prst="rect">
              <a:avLst/>
            </a:prstGeom>
            <a:noFill/>
            <a:ln w="9525">
              <a:noFill/>
              <a:miter lim="800000"/>
              <a:headEnd/>
              <a:tailEnd/>
            </a:ln>
            <a:effectLst/>
          </p:spPr>
          <p:txBody>
            <a:bodyPr wrap="square">
              <a:spAutoFit/>
            </a:bodyPr>
            <a:lstStyle/>
            <a:p>
              <a:pPr>
                <a:spcBef>
                  <a:spcPct val="50000"/>
                </a:spcBef>
              </a:pPr>
              <a:r>
                <a:rPr lang="zh-CN" altLang="en-US" sz="2399" b="1" kern="0" dirty="0">
                  <a:solidFill>
                    <a:srgbClr val="EA4E52"/>
                  </a:solidFill>
                  <a:latin typeface="Microsoft YaHei" charset="0"/>
                  <a:ea typeface="Microsoft YaHei" charset="0"/>
                  <a:cs typeface="Microsoft YaHei" charset="0"/>
                  <a:sym typeface="TradeGothic LT" pitchFamily="-106" charset="0"/>
                </a:rPr>
                <a:t>企业主</a:t>
              </a:r>
            </a:p>
          </p:txBody>
        </p:sp>
      </p:grpSp>
      <p:sp>
        <p:nvSpPr>
          <p:cNvPr id="7" name="右箭头 6"/>
          <p:cNvSpPr/>
          <p:nvPr/>
        </p:nvSpPr>
        <p:spPr>
          <a:xfrm>
            <a:off x="1408847" y="4094279"/>
            <a:ext cx="2136451" cy="356089"/>
          </a:xfrm>
          <a:prstGeom prst="rightArrow">
            <a:avLst/>
          </a:prstGeom>
          <a:solidFill>
            <a:srgbClr val="FF3E3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9" rIns="121876" bIns="60939" rtlCol="0" anchor="ctr"/>
          <a:lstStyle/>
          <a:p>
            <a:pPr algn="ctr"/>
            <a:endParaRPr kumimoji="1" lang="zh-CN" altLang="en-US" sz="2399"/>
          </a:p>
        </p:txBody>
      </p:sp>
      <p:sp>
        <p:nvSpPr>
          <p:cNvPr id="8" name="Text Box 12"/>
          <p:cNvSpPr txBox="1">
            <a:spLocks noChangeArrowheads="1"/>
          </p:cNvSpPr>
          <p:nvPr/>
        </p:nvSpPr>
        <p:spPr bwMode="auto">
          <a:xfrm>
            <a:off x="1155870" y="4450368"/>
            <a:ext cx="26424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信息与刺激</a:t>
            </a:r>
          </a:p>
        </p:txBody>
      </p:sp>
      <p:sp>
        <p:nvSpPr>
          <p:cNvPr id="9" name="Text Box 12"/>
          <p:cNvSpPr txBox="1">
            <a:spLocks noChangeArrowheads="1"/>
          </p:cNvSpPr>
          <p:nvPr/>
        </p:nvSpPr>
        <p:spPr bwMode="auto">
          <a:xfrm>
            <a:off x="253789" y="2934373"/>
            <a:ext cx="3479455"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广告公司      媒介      履行</a:t>
            </a:r>
          </a:p>
        </p:txBody>
      </p:sp>
      <p:cxnSp>
        <p:nvCxnSpPr>
          <p:cNvPr id="10" name="直接箭头连接符 15"/>
          <p:cNvCxnSpPr/>
          <p:nvPr/>
        </p:nvCxnSpPr>
        <p:spPr>
          <a:xfrm>
            <a:off x="1627566" y="3141685"/>
            <a:ext cx="328521" cy="0"/>
          </a:xfrm>
          <a:prstGeom prst="straightConnector1">
            <a:avLst/>
          </a:prstGeom>
          <a:ln>
            <a:solidFill>
              <a:srgbClr val="FF3E3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直接箭头连接符 16"/>
          <p:cNvCxnSpPr/>
          <p:nvPr/>
        </p:nvCxnSpPr>
        <p:spPr>
          <a:xfrm>
            <a:off x="2529231" y="3139541"/>
            <a:ext cx="328521" cy="0"/>
          </a:xfrm>
          <a:prstGeom prst="straightConnector1">
            <a:avLst/>
          </a:prstGeom>
          <a:ln>
            <a:solidFill>
              <a:srgbClr val="FF3E3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1562396" y="5859433"/>
            <a:ext cx="1829348" cy="420564"/>
          </a:xfrm>
          <a:prstGeom prst="rect">
            <a:avLst/>
          </a:prstGeom>
        </p:spPr>
        <p:txBody>
          <a:bodyPr wrap="none">
            <a:spAutoFit/>
          </a:bodyPr>
          <a:lstStyle/>
          <a:p>
            <a:pPr algn="ctr">
              <a:spcBef>
                <a:spcPct val="50000"/>
              </a:spcBef>
            </a:pPr>
            <a:r>
              <a:rPr lang="zh-CN" altLang="en-US" sz="2133" b="1" kern="0" dirty="0">
                <a:latin typeface="Microsoft YaHei" charset="0"/>
                <a:ea typeface="Microsoft YaHei" charset="0"/>
                <a:cs typeface="Microsoft YaHei" charset="0"/>
                <a:sym typeface="TradeGothic LT" pitchFamily="-106" charset="0"/>
              </a:rPr>
              <a:t>“推</a:t>
            </a:r>
            <a:r>
              <a:rPr lang="zh-CN" altLang="en-US" sz="2133" b="1" kern="0" dirty="0" smtClean="0">
                <a:latin typeface="Microsoft YaHei" charset="0"/>
                <a:ea typeface="Microsoft YaHei" charset="0"/>
                <a:cs typeface="Microsoft YaHei" charset="0"/>
                <a:sym typeface="TradeGothic LT" pitchFamily="-106" charset="0"/>
              </a:rPr>
              <a:t>式”模型</a:t>
            </a:r>
            <a:endParaRPr lang="zh-CN" altLang="en-US" sz="2133" b="1" kern="0" dirty="0">
              <a:latin typeface="Microsoft YaHei" charset="0"/>
              <a:ea typeface="Microsoft YaHei" charset="0"/>
              <a:cs typeface="Microsoft YaHei" charset="0"/>
              <a:sym typeface="TradeGothic LT" pitchFamily="-106" charset="0"/>
            </a:endParaRPr>
          </a:p>
        </p:txBody>
      </p:sp>
      <p:sp>
        <p:nvSpPr>
          <p:cNvPr id="13" name="Line 31"/>
          <p:cNvSpPr>
            <a:spLocks noChangeShapeType="1"/>
          </p:cNvSpPr>
          <p:nvPr/>
        </p:nvSpPr>
        <p:spPr bwMode="auto">
          <a:xfrm flipV="1">
            <a:off x="6551837" y="2533995"/>
            <a:ext cx="5054679" cy="10220"/>
          </a:xfrm>
          <a:prstGeom prst="line">
            <a:avLst/>
          </a:prstGeom>
          <a:noFill/>
          <a:ln w="19050">
            <a:solidFill>
              <a:schemeClr val="tx1"/>
            </a:solidFill>
            <a:prstDash val="dash"/>
            <a:round/>
            <a:headEnd/>
            <a:tailEnd/>
          </a:ln>
        </p:spPr>
        <p:txBody>
          <a:bodyPr lIns="121443" tIns="60739" rIns="121443" bIns="60739"/>
          <a:lstStyle/>
          <a:p>
            <a:endParaRPr lang="zh-CN" altLang="en-US" sz="2399">
              <a:solidFill>
                <a:srgbClr val="3C3737"/>
              </a:solidFill>
            </a:endParaRPr>
          </a:p>
        </p:txBody>
      </p:sp>
      <p:sp>
        <p:nvSpPr>
          <p:cNvPr id="14" name="Line 31"/>
          <p:cNvSpPr>
            <a:spLocks noChangeShapeType="1"/>
          </p:cNvSpPr>
          <p:nvPr/>
        </p:nvSpPr>
        <p:spPr bwMode="auto">
          <a:xfrm>
            <a:off x="6551837" y="5636770"/>
            <a:ext cx="5054679" cy="20424"/>
          </a:xfrm>
          <a:prstGeom prst="line">
            <a:avLst/>
          </a:prstGeom>
          <a:noFill/>
          <a:ln w="19050">
            <a:solidFill>
              <a:schemeClr val="tx1"/>
            </a:solidFill>
            <a:prstDash val="dash"/>
            <a:round/>
            <a:headEnd/>
            <a:tailEnd/>
          </a:ln>
        </p:spPr>
        <p:txBody>
          <a:bodyPr lIns="121443" tIns="60739" rIns="121443" bIns="60739"/>
          <a:lstStyle/>
          <a:p>
            <a:endParaRPr lang="zh-CN" altLang="en-US" sz="2399">
              <a:solidFill>
                <a:srgbClr val="3C3737"/>
              </a:solidFill>
            </a:endParaRPr>
          </a:p>
        </p:txBody>
      </p:sp>
      <p:cxnSp>
        <p:nvCxnSpPr>
          <p:cNvPr id="15" name="直接箭头连接符 20"/>
          <p:cNvCxnSpPr/>
          <p:nvPr/>
        </p:nvCxnSpPr>
        <p:spPr>
          <a:xfrm>
            <a:off x="6551834" y="2559450"/>
            <a:ext cx="0" cy="1500761"/>
          </a:xfrm>
          <a:prstGeom prst="straightConnector1">
            <a:avLst/>
          </a:prstGeom>
          <a:ln w="19050">
            <a:solidFill>
              <a:srgbClr val="FF3E3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23"/>
          <p:cNvCxnSpPr/>
          <p:nvPr/>
        </p:nvCxnSpPr>
        <p:spPr>
          <a:xfrm flipH="1">
            <a:off x="6207466" y="2559450"/>
            <a:ext cx="344372" cy="492255"/>
          </a:xfrm>
          <a:prstGeom prst="straightConnector1">
            <a:avLst/>
          </a:prstGeom>
          <a:ln w="19050">
            <a:solidFill>
              <a:srgbClr val="FF3E3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26"/>
          <p:cNvCxnSpPr/>
          <p:nvPr/>
        </p:nvCxnSpPr>
        <p:spPr>
          <a:xfrm flipH="1" flipV="1">
            <a:off x="6203077" y="3165403"/>
            <a:ext cx="182829" cy="894805"/>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29"/>
          <p:cNvCxnSpPr/>
          <p:nvPr/>
        </p:nvCxnSpPr>
        <p:spPr>
          <a:xfrm flipV="1">
            <a:off x="6551834" y="4395763"/>
            <a:ext cx="0" cy="1241009"/>
          </a:xfrm>
          <a:prstGeom prst="straightConnector1">
            <a:avLst/>
          </a:prstGeom>
          <a:ln w="19050">
            <a:solidFill>
              <a:srgbClr val="FF3E3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 Box 12"/>
          <p:cNvSpPr txBox="1">
            <a:spLocks noChangeArrowheads="1"/>
          </p:cNvSpPr>
          <p:nvPr/>
        </p:nvSpPr>
        <p:spPr bwMode="auto">
          <a:xfrm>
            <a:off x="5891234" y="4034302"/>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企业主</a:t>
            </a:r>
          </a:p>
        </p:txBody>
      </p:sp>
      <p:sp>
        <p:nvSpPr>
          <p:cNvPr id="20" name="Text Box 12"/>
          <p:cNvSpPr txBox="1">
            <a:spLocks noChangeArrowheads="1"/>
          </p:cNvSpPr>
          <p:nvPr/>
        </p:nvSpPr>
        <p:spPr bwMode="auto">
          <a:xfrm>
            <a:off x="5647178" y="2207444"/>
            <a:ext cx="533262" cy="3911315"/>
          </a:xfrm>
          <a:prstGeom prst="rect">
            <a:avLst/>
          </a:prstGeom>
          <a:noFill/>
          <a:ln w="9525">
            <a:noFill/>
            <a:miter lim="800000"/>
            <a:headEnd/>
            <a:tailEnd/>
          </a:ln>
          <a:effectLst/>
        </p:spPr>
        <p:txBody>
          <a:bodyPr vert="eaVert"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雇员 </a:t>
            </a:r>
            <a:r>
              <a:rPr lang="en-US" altLang="zh-CN"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 </a:t>
            </a: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推荐者 </a:t>
            </a:r>
            <a:r>
              <a:rPr lang="en-US" altLang="zh-CN"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 </a:t>
            </a: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分销者 </a:t>
            </a:r>
            <a:r>
              <a:rPr lang="en-US" altLang="zh-CN"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 </a:t>
            </a: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影响者</a:t>
            </a:r>
          </a:p>
        </p:txBody>
      </p:sp>
      <p:sp>
        <p:nvSpPr>
          <p:cNvPr id="21" name="Text Box 12"/>
          <p:cNvSpPr txBox="1">
            <a:spLocks noChangeArrowheads="1"/>
          </p:cNvSpPr>
          <p:nvPr/>
        </p:nvSpPr>
        <p:spPr bwMode="auto">
          <a:xfrm>
            <a:off x="8209857" y="2021030"/>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chemeClr val="tx1">
                    <a:lumMod val="75000"/>
                    <a:lumOff val="25000"/>
                  </a:schemeClr>
                </a:solidFill>
                <a:latin typeface="Microsoft YaHei" charset="0"/>
                <a:ea typeface="Microsoft YaHei" charset="0"/>
                <a:cs typeface="Microsoft YaHei" charset="0"/>
                <a:sym typeface="TradeGothic LT" pitchFamily="-106" charset="0"/>
              </a:rPr>
              <a:t>网络搜索</a:t>
            </a:r>
          </a:p>
        </p:txBody>
      </p:sp>
      <p:sp>
        <p:nvSpPr>
          <p:cNvPr id="22" name="Line 31"/>
          <p:cNvSpPr>
            <a:spLocks noChangeShapeType="1"/>
          </p:cNvSpPr>
          <p:nvPr/>
        </p:nvSpPr>
        <p:spPr bwMode="auto">
          <a:xfrm>
            <a:off x="11595729" y="2516328"/>
            <a:ext cx="0" cy="1497682"/>
          </a:xfrm>
          <a:prstGeom prst="line">
            <a:avLst/>
          </a:prstGeom>
          <a:noFill/>
          <a:ln w="19050">
            <a:solidFill>
              <a:schemeClr val="tx1"/>
            </a:solidFill>
            <a:prstDash val="dash"/>
            <a:round/>
            <a:headEnd/>
            <a:tailEnd/>
          </a:ln>
        </p:spPr>
        <p:txBody>
          <a:bodyPr lIns="121443" tIns="60739" rIns="121443" bIns="60739"/>
          <a:lstStyle/>
          <a:p>
            <a:endParaRPr lang="zh-CN" altLang="en-US" sz="2399">
              <a:solidFill>
                <a:srgbClr val="3C3737"/>
              </a:solidFill>
            </a:endParaRPr>
          </a:p>
        </p:txBody>
      </p:sp>
      <p:sp>
        <p:nvSpPr>
          <p:cNvPr id="23" name="Line 31"/>
          <p:cNvSpPr>
            <a:spLocks noChangeShapeType="1"/>
          </p:cNvSpPr>
          <p:nvPr/>
        </p:nvSpPr>
        <p:spPr bwMode="auto">
          <a:xfrm flipH="1">
            <a:off x="11603457" y="4410968"/>
            <a:ext cx="3058" cy="1270793"/>
          </a:xfrm>
          <a:prstGeom prst="line">
            <a:avLst/>
          </a:prstGeom>
          <a:noFill/>
          <a:ln w="19050">
            <a:solidFill>
              <a:schemeClr val="tx1"/>
            </a:solidFill>
            <a:prstDash val="dash"/>
            <a:round/>
            <a:headEnd/>
            <a:tailEnd/>
          </a:ln>
        </p:spPr>
        <p:txBody>
          <a:bodyPr lIns="121443" tIns="60739" rIns="121443" bIns="60739"/>
          <a:lstStyle/>
          <a:p>
            <a:endParaRPr lang="zh-CN" altLang="en-US" sz="2399">
              <a:solidFill>
                <a:srgbClr val="3C3737"/>
              </a:solidFill>
            </a:endParaRPr>
          </a:p>
        </p:txBody>
      </p:sp>
      <p:sp>
        <p:nvSpPr>
          <p:cNvPr id="24" name="Text Box 12"/>
          <p:cNvSpPr txBox="1">
            <a:spLocks noChangeArrowheads="1"/>
          </p:cNvSpPr>
          <p:nvPr/>
        </p:nvSpPr>
        <p:spPr bwMode="auto">
          <a:xfrm>
            <a:off x="10398635" y="4027696"/>
            <a:ext cx="1638780" cy="69732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b="1" kern="0" dirty="0">
                <a:solidFill>
                  <a:srgbClr val="EA4E52"/>
                </a:solidFill>
                <a:latin typeface="Microsoft YaHei" charset="0"/>
                <a:ea typeface="Microsoft YaHei" charset="0"/>
                <a:cs typeface="Microsoft YaHei" charset="0"/>
                <a:sym typeface="TradeGothic LT" pitchFamily="-106" charset="0"/>
              </a:rPr>
              <a:t>消费者</a:t>
            </a:r>
            <a:r>
              <a:rPr lang="en-US" altLang="zh-CN" sz="1866" b="1" kern="0" dirty="0">
                <a:solidFill>
                  <a:srgbClr val="EA4E52"/>
                </a:solidFill>
                <a:latin typeface="Microsoft YaHei" charset="0"/>
                <a:ea typeface="Microsoft YaHei" charset="0"/>
                <a:cs typeface="Microsoft YaHei" charset="0"/>
                <a:sym typeface="TradeGothic LT" pitchFamily="-106" charset="0"/>
              </a:rPr>
              <a:t>/</a:t>
            </a:r>
            <a:r>
              <a:rPr lang="zh-CN" altLang="en-US" sz="1866" b="1" kern="0" dirty="0">
                <a:solidFill>
                  <a:srgbClr val="EA4E52"/>
                </a:solidFill>
                <a:latin typeface="Microsoft YaHei" charset="0"/>
                <a:ea typeface="Microsoft YaHei" charset="0"/>
                <a:cs typeface="Microsoft YaHei" charset="0"/>
                <a:sym typeface="TradeGothic LT" pitchFamily="-106" charset="0"/>
              </a:rPr>
              <a:t>潜在消费者</a:t>
            </a:r>
          </a:p>
        </p:txBody>
      </p:sp>
      <p:sp>
        <p:nvSpPr>
          <p:cNvPr id="25" name="空心弧 24"/>
          <p:cNvSpPr/>
          <p:nvPr/>
        </p:nvSpPr>
        <p:spPr>
          <a:xfrm rot="16200000">
            <a:off x="9459540" y="3802309"/>
            <a:ext cx="2266524" cy="765312"/>
          </a:xfrm>
          <a:prstGeom prst="blockArc">
            <a:avLst/>
          </a:prstGeom>
          <a:solidFill>
            <a:schemeClr val="tx1">
              <a:lumMod val="75000"/>
              <a:lumOff val="2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399">
              <a:solidFill>
                <a:schemeClr val="tx1"/>
              </a:solidFill>
            </a:endParaRPr>
          </a:p>
        </p:txBody>
      </p:sp>
      <p:cxnSp>
        <p:nvCxnSpPr>
          <p:cNvPr id="26" name="直接箭头连接符 40"/>
          <p:cNvCxnSpPr/>
          <p:nvPr/>
        </p:nvCxnSpPr>
        <p:spPr>
          <a:xfrm>
            <a:off x="9579820" y="2989341"/>
            <a:ext cx="699263" cy="295274"/>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43"/>
          <p:cNvCxnSpPr/>
          <p:nvPr/>
        </p:nvCxnSpPr>
        <p:spPr>
          <a:xfrm>
            <a:off x="9519140" y="3243563"/>
            <a:ext cx="699263" cy="295274"/>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44"/>
          <p:cNvCxnSpPr/>
          <p:nvPr/>
        </p:nvCxnSpPr>
        <p:spPr>
          <a:xfrm flipV="1">
            <a:off x="9519138" y="4904627"/>
            <a:ext cx="672159" cy="413604"/>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49"/>
          <p:cNvCxnSpPr/>
          <p:nvPr/>
        </p:nvCxnSpPr>
        <p:spPr>
          <a:xfrm flipV="1">
            <a:off x="9395015" y="4655258"/>
            <a:ext cx="658250" cy="430325"/>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 name="Text Box 12"/>
          <p:cNvSpPr txBox="1">
            <a:spLocks noChangeArrowheads="1"/>
          </p:cNvSpPr>
          <p:nvPr/>
        </p:nvSpPr>
        <p:spPr bwMode="auto">
          <a:xfrm>
            <a:off x="6965254" y="3752765"/>
            <a:ext cx="26424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独特的产品</a:t>
            </a:r>
            <a:r>
              <a:rPr lang="en-US" altLang="zh-CN" sz="1866" kern="0" dirty="0">
                <a:solidFill>
                  <a:schemeClr val="tx1">
                    <a:lumMod val="75000"/>
                    <a:lumOff val="25000"/>
                  </a:schemeClr>
                </a:solidFill>
                <a:latin typeface="Microsoft YaHei" charset="0"/>
                <a:ea typeface="Microsoft YaHei" charset="0"/>
                <a:cs typeface="Microsoft YaHei" charset="0"/>
                <a:sym typeface="TradeGothic LT" pitchFamily="-106" charset="0"/>
              </a:rPr>
              <a:t>/</a:t>
            </a: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报价</a:t>
            </a:r>
          </a:p>
        </p:txBody>
      </p:sp>
      <p:sp>
        <p:nvSpPr>
          <p:cNvPr id="31" name="右箭头 30"/>
          <p:cNvSpPr/>
          <p:nvPr/>
        </p:nvSpPr>
        <p:spPr>
          <a:xfrm>
            <a:off x="7234326" y="4074139"/>
            <a:ext cx="2136451" cy="356089"/>
          </a:xfrm>
          <a:prstGeom prst="rightArrow">
            <a:avLst/>
          </a:prstGeom>
          <a:solidFill>
            <a:srgbClr val="FF3E3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9" rIns="121876" bIns="60939" rtlCol="0" anchor="ctr"/>
          <a:lstStyle/>
          <a:p>
            <a:pPr algn="ctr"/>
            <a:endParaRPr kumimoji="1" lang="zh-CN" altLang="en-US" sz="2399"/>
          </a:p>
        </p:txBody>
      </p:sp>
      <p:sp>
        <p:nvSpPr>
          <p:cNvPr id="32" name="Text Box 12"/>
          <p:cNvSpPr txBox="1">
            <a:spLocks noChangeArrowheads="1"/>
          </p:cNvSpPr>
          <p:nvPr/>
        </p:nvSpPr>
        <p:spPr bwMode="auto">
          <a:xfrm>
            <a:off x="6981349" y="4348944"/>
            <a:ext cx="26424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信息与刺激</a:t>
            </a:r>
          </a:p>
        </p:txBody>
      </p:sp>
      <p:sp>
        <p:nvSpPr>
          <p:cNvPr id="33" name="Text Box 12"/>
          <p:cNvSpPr txBox="1">
            <a:spLocks noChangeArrowheads="1"/>
          </p:cNvSpPr>
          <p:nvPr/>
        </p:nvSpPr>
        <p:spPr bwMode="auto">
          <a:xfrm>
            <a:off x="6328781" y="3476506"/>
            <a:ext cx="3479455"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广告公司      媒介      履行</a:t>
            </a:r>
          </a:p>
        </p:txBody>
      </p:sp>
      <p:cxnSp>
        <p:nvCxnSpPr>
          <p:cNvPr id="34" name="直接箭头连接符 55"/>
          <p:cNvCxnSpPr/>
          <p:nvPr/>
        </p:nvCxnSpPr>
        <p:spPr>
          <a:xfrm>
            <a:off x="7702558" y="3683817"/>
            <a:ext cx="328521" cy="0"/>
          </a:xfrm>
          <a:prstGeom prst="straightConnector1">
            <a:avLst/>
          </a:prstGeom>
          <a:ln>
            <a:solidFill>
              <a:srgbClr val="FF3E3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直接箭头连接符 56"/>
          <p:cNvCxnSpPr/>
          <p:nvPr/>
        </p:nvCxnSpPr>
        <p:spPr>
          <a:xfrm>
            <a:off x="8604222" y="3681674"/>
            <a:ext cx="328521" cy="0"/>
          </a:xfrm>
          <a:prstGeom prst="straightConnector1">
            <a:avLst/>
          </a:prstGeom>
          <a:ln>
            <a:solidFill>
              <a:srgbClr val="FF3E3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 Box 12"/>
          <p:cNvSpPr txBox="1">
            <a:spLocks noChangeArrowheads="1"/>
          </p:cNvSpPr>
          <p:nvPr/>
        </p:nvSpPr>
        <p:spPr bwMode="auto">
          <a:xfrm>
            <a:off x="8404882" y="2711494"/>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竞争者</a:t>
            </a:r>
          </a:p>
        </p:txBody>
      </p:sp>
      <p:sp>
        <p:nvSpPr>
          <p:cNvPr id="37" name="Text Box 12"/>
          <p:cNvSpPr txBox="1">
            <a:spLocks noChangeArrowheads="1"/>
          </p:cNvSpPr>
          <p:nvPr/>
        </p:nvSpPr>
        <p:spPr bwMode="auto">
          <a:xfrm>
            <a:off x="8418572" y="3012407"/>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竞争者</a:t>
            </a:r>
          </a:p>
        </p:txBody>
      </p:sp>
      <p:sp>
        <p:nvSpPr>
          <p:cNvPr id="38" name="Text Box 12"/>
          <p:cNvSpPr txBox="1">
            <a:spLocks noChangeArrowheads="1"/>
          </p:cNvSpPr>
          <p:nvPr/>
        </p:nvSpPr>
        <p:spPr bwMode="auto">
          <a:xfrm>
            <a:off x="8267350" y="4897381"/>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竞争者</a:t>
            </a:r>
          </a:p>
        </p:txBody>
      </p:sp>
      <p:sp>
        <p:nvSpPr>
          <p:cNvPr id="39" name="Text Box 12"/>
          <p:cNvSpPr txBox="1">
            <a:spLocks noChangeArrowheads="1"/>
          </p:cNvSpPr>
          <p:nvPr/>
        </p:nvSpPr>
        <p:spPr bwMode="auto">
          <a:xfrm>
            <a:off x="8391474" y="5240651"/>
            <a:ext cx="1321200" cy="410198"/>
          </a:xfrm>
          <a:prstGeom prst="rect">
            <a:avLst/>
          </a:prstGeom>
          <a:noFill/>
          <a:ln w="9525">
            <a:noFill/>
            <a:miter lim="800000"/>
            <a:headEnd/>
            <a:tailEnd/>
          </a:ln>
          <a:effectLst/>
        </p:spPr>
        <p:txBody>
          <a:bodyPr wrap="square" lIns="121876" tIns="60939" rIns="121876" bIns="60939">
            <a:spAutoFit/>
          </a:bodyPr>
          <a:lstStyle/>
          <a:p>
            <a:pPr algn="ctr">
              <a:spcBef>
                <a:spcPct val="50000"/>
              </a:spcBef>
            </a:pPr>
            <a:r>
              <a:rPr lang="zh-CN" altLang="en-US" sz="1866" kern="0" dirty="0">
                <a:solidFill>
                  <a:schemeClr val="tx1">
                    <a:lumMod val="75000"/>
                    <a:lumOff val="25000"/>
                  </a:schemeClr>
                </a:solidFill>
                <a:latin typeface="Microsoft YaHei" charset="0"/>
                <a:ea typeface="Microsoft YaHei" charset="0"/>
                <a:cs typeface="Microsoft YaHei" charset="0"/>
                <a:sym typeface="TradeGothic LT" pitchFamily="-106" charset="0"/>
              </a:rPr>
              <a:t>竞争者</a:t>
            </a:r>
          </a:p>
        </p:txBody>
      </p:sp>
      <p:cxnSp>
        <p:nvCxnSpPr>
          <p:cNvPr id="40" name="直接箭头连接符 66"/>
          <p:cNvCxnSpPr/>
          <p:nvPr/>
        </p:nvCxnSpPr>
        <p:spPr>
          <a:xfrm flipH="1" flipV="1">
            <a:off x="6180111" y="5206230"/>
            <a:ext cx="380027" cy="430540"/>
          </a:xfrm>
          <a:prstGeom prst="straightConnector1">
            <a:avLst/>
          </a:prstGeom>
          <a:ln w="19050">
            <a:solidFill>
              <a:srgbClr val="FF3E3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69"/>
          <p:cNvCxnSpPr/>
          <p:nvPr/>
        </p:nvCxnSpPr>
        <p:spPr>
          <a:xfrm flipH="1">
            <a:off x="6207463" y="4475100"/>
            <a:ext cx="204714" cy="636328"/>
          </a:xfrm>
          <a:prstGeom prst="straightConnector1">
            <a:avLst/>
          </a:prstGeom>
          <a:ln w="19050">
            <a:solidFill>
              <a:srgbClr val="FF3E3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164500" y="5878280"/>
            <a:ext cx="1829348" cy="420564"/>
          </a:xfrm>
          <a:prstGeom prst="rect">
            <a:avLst/>
          </a:prstGeom>
        </p:spPr>
        <p:txBody>
          <a:bodyPr wrap="none">
            <a:spAutoFit/>
          </a:bodyPr>
          <a:lstStyle/>
          <a:p>
            <a:pPr algn="ctr">
              <a:spcBef>
                <a:spcPct val="50000"/>
              </a:spcBef>
            </a:pPr>
            <a:r>
              <a:rPr lang="zh-CN" altLang="en-US" sz="2133" b="1" kern="0" dirty="0">
                <a:latin typeface="Microsoft YaHei" charset="0"/>
                <a:ea typeface="Microsoft YaHei" charset="0"/>
                <a:cs typeface="Microsoft YaHei" charset="0"/>
                <a:sym typeface="TradeGothic LT" pitchFamily="-106" charset="0"/>
              </a:rPr>
              <a:t>“拉</a:t>
            </a:r>
            <a:r>
              <a:rPr lang="zh-CN" altLang="en-US" sz="2133" b="1" kern="0" dirty="0" smtClean="0">
                <a:latin typeface="Microsoft YaHei" charset="0"/>
                <a:ea typeface="Microsoft YaHei" charset="0"/>
                <a:cs typeface="Microsoft YaHei" charset="0"/>
                <a:sym typeface="TradeGothic LT" pitchFamily="-106" charset="0"/>
              </a:rPr>
              <a:t>式”模型</a:t>
            </a:r>
            <a:endParaRPr lang="zh-CN" altLang="en-US" sz="2133" b="1" kern="0" dirty="0">
              <a:latin typeface="Microsoft YaHei" charset="0"/>
              <a:ea typeface="Microsoft YaHei" charset="0"/>
              <a:cs typeface="Microsoft YaHei" charset="0"/>
              <a:sym typeface="TradeGothic LT" pitchFamily="-106" charset="0"/>
            </a:endParaRPr>
          </a:p>
        </p:txBody>
      </p:sp>
      <p:sp>
        <p:nvSpPr>
          <p:cNvPr id="43" name="Line 31"/>
          <p:cNvSpPr>
            <a:spLocks noChangeShapeType="1"/>
          </p:cNvSpPr>
          <p:nvPr/>
        </p:nvSpPr>
        <p:spPr bwMode="auto">
          <a:xfrm flipH="1">
            <a:off x="5586433" y="1563496"/>
            <a:ext cx="10795" cy="5085333"/>
          </a:xfrm>
          <a:prstGeom prst="line">
            <a:avLst/>
          </a:prstGeom>
          <a:noFill/>
          <a:ln w="19050">
            <a:solidFill>
              <a:schemeClr val="tx1"/>
            </a:solidFill>
            <a:prstDash val="dash"/>
            <a:round/>
            <a:headEnd/>
            <a:tailEnd/>
          </a:ln>
        </p:spPr>
        <p:txBody>
          <a:bodyPr lIns="121443" tIns="60739" rIns="121443" bIns="60739"/>
          <a:lstStyle/>
          <a:p>
            <a:endParaRPr lang="zh-CN" altLang="en-US" sz="2399">
              <a:solidFill>
                <a:srgbClr val="3C3737"/>
              </a:solidFill>
            </a:endParaRPr>
          </a:p>
        </p:txBody>
      </p:sp>
      <p:sp>
        <p:nvSpPr>
          <p:cNvPr id="44" name="文本框 43"/>
          <p:cNvSpPr txBox="1"/>
          <p:nvPr/>
        </p:nvSpPr>
        <p:spPr>
          <a:xfrm>
            <a:off x="10477711" y="6648828"/>
            <a:ext cx="2080672" cy="215444"/>
          </a:xfrm>
          <a:prstGeom prst="rect">
            <a:avLst/>
          </a:prstGeom>
          <a:noFill/>
        </p:spPr>
        <p:txBody>
          <a:bodyPr wrap="square" rtlCol="0">
            <a:spAutoFit/>
          </a:bodyPr>
          <a:lstStyle/>
          <a:p>
            <a:r>
              <a:rPr kumimoji="1" lang="zh-CN" altLang="en-US" sz="800" dirty="0">
                <a:latin typeface="Microsoft YaHei" charset="-122"/>
                <a:ea typeface="Microsoft YaHei" charset="-122"/>
                <a:cs typeface="Microsoft YaHei" charset="-122"/>
              </a:rPr>
              <a:t>来源：</a:t>
            </a:r>
            <a:r>
              <a:rPr kumimoji="1" lang="en-US" altLang="zh-CN" sz="800" dirty="0">
                <a:latin typeface="Microsoft YaHei" charset="-122"/>
                <a:ea typeface="Microsoft YaHei" charset="-122"/>
                <a:cs typeface="Microsoft YaHei" charset="-122"/>
              </a:rPr>
              <a:t>《</a:t>
            </a:r>
            <a:r>
              <a:rPr kumimoji="1" lang="zh-CN" altLang="en-US" sz="800" dirty="0">
                <a:latin typeface="Microsoft YaHei" charset="-122"/>
                <a:ea typeface="Microsoft YaHei" charset="-122"/>
                <a:cs typeface="Microsoft YaHei" charset="-122"/>
              </a:rPr>
              <a:t>重塑消费者</a:t>
            </a:r>
            <a:r>
              <a:rPr kumimoji="1" lang="en-US" altLang="zh-CN" sz="800" dirty="0">
                <a:latin typeface="Microsoft YaHei" charset="-122"/>
                <a:ea typeface="Microsoft YaHei" charset="-122"/>
                <a:cs typeface="Microsoft YaHei" charset="-122"/>
              </a:rPr>
              <a:t>—</a:t>
            </a:r>
            <a:r>
              <a:rPr kumimoji="1" lang="zh-CN" altLang="en-US" sz="800" dirty="0">
                <a:latin typeface="Microsoft YaHei" charset="-122"/>
                <a:ea typeface="Microsoft YaHei" charset="-122"/>
                <a:cs typeface="Microsoft YaHei" charset="-122"/>
              </a:rPr>
              <a:t>品牌关系</a:t>
            </a:r>
            <a:r>
              <a:rPr kumimoji="1" lang="en-US" altLang="zh-CN" sz="800" dirty="0">
                <a:latin typeface="Microsoft YaHei" charset="-122"/>
                <a:ea typeface="Microsoft YaHei" charset="-122"/>
                <a:cs typeface="Microsoft YaHei" charset="-122"/>
              </a:rPr>
              <a:t>》</a:t>
            </a:r>
            <a:endParaRPr kumimoji="1" lang="zh-CN" altLang="en-US" sz="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600439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41815" y="930576"/>
            <a:ext cx="4710100"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互联网时代下，品牌必须具备的三大要素</a:t>
            </a:r>
            <a:endParaRPr lang="zh-CN" altLang="en-US" dirty="0"/>
          </a:p>
        </p:txBody>
      </p:sp>
      <p:sp>
        <p:nvSpPr>
          <p:cNvPr id="3" name="Line 3"/>
          <p:cNvSpPr>
            <a:spLocks noChangeShapeType="1"/>
          </p:cNvSpPr>
          <p:nvPr/>
        </p:nvSpPr>
        <p:spPr bwMode="auto">
          <a:xfrm>
            <a:off x="6739303" y="2029684"/>
            <a:ext cx="3490519" cy="0"/>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4" name="Line 4"/>
          <p:cNvSpPr>
            <a:spLocks noChangeShapeType="1"/>
          </p:cNvSpPr>
          <p:nvPr/>
        </p:nvSpPr>
        <p:spPr bwMode="auto">
          <a:xfrm flipH="1">
            <a:off x="10229821" y="3241142"/>
            <a:ext cx="1030857" cy="3330703"/>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5" name="AutoShape 5"/>
          <p:cNvSpPr>
            <a:spLocks noChangeArrowheads="1"/>
          </p:cNvSpPr>
          <p:nvPr/>
        </p:nvSpPr>
        <p:spPr bwMode="gray">
          <a:xfrm flipV="1">
            <a:off x="4051033" y="4396888"/>
            <a:ext cx="5410409" cy="1019213"/>
          </a:xfrm>
          <a:custGeom>
            <a:avLst/>
            <a:gdLst>
              <a:gd name="T0" fmla="*/ 3753326 w 21600"/>
              <a:gd name="T1" fmla="*/ 509588 h 21600"/>
              <a:gd name="T2" fmla="*/ 2028825 w 21600"/>
              <a:gd name="T3" fmla="*/ 1019175 h 21600"/>
              <a:gd name="T4" fmla="*/ 304324 w 21600"/>
              <a:gd name="T5" fmla="*/ 509588 h 21600"/>
              <a:gd name="T6" fmla="*/ 2028825 w 21600"/>
              <a:gd name="T7" fmla="*/ 0 h 21600"/>
              <a:gd name="T8" fmla="*/ 0 60000 65536"/>
              <a:gd name="T9" fmla="*/ 0 60000 65536"/>
              <a:gd name="T10" fmla="*/ 0 60000 65536"/>
              <a:gd name="T11" fmla="*/ 0 60000 65536"/>
              <a:gd name="T12" fmla="*/ 3420 w 21600"/>
              <a:gd name="T13" fmla="*/ 3420 h 21600"/>
              <a:gd name="T14" fmla="*/ 18180 w 21600"/>
              <a:gd name="T15" fmla="*/ 18180 h 21600"/>
            </a:gdLst>
            <a:ahLst/>
            <a:cxnLst>
              <a:cxn ang="T8">
                <a:pos x="T0" y="T1"/>
              </a:cxn>
              <a:cxn ang="T9">
                <a:pos x="T2" y="T3"/>
              </a:cxn>
              <a:cxn ang="T10">
                <a:pos x="T4" y="T5"/>
              </a:cxn>
              <a:cxn ang="T11">
                <a:pos x="T6" y="T7"/>
              </a:cxn>
            </a:cxnLst>
            <a:rect l="T12" t="T13" r="T14" b="T15"/>
            <a:pathLst>
              <a:path w="21600" h="21600">
                <a:moveTo>
                  <a:pt x="0" y="0"/>
                </a:moveTo>
                <a:lnTo>
                  <a:pt x="3239" y="21600"/>
                </a:lnTo>
                <a:lnTo>
                  <a:pt x="18361" y="21600"/>
                </a:lnTo>
                <a:lnTo>
                  <a:pt x="21600" y="0"/>
                </a:lnTo>
                <a:lnTo>
                  <a:pt x="0" y="0"/>
                </a:lnTo>
                <a:close/>
              </a:path>
            </a:pathLst>
          </a:custGeom>
          <a:solidFill>
            <a:srgbClr val="FF3E36"/>
          </a:solidFill>
          <a:ln w="9525">
            <a:noFill/>
            <a:miter lim="800000"/>
            <a:headEnd/>
            <a:tailEnd type="none" w="lg" len="sm"/>
          </a:ln>
          <a:effectLst/>
        </p:spPr>
        <p:txBody>
          <a:bodyPr rot="10800000" wrap="none" anchor="ctr"/>
          <a:lstStyle/>
          <a:p>
            <a:pPr algn="ctr" eaLnBrk="0" hangingPunct="0">
              <a:spcBef>
                <a:spcPct val="0"/>
              </a:spcBef>
            </a:pPr>
            <a:r>
              <a:rPr lang="zh-CN" altLang="en-US" sz="2401" b="1">
                <a:solidFill>
                  <a:schemeClr val="bg1"/>
                </a:solidFill>
                <a:latin typeface="Microsoft YaHei" charset="0"/>
                <a:ea typeface="Microsoft YaHei" charset="0"/>
                <a:cs typeface="Microsoft YaHei" charset="0"/>
              </a:rPr>
              <a:t>价值观</a:t>
            </a:r>
            <a:endParaRPr lang="zh-CN" altLang="en-US" sz="2401" b="1" dirty="0">
              <a:solidFill>
                <a:schemeClr val="bg1"/>
              </a:solidFill>
              <a:latin typeface="Microsoft YaHei" charset="0"/>
              <a:ea typeface="Microsoft YaHei" charset="0"/>
              <a:cs typeface="Microsoft YaHei" charset="0"/>
            </a:endParaRPr>
          </a:p>
        </p:txBody>
      </p:sp>
      <p:sp>
        <p:nvSpPr>
          <p:cNvPr id="6" name="AutoShape 6"/>
          <p:cNvSpPr>
            <a:spLocks noChangeArrowheads="1"/>
          </p:cNvSpPr>
          <p:nvPr/>
        </p:nvSpPr>
        <p:spPr bwMode="gray">
          <a:xfrm flipV="1">
            <a:off x="3149302" y="5560567"/>
            <a:ext cx="7182126" cy="1031915"/>
          </a:xfrm>
          <a:custGeom>
            <a:avLst/>
            <a:gdLst>
              <a:gd name="T0" fmla="*/ 5087143 w 21600"/>
              <a:gd name="T1" fmla="*/ 515938 h 21600"/>
              <a:gd name="T2" fmla="*/ 2693194 w 21600"/>
              <a:gd name="T3" fmla="*/ 1031875 h 21600"/>
              <a:gd name="T4" fmla="*/ 299244 w 21600"/>
              <a:gd name="T5" fmla="*/ 515938 h 21600"/>
              <a:gd name="T6" fmla="*/ 2693194 w 21600"/>
              <a:gd name="T7" fmla="*/ 0 h 21600"/>
              <a:gd name="T8" fmla="*/ 0 60000 65536"/>
              <a:gd name="T9" fmla="*/ 0 60000 65536"/>
              <a:gd name="T10" fmla="*/ 0 60000 65536"/>
              <a:gd name="T11" fmla="*/ 0 60000 65536"/>
              <a:gd name="T12" fmla="*/ 3000 w 21600"/>
              <a:gd name="T13" fmla="*/ 3000 h 21600"/>
              <a:gd name="T14" fmla="*/ 18600 w 21600"/>
              <a:gd name="T15" fmla="*/ 18600 h 21600"/>
            </a:gdLst>
            <a:ahLst/>
            <a:cxnLst>
              <a:cxn ang="T8">
                <a:pos x="T0" y="T1"/>
              </a:cxn>
              <a:cxn ang="T9">
                <a:pos x="T2" y="T3"/>
              </a:cxn>
              <a:cxn ang="T10">
                <a:pos x="T4" y="T5"/>
              </a:cxn>
              <a:cxn ang="T11">
                <a:pos x="T6" y="T7"/>
              </a:cxn>
            </a:cxnLst>
            <a:rect l="T12" t="T13" r="T14" b="T15"/>
            <a:pathLst>
              <a:path w="21600" h="21600">
                <a:moveTo>
                  <a:pt x="0" y="0"/>
                </a:moveTo>
                <a:lnTo>
                  <a:pt x="2399" y="21600"/>
                </a:lnTo>
                <a:lnTo>
                  <a:pt x="19201" y="21600"/>
                </a:lnTo>
                <a:lnTo>
                  <a:pt x="21600" y="0"/>
                </a:lnTo>
                <a:lnTo>
                  <a:pt x="0" y="0"/>
                </a:lnTo>
                <a:close/>
              </a:path>
            </a:pathLst>
          </a:custGeom>
          <a:solidFill>
            <a:srgbClr val="E8314A"/>
          </a:solidFill>
          <a:ln w="9525">
            <a:noFill/>
            <a:miter lim="800000"/>
            <a:headEnd/>
            <a:tailEnd type="none" w="lg" len="sm"/>
          </a:ln>
          <a:effectLst/>
        </p:spPr>
        <p:txBody>
          <a:bodyPr rot="10800000" wrap="none" anchor="ctr"/>
          <a:lstStyle/>
          <a:p>
            <a:pPr algn="ctr" eaLnBrk="0" hangingPunct="0"/>
            <a:r>
              <a:rPr lang="zh-CN" altLang="en-US" sz="2401" b="1" dirty="0">
                <a:solidFill>
                  <a:schemeClr val="bg1"/>
                </a:solidFill>
                <a:latin typeface="Microsoft YaHei" charset="0"/>
                <a:ea typeface="Microsoft YaHei" charset="0"/>
                <a:cs typeface="Microsoft YaHei" charset="0"/>
              </a:rPr>
              <a:t>品牌人格</a:t>
            </a:r>
          </a:p>
        </p:txBody>
      </p:sp>
      <p:sp>
        <p:nvSpPr>
          <p:cNvPr id="7" name="AutoShape 7"/>
          <p:cNvSpPr>
            <a:spLocks noChangeArrowheads="1"/>
          </p:cNvSpPr>
          <p:nvPr/>
        </p:nvSpPr>
        <p:spPr bwMode="gray">
          <a:xfrm flipV="1">
            <a:off x="4942186" y="1940929"/>
            <a:ext cx="3594239" cy="2322603"/>
          </a:xfrm>
          <a:custGeom>
            <a:avLst/>
            <a:gdLst>
              <a:gd name="T0" fmla="*/ 2021681 w 21600"/>
              <a:gd name="T1" fmla="*/ 1161257 h 21600"/>
              <a:gd name="T2" fmla="*/ 1347788 w 21600"/>
              <a:gd name="T3" fmla="*/ 2322513 h 21600"/>
              <a:gd name="T4" fmla="*/ 673894 w 21600"/>
              <a:gd name="T5" fmla="*/ 1161257 h 21600"/>
              <a:gd name="T6" fmla="*/ 1347788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A4E08"/>
          </a:solidFill>
          <a:ln w="9525">
            <a:noFill/>
            <a:miter lim="800000"/>
            <a:headEnd/>
            <a:tailEnd type="none" w="lg" len="sm"/>
          </a:ln>
          <a:effectLst/>
        </p:spPr>
        <p:txBody>
          <a:bodyPr wrap="none" anchor="ctr"/>
          <a:lstStyle/>
          <a:p>
            <a:endParaRPr lang="zh-CN" altLang="en-US" sz="2399">
              <a:latin typeface="Microsoft YaHei" charset="0"/>
              <a:ea typeface="Microsoft YaHei" charset="0"/>
              <a:cs typeface="Microsoft YaHei" charset="0"/>
            </a:endParaRPr>
          </a:p>
        </p:txBody>
      </p:sp>
      <p:sp>
        <p:nvSpPr>
          <p:cNvPr id="8" name="Oval 8"/>
          <p:cNvSpPr>
            <a:spLocks noChangeArrowheads="1"/>
          </p:cNvSpPr>
          <p:nvPr/>
        </p:nvSpPr>
        <p:spPr bwMode="gray">
          <a:xfrm>
            <a:off x="8942837" y="1940927"/>
            <a:ext cx="2573966" cy="1930475"/>
          </a:xfrm>
          <a:prstGeom prst="ellipse">
            <a:avLst/>
          </a:prstGeom>
          <a:gradFill rotWithShape="0">
            <a:gsLst>
              <a:gs pos="0">
                <a:schemeClr val="accent6">
                  <a:lumMod val="40000"/>
                  <a:lumOff val="60000"/>
                </a:schemeClr>
              </a:gs>
              <a:gs pos="100000">
                <a:srgbClr val="FF3E36"/>
              </a:gs>
            </a:gsLst>
            <a:lin ang="18900000" scaled="1"/>
          </a:gradFill>
          <a:ln>
            <a:noFill/>
          </a:ln>
          <a:effectLst/>
          <a:extLst/>
        </p:spPr>
        <p:txBody>
          <a:bodyPr wrap="none" anchor="ctr"/>
          <a:lstStyle/>
          <a:p>
            <a:pPr>
              <a:defRPr/>
            </a:pPr>
            <a:endParaRPr lang="zh-CN" altLang="en-US" sz="2399">
              <a:latin typeface="Microsoft YaHei" charset="0"/>
              <a:ea typeface="Microsoft YaHei" charset="0"/>
              <a:cs typeface="Microsoft YaHei" charset="0"/>
            </a:endParaRPr>
          </a:p>
        </p:txBody>
      </p:sp>
      <p:sp>
        <p:nvSpPr>
          <p:cNvPr id="9" name="Oval 9"/>
          <p:cNvSpPr>
            <a:spLocks noChangeArrowheads="1"/>
          </p:cNvSpPr>
          <p:nvPr/>
        </p:nvSpPr>
        <p:spPr bwMode="gray">
          <a:xfrm>
            <a:off x="9234948" y="2160010"/>
            <a:ext cx="1989743" cy="1492309"/>
          </a:xfrm>
          <a:prstGeom prst="ellipse">
            <a:avLst/>
          </a:prstGeom>
          <a:solidFill>
            <a:schemeClr val="bg1"/>
          </a:solidFill>
          <a:ln w="9525">
            <a:noFill/>
            <a:round/>
            <a:headEnd/>
            <a:tailEnd/>
          </a:ln>
          <a:effectLst/>
        </p:spPr>
        <p:txBody>
          <a:bodyPr wrap="none" anchor="ctr"/>
          <a:lstStyle/>
          <a:p>
            <a:pPr algn="ctr" eaLnBrk="0" hangingPunct="0">
              <a:spcBef>
                <a:spcPct val="0"/>
              </a:spcBef>
            </a:pPr>
            <a:r>
              <a:rPr lang="zh-CN" altLang="en-US" sz="3200" b="1" dirty="0">
                <a:solidFill>
                  <a:schemeClr val="tx1">
                    <a:lumMod val="75000"/>
                    <a:lumOff val="25000"/>
                  </a:schemeClr>
                </a:solidFill>
                <a:latin typeface="Microsoft YaHei" charset="0"/>
                <a:ea typeface="Microsoft YaHei" charset="0"/>
                <a:cs typeface="Microsoft YaHei" charset="0"/>
              </a:rPr>
              <a:t>品牌体系</a:t>
            </a:r>
          </a:p>
        </p:txBody>
      </p:sp>
      <p:sp>
        <p:nvSpPr>
          <p:cNvPr id="10" name="Oval 10"/>
          <p:cNvSpPr>
            <a:spLocks noChangeArrowheads="1"/>
          </p:cNvSpPr>
          <p:nvPr/>
        </p:nvSpPr>
        <p:spPr bwMode="gray">
          <a:xfrm>
            <a:off x="5748664" y="2752173"/>
            <a:ext cx="1981276" cy="1511359"/>
          </a:xfrm>
          <a:prstGeom prst="ellipse">
            <a:avLst/>
          </a:prstGeom>
          <a:noFill/>
          <a:ln w="28575">
            <a:solidFill>
              <a:schemeClr val="bg1"/>
            </a:solidFill>
            <a:round/>
            <a:headEnd/>
            <a:tailEnd/>
          </a:ln>
          <a:effectLst/>
        </p:spPr>
        <p:txBody>
          <a:bodyPr wrap="none" anchor="ctr"/>
          <a:lstStyle/>
          <a:p>
            <a:pPr eaLnBrk="0" hangingPunct="0">
              <a:spcBef>
                <a:spcPct val="0"/>
              </a:spcBef>
            </a:pPr>
            <a:r>
              <a:rPr lang="zh-CN" altLang="en-US" sz="2401" b="1" dirty="0" smtClean="0">
                <a:solidFill>
                  <a:schemeClr val="bg1"/>
                </a:solidFill>
                <a:latin typeface="Microsoft YaHei" charset="0"/>
                <a:ea typeface="Microsoft YaHei" charset="0"/>
                <a:cs typeface="Microsoft YaHei" charset="0"/>
              </a:rPr>
              <a:t>核心承诺</a:t>
            </a:r>
            <a:endParaRPr lang="zh-CN" altLang="en-US" sz="2401" b="1" dirty="0">
              <a:solidFill>
                <a:schemeClr val="bg1"/>
              </a:solidFill>
              <a:latin typeface="Microsoft YaHei" charset="0"/>
              <a:ea typeface="Microsoft YaHei" charset="0"/>
              <a:cs typeface="Microsoft YaHei" charset="0"/>
            </a:endParaRPr>
          </a:p>
        </p:txBody>
      </p:sp>
      <p:sp>
        <p:nvSpPr>
          <p:cNvPr id="11" name="矩形 10"/>
          <p:cNvSpPr/>
          <p:nvPr/>
        </p:nvSpPr>
        <p:spPr>
          <a:xfrm>
            <a:off x="868221" y="2491237"/>
            <a:ext cx="1443387" cy="694647"/>
          </a:xfrm>
          <a:prstGeom prst="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dirty="0" smtClean="0">
                <a:latin typeface="Microsoft YaHei" charset="0"/>
                <a:ea typeface="Microsoft YaHei" charset="0"/>
                <a:cs typeface="Microsoft YaHei" charset="0"/>
              </a:rPr>
              <a:t>驱动力</a:t>
            </a:r>
            <a:endParaRPr lang="zh-CN" altLang="en-US" sz="2399" dirty="0">
              <a:latin typeface="Microsoft YaHei" charset="0"/>
              <a:ea typeface="Microsoft YaHei" charset="0"/>
              <a:cs typeface="Microsoft YaHei" charset="0"/>
            </a:endParaRPr>
          </a:p>
        </p:txBody>
      </p:sp>
      <p:sp>
        <p:nvSpPr>
          <p:cNvPr id="12" name="矩形 11"/>
          <p:cNvSpPr/>
          <p:nvPr/>
        </p:nvSpPr>
        <p:spPr>
          <a:xfrm>
            <a:off x="868221" y="3973668"/>
            <a:ext cx="1443387" cy="694647"/>
          </a:xfrm>
          <a:prstGeom prst="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dirty="0">
                <a:latin typeface="Microsoft YaHei" charset="0"/>
                <a:ea typeface="Microsoft YaHei" charset="0"/>
                <a:cs typeface="Microsoft YaHei" charset="0"/>
              </a:rPr>
              <a:t>三观正</a:t>
            </a:r>
          </a:p>
        </p:txBody>
      </p:sp>
      <p:sp>
        <p:nvSpPr>
          <p:cNvPr id="13" name="矩形 12"/>
          <p:cNvSpPr/>
          <p:nvPr/>
        </p:nvSpPr>
        <p:spPr>
          <a:xfrm>
            <a:off x="868221" y="5484674"/>
            <a:ext cx="1443387" cy="694647"/>
          </a:xfrm>
          <a:prstGeom prst="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dirty="0">
                <a:latin typeface="Microsoft YaHei" charset="0"/>
                <a:ea typeface="Microsoft YaHei" charset="0"/>
                <a:cs typeface="Microsoft YaHei" charset="0"/>
              </a:rPr>
              <a:t>够个性</a:t>
            </a:r>
          </a:p>
        </p:txBody>
      </p:sp>
      <p:sp>
        <p:nvSpPr>
          <p:cNvPr id="14" name="右箭头 13"/>
          <p:cNvSpPr/>
          <p:nvPr/>
        </p:nvSpPr>
        <p:spPr>
          <a:xfrm>
            <a:off x="2504752" y="2484429"/>
            <a:ext cx="1139867" cy="818773"/>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33" dirty="0">
                <a:latin typeface="Microsoft YaHei" charset="0"/>
                <a:ea typeface="Microsoft YaHei" charset="0"/>
                <a:cs typeface="Microsoft YaHei" charset="0"/>
              </a:rPr>
              <a:t>连接</a:t>
            </a:r>
          </a:p>
        </p:txBody>
      </p:sp>
      <p:sp>
        <p:nvSpPr>
          <p:cNvPr id="15" name="右箭头 14"/>
          <p:cNvSpPr/>
          <p:nvPr/>
        </p:nvSpPr>
        <p:spPr>
          <a:xfrm>
            <a:off x="2504752" y="5447219"/>
            <a:ext cx="1139867" cy="818773"/>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33" dirty="0">
                <a:latin typeface="Microsoft YaHei" charset="0"/>
                <a:ea typeface="Microsoft YaHei" charset="0"/>
                <a:cs typeface="Microsoft YaHei" charset="0"/>
              </a:rPr>
              <a:t>独特</a:t>
            </a:r>
          </a:p>
        </p:txBody>
      </p:sp>
      <p:sp>
        <p:nvSpPr>
          <p:cNvPr id="16" name="右箭头 15"/>
          <p:cNvSpPr/>
          <p:nvPr/>
        </p:nvSpPr>
        <p:spPr>
          <a:xfrm>
            <a:off x="2504752" y="3930826"/>
            <a:ext cx="1139867" cy="818773"/>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33" dirty="0">
                <a:latin typeface="Microsoft YaHei" charset="0"/>
                <a:ea typeface="Microsoft YaHei" charset="0"/>
                <a:cs typeface="Microsoft YaHei" charset="0"/>
              </a:rPr>
              <a:t>归属</a:t>
            </a:r>
          </a:p>
        </p:txBody>
      </p:sp>
    </p:spTree>
    <p:extLst>
      <p:ext uri="{BB962C8B-B14F-4D97-AF65-F5344CB8AC3E}">
        <p14:creationId xmlns:p14="http://schemas.microsoft.com/office/powerpoint/2010/main" val="16809362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txBox="1">
            <a:spLocks/>
          </p:cNvSpPr>
          <p:nvPr/>
        </p:nvSpPr>
        <p:spPr>
          <a:xfrm>
            <a:off x="623241" y="940395"/>
            <a:ext cx="701842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所有能被记忆的互联网品牌都至少具备了这三个要素其中一个</a:t>
            </a:r>
          </a:p>
        </p:txBody>
      </p:sp>
      <p:grpSp>
        <p:nvGrpSpPr>
          <p:cNvPr id="13" name="组 12"/>
          <p:cNvGrpSpPr/>
          <p:nvPr/>
        </p:nvGrpSpPr>
        <p:grpSpPr>
          <a:xfrm>
            <a:off x="2316862" y="2052205"/>
            <a:ext cx="8120361" cy="4508915"/>
            <a:chOff x="1533090" y="1857316"/>
            <a:chExt cx="8377247" cy="4651554"/>
          </a:xfrm>
        </p:grpSpPr>
        <p:sp>
          <p:nvSpPr>
            <p:cNvPr id="2" name="Line 3"/>
            <p:cNvSpPr>
              <a:spLocks noChangeShapeType="1"/>
            </p:cNvSpPr>
            <p:nvPr/>
          </p:nvSpPr>
          <p:spPr bwMode="auto">
            <a:xfrm>
              <a:off x="5132837" y="1946072"/>
              <a:ext cx="3490519" cy="0"/>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3" name="Line 4"/>
            <p:cNvSpPr>
              <a:spLocks noChangeShapeType="1"/>
            </p:cNvSpPr>
            <p:nvPr/>
          </p:nvSpPr>
          <p:spPr bwMode="auto">
            <a:xfrm flipH="1">
              <a:off x="8623357" y="3157530"/>
              <a:ext cx="1030857" cy="3330703"/>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4" name="Oval 8"/>
            <p:cNvSpPr>
              <a:spLocks noChangeArrowheads="1"/>
            </p:cNvSpPr>
            <p:nvPr/>
          </p:nvSpPr>
          <p:spPr bwMode="gray">
            <a:xfrm>
              <a:off x="7336371" y="1857316"/>
              <a:ext cx="2573966" cy="1930475"/>
            </a:xfrm>
            <a:prstGeom prst="ellipse">
              <a:avLst/>
            </a:prstGeom>
            <a:gradFill rotWithShape="0">
              <a:gsLst>
                <a:gs pos="0">
                  <a:schemeClr val="accent6">
                    <a:lumMod val="40000"/>
                    <a:lumOff val="60000"/>
                  </a:schemeClr>
                </a:gs>
                <a:gs pos="100000">
                  <a:srgbClr val="FF3E36"/>
                </a:gs>
              </a:gsLst>
              <a:lin ang="18900000" scaled="1"/>
            </a:gradFill>
            <a:ln>
              <a:noFill/>
            </a:ln>
            <a:effectLst/>
            <a:extLst/>
          </p:spPr>
          <p:txBody>
            <a:bodyPr wrap="none" anchor="ctr"/>
            <a:lstStyle/>
            <a:p>
              <a:pPr>
                <a:defRPr/>
              </a:pPr>
              <a:endParaRPr lang="zh-CN" altLang="en-US" sz="2399">
                <a:latin typeface="Microsoft YaHei" charset="0"/>
                <a:ea typeface="Microsoft YaHei" charset="0"/>
                <a:cs typeface="Microsoft YaHei" charset="0"/>
              </a:endParaRPr>
            </a:p>
          </p:txBody>
        </p:sp>
        <p:sp>
          <p:nvSpPr>
            <p:cNvPr id="5" name="Oval 9"/>
            <p:cNvSpPr>
              <a:spLocks noChangeArrowheads="1"/>
            </p:cNvSpPr>
            <p:nvPr/>
          </p:nvSpPr>
          <p:spPr bwMode="gray">
            <a:xfrm>
              <a:off x="7628483" y="2076399"/>
              <a:ext cx="1989743" cy="1492309"/>
            </a:xfrm>
            <a:prstGeom prst="ellipse">
              <a:avLst/>
            </a:prstGeom>
            <a:solidFill>
              <a:schemeClr val="bg1"/>
            </a:solidFill>
            <a:ln w="9525">
              <a:noFill/>
              <a:round/>
              <a:headEnd/>
              <a:tailEnd/>
            </a:ln>
            <a:effectLst/>
          </p:spPr>
          <p:txBody>
            <a:bodyPr wrap="none" anchor="ctr"/>
            <a:lstStyle/>
            <a:p>
              <a:pPr algn="ctr" eaLnBrk="0" hangingPunct="0">
                <a:spcBef>
                  <a:spcPct val="0"/>
                </a:spcBef>
              </a:pPr>
              <a:r>
                <a:rPr lang="zh-CN" altLang="en-US" sz="3200" b="1" dirty="0">
                  <a:solidFill>
                    <a:schemeClr val="tx1">
                      <a:lumMod val="75000"/>
                      <a:lumOff val="25000"/>
                    </a:schemeClr>
                  </a:solidFill>
                  <a:latin typeface="Microsoft YaHei" charset="0"/>
                  <a:ea typeface="Microsoft YaHei" charset="0"/>
                  <a:cs typeface="Microsoft YaHei" charset="0"/>
                </a:rPr>
                <a:t>品牌体系</a:t>
              </a:r>
            </a:p>
          </p:txBody>
        </p:sp>
        <p:sp>
          <p:nvSpPr>
            <p:cNvPr id="7" name="AutoShape 5"/>
            <p:cNvSpPr>
              <a:spLocks noChangeArrowheads="1"/>
            </p:cNvSpPr>
            <p:nvPr/>
          </p:nvSpPr>
          <p:spPr bwMode="gray">
            <a:xfrm flipV="1">
              <a:off x="2434821" y="4313277"/>
              <a:ext cx="5410409" cy="1019213"/>
            </a:xfrm>
            <a:custGeom>
              <a:avLst/>
              <a:gdLst>
                <a:gd name="T0" fmla="*/ 3753326 w 21600"/>
                <a:gd name="T1" fmla="*/ 509588 h 21600"/>
                <a:gd name="T2" fmla="*/ 2028825 w 21600"/>
                <a:gd name="T3" fmla="*/ 1019175 h 21600"/>
                <a:gd name="T4" fmla="*/ 304324 w 21600"/>
                <a:gd name="T5" fmla="*/ 509588 h 21600"/>
                <a:gd name="T6" fmla="*/ 2028825 w 21600"/>
                <a:gd name="T7" fmla="*/ 0 h 21600"/>
                <a:gd name="T8" fmla="*/ 0 60000 65536"/>
                <a:gd name="T9" fmla="*/ 0 60000 65536"/>
                <a:gd name="T10" fmla="*/ 0 60000 65536"/>
                <a:gd name="T11" fmla="*/ 0 60000 65536"/>
                <a:gd name="T12" fmla="*/ 3420 w 21600"/>
                <a:gd name="T13" fmla="*/ 3420 h 21600"/>
                <a:gd name="T14" fmla="*/ 18180 w 21600"/>
                <a:gd name="T15" fmla="*/ 18180 h 21600"/>
              </a:gdLst>
              <a:ahLst/>
              <a:cxnLst>
                <a:cxn ang="T8">
                  <a:pos x="T0" y="T1"/>
                </a:cxn>
                <a:cxn ang="T9">
                  <a:pos x="T2" y="T3"/>
                </a:cxn>
                <a:cxn ang="T10">
                  <a:pos x="T4" y="T5"/>
                </a:cxn>
                <a:cxn ang="T11">
                  <a:pos x="T6" y="T7"/>
                </a:cxn>
              </a:cxnLst>
              <a:rect l="T12" t="T13" r="T14" b="T15"/>
              <a:pathLst>
                <a:path w="21600" h="21600">
                  <a:moveTo>
                    <a:pt x="0" y="0"/>
                  </a:moveTo>
                  <a:lnTo>
                    <a:pt x="3239" y="21600"/>
                  </a:lnTo>
                  <a:lnTo>
                    <a:pt x="18361" y="21600"/>
                  </a:lnTo>
                  <a:lnTo>
                    <a:pt x="21600" y="0"/>
                  </a:lnTo>
                  <a:lnTo>
                    <a:pt x="0" y="0"/>
                  </a:lnTo>
                  <a:close/>
                </a:path>
              </a:pathLst>
            </a:custGeom>
            <a:solidFill>
              <a:srgbClr val="FF3E36"/>
            </a:solidFill>
            <a:ln w="9525">
              <a:noFill/>
              <a:miter lim="800000"/>
              <a:headEnd/>
              <a:tailEnd type="none" w="lg" len="sm"/>
            </a:ln>
            <a:effectLst/>
          </p:spPr>
          <p:txBody>
            <a:bodyPr rot="10800000" wrap="none" anchor="ctr"/>
            <a:lstStyle/>
            <a:p>
              <a:pPr algn="ctr" eaLnBrk="0" hangingPunct="0">
                <a:spcBef>
                  <a:spcPct val="0"/>
                </a:spcBef>
              </a:pPr>
              <a:endParaRPr lang="en-US" altLang="zh-CN" sz="1866" b="1" dirty="0">
                <a:solidFill>
                  <a:schemeClr val="bg1"/>
                </a:solidFill>
                <a:latin typeface="Microsoft YaHei" charset="-122"/>
                <a:ea typeface="Microsoft YaHei" charset="-122"/>
                <a:cs typeface="Microsoft YaHei" charset="-122"/>
              </a:endParaRPr>
            </a:p>
            <a:p>
              <a:pPr algn="ctr" eaLnBrk="0" hangingPunct="0">
                <a:spcBef>
                  <a:spcPct val="0"/>
                </a:spcBef>
              </a:pPr>
              <a:r>
                <a:rPr lang="zh-CN" altLang="en-US" sz="1866" b="1" dirty="0">
                  <a:solidFill>
                    <a:schemeClr val="bg1"/>
                  </a:solidFill>
                  <a:latin typeface="Microsoft YaHei" charset="-122"/>
                  <a:ea typeface="Microsoft YaHei" charset="-122"/>
                  <a:cs typeface="Microsoft YaHei" charset="-122"/>
                </a:rPr>
                <a:t>客户至上、创新</a:t>
              </a:r>
              <a:endParaRPr lang="en-US" altLang="zh-CN" sz="1866" b="1" dirty="0">
                <a:solidFill>
                  <a:schemeClr val="bg1"/>
                </a:solidFill>
                <a:latin typeface="Microsoft YaHei" charset="-122"/>
                <a:ea typeface="Microsoft YaHei" charset="-122"/>
                <a:cs typeface="Microsoft YaHei" charset="-122"/>
              </a:endParaRPr>
            </a:p>
            <a:p>
              <a:pPr algn="ctr"/>
              <a:r>
                <a:rPr lang="zh-CN" altLang="en-US" sz="1866" b="1" dirty="0" smtClean="0">
                  <a:solidFill>
                    <a:schemeClr val="bg1"/>
                  </a:solidFill>
                  <a:latin typeface="Microsoft YaHei" charset="-122"/>
                  <a:ea typeface="Microsoft YaHei" charset="-122"/>
                  <a:cs typeface="Microsoft YaHei" charset="-122"/>
                </a:rPr>
                <a:t>主人翁</a:t>
              </a:r>
              <a:r>
                <a:rPr lang="zh-CN" altLang="en-US" sz="1866" b="1" dirty="0">
                  <a:solidFill>
                    <a:schemeClr val="bg1"/>
                  </a:solidFill>
                  <a:latin typeface="Microsoft YaHei" charset="-122"/>
                  <a:ea typeface="Microsoft YaHei" charset="-122"/>
                  <a:cs typeface="Microsoft YaHei" charset="-122"/>
                </a:rPr>
                <a:t>意识、节俭</a:t>
              </a:r>
            </a:p>
            <a:p>
              <a:pPr algn="ctr" eaLnBrk="0" hangingPunct="0">
                <a:spcBef>
                  <a:spcPct val="0"/>
                </a:spcBef>
              </a:pPr>
              <a:endParaRPr lang="zh-CN" altLang="en-US" sz="1866" b="1" dirty="0">
                <a:solidFill>
                  <a:schemeClr val="bg1"/>
                </a:solidFill>
                <a:latin typeface="Microsoft YaHei" charset="0"/>
                <a:ea typeface="Microsoft YaHei" charset="0"/>
                <a:cs typeface="Microsoft YaHei" charset="0"/>
              </a:endParaRPr>
            </a:p>
          </p:txBody>
        </p:sp>
        <p:sp>
          <p:nvSpPr>
            <p:cNvPr id="8" name="AutoShape 6"/>
            <p:cNvSpPr>
              <a:spLocks noChangeArrowheads="1"/>
            </p:cNvSpPr>
            <p:nvPr/>
          </p:nvSpPr>
          <p:spPr bwMode="gray">
            <a:xfrm flipV="1">
              <a:off x="1533090" y="5476955"/>
              <a:ext cx="7182126" cy="1031915"/>
            </a:xfrm>
            <a:custGeom>
              <a:avLst/>
              <a:gdLst>
                <a:gd name="T0" fmla="*/ 5087143 w 21600"/>
                <a:gd name="T1" fmla="*/ 515938 h 21600"/>
                <a:gd name="T2" fmla="*/ 2693194 w 21600"/>
                <a:gd name="T3" fmla="*/ 1031875 h 21600"/>
                <a:gd name="T4" fmla="*/ 299244 w 21600"/>
                <a:gd name="T5" fmla="*/ 515938 h 21600"/>
                <a:gd name="T6" fmla="*/ 2693194 w 21600"/>
                <a:gd name="T7" fmla="*/ 0 h 21600"/>
                <a:gd name="T8" fmla="*/ 0 60000 65536"/>
                <a:gd name="T9" fmla="*/ 0 60000 65536"/>
                <a:gd name="T10" fmla="*/ 0 60000 65536"/>
                <a:gd name="T11" fmla="*/ 0 60000 65536"/>
                <a:gd name="T12" fmla="*/ 3000 w 21600"/>
                <a:gd name="T13" fmla="*/ 3000 h 21600"/>
                <a:gd name="T14" fmla="*/ 18600 w 21600"/>
                <a:gd name="T15" fmla="*/ 18600 h 21600"/>
              </a:gdLst>
              <a:ahLst/>
              <a:cxnLst>
                <a:cxn ang="T8">
                  <a:pos x="T0" y="T1"/>
                </a:cxn>
                <a:cxn ang="T9">
                  <a:pos x="T2" y="T3"/>
                </a:cxn>
                <a:cxn ang="T10">
                  <a:pos x="T4" y="T5"/>
                </a:cxn>
                <a:cxn ang="T11">
                  <a:pos x="T6" y="T7"/>
                </a:cxn>
              </a:cxnLst>
              <a:rect l="T12" t="T13" r="T14" b="T15"/>
              <a:pathLst>
                <a:path w="21600" h="21600">
                  <a:moveTo>
                    <a:pt x="0" y="0"/>
                  </a:moveTo>
                  <a:lnTo>
                    <a:pt x="2399" y="21600"/>
                  </a:lnTo>
                  <a:lnTo>
                    <a:pt x="19201" y="21600"/>
                  </a:lnTo>
                  <a:lnTo>
                    <a:pt x="21600" y="0"/>
                  </a:lnTo>
                  <a:lnTo>
                    <a:pt x="0" y="0"/>
                  </a:lnTo>
                  <a:close/>
                </a:path>
              </a:pathLst>
            </a:custGeom>
            <a:solidFill>
              <a:srgbClr val="E8314A"/>
            </a:solidFill>
            <a:ln w="9525">
              <a:noFill/>
              <a:miter lim="800000"/>
              <a:headEnd/>
              <a:tailEnd type="none" w="lg" len="sm"/>
            </a:ln>
            <a:effectLst/>
          </p:spPr>
          <p:txBody>
            <a:bodyPr rot="10800000" wrap="none" anchor="ctr"/>
            <a:lstStyle/>
            <a:p>
              <a:pPr algn="ctr" eaLnBrk="0" hangingPunct="0"/>
              <a:r>
                <a:rPr lang="zh-CN" altLang="en-US" sz="1866" b="1" dirty="0" smtClean="0">
                  <a:solidFill>
                    <a:schemeClr val="bg1"/>
                  </a:solidFill>
                  <a:latin typeface="Microsoft YaHei" charset="0"/>
                  <a:ea typeface="Microsoft YaHei" charset="0"/>
                  <a:cs typeface="Microsoft YaHei" charset="0"/>
                </a:rPr>
                <a:t>创造者： 不断创新</a:t>
              </a:r>
              <a:endParaRPr lang="zh-CN" altLang="en-US" sz="1866" b="1" dirty="0">
                <a:solidFill>
                  <a:schemeClr val="bg1"/>
                </a:solidFill>
                <a:latin typeface="Microsoft YaHei" charset="0"/>
                <a:ea typeface="Microsoft YaHei" charset="0"/>
                <a:cs typeface="Microsoft YaHei" charset="0"/>
              </a:endParaRPr>
            </a:p>
          </p:txBody>
        </p:sp>
        <p:sp>
          <p:nvSpPr>
            <p:cNvPr id="9" name="AutoShape 7"/>
            <p:cNvSpPr>
              <a:spLocks noChangeArrowheads="1"/>
            </p:cNvSpPr>
            <p:nvPr/>
          </p:nvSpPr>
          <p:spPr bwMode="gray">
            <a:xfrm flipV="1">
              <a:off x="3325974" y="1857317"/>
              <a:ext cx="3594239" cy="2322603"/>
            </a:xfrm>
            <a:custGeom>
              <a:avLst/>
              <a:gdLst>
                <a:gd name="T0" fmla="*/ 2021681 w 21600"/>
                <a:gd name="T1" fmla="*/ 1161257 h 21600"/>
                <a:gd name="T2" fmla="*/ 1347788 w 21600"/>
                <a:gd name="T3" fmla="*/ 2322513 h 21600"/>
                <a:gd name="T4" fmla="*/ 673894 w 21600"/>
                <a:gd name="T5" fmla="*/ 1161257 h 21600"/>
                <a:gd name="T6" fmla="*/ 1347788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A4E08"/>
            </a:solidFill>
            <a:ln w="9525">
              <a:noFill/>
              <a:miter lim="800000"/>
              <a:headEnd/>
              <a:tailEnd type="none" w="lg" len="sm"/>
            </a:ln>
            <a:effectLst/>
          </p:spPr>
          <p:txBody>
            <a:bodyPr wrap="none" anchor="ctr"/>
            <a:lstStyle/>
            <a:p>
              <a:endParaRPr lang="zh-CN" altLang="en-US" sz="2399">
                <a:latin typeface="Microsoft YaHei" charset="0"/>
                <a:ea typeface="Microsoft YaHei" charset="0"/>
                <a:cs typeface="Microsoft YaHei" charset="0"/>
              </a:endParaRPr>
            </a:p>
          </p:txBody>
        </p:sp>
        <p:sp>
          <p:nvSpPr>
            <p:cNvPr id="10" name="Oval 10"/>
            <p:cNvSpPr>
              <a:spLocks noChangeArrowheads="1"/>
            </p:cNvSpPr>
            <p:nvPr/>
          </p:nvSpPr>
          <p:spPr bwMode="gray">
            <a:xfrm>
              <a:off x="4132453" y="2668562"/>
              <a:ext cx="1981276" cy="1511359"/>
            </a:xfrm>
            <a:prstGeom prst="ellipse">
              <a:avLst/>
            </a:prstGeom>
            <a:noFill/>
            <a:ln w="28575">
              <a:solidFill>
                <a:schemeClr val="bg1"/>
              </a:solidFill>
              <a:round/>
              <a:headEnd/>
              <a:tailEnd/>
            </a:ln>
            <a:effectLst/>
          </p:spPr>
          <p:txBody>
            <a:bodyPr wrap="none" anchor="ctr"/>
            <a:lstStyle/>
            <a:p>
              <a:pPr eaLnBrk="0" hangingPunct="0">
                <a:spcBef>
                  <a:spcPct val="0"/>
                </a:spcBef>
              </a:pPr>
              <a:endParaRPr lang="zh-CN" altLang="en-US" sz="2401" b="1" dirty="0">
                <a:solidFill>
                  <a:schemeClr val="bg1"/>
                </a:solidFill>
                <a:latin typeface="Microsoft YaHei" charset="0"/>
                <a:ea typeface="Microsoft YaHei" charset="0"/>
                <a:cs typeface="Microsoft YaHei" charset="0"/>
              </a:endParaRPr>
            </a:p>
          </p:txBody>
        </p:sp>
        <p:sp>
          <p:nvSpPr>
            <p:cNvPr id="11" name="矩形 10"/>
            <p:cNvSpPr/>
            <p:nvPr/>
          </p:nvSpPr>
          <p:spPr>
            <a:xfrm>
              <a:off x="4039249" y="2871357"/>
              <a:ext cx="2167683" cy="953723"/>
            </a:xfrm>
            <a:prstGeom prst="rect">
              <a:avLst/>
            </a:prstGeom>
          </p:spPr>
          <p:txBody>
            <a:bodyPr wrap="square">
              <a:spAutoFit/>
            </a:bodyPr>
            <a:lstStyle/>
            <a:p>
              <a:pPr algn="ctr"/>
              <a:r>
                <a:rPr lang="zh-CN" altLang="en-US" sz="1866" b="1" dirty="0">
                  <a:solidFill>
                    <a:schemeClr val="bg1"/>
                  </a:solidFill>
                  <a:latin typeface="Microsoft YaHei" charset="-122"/>
                  <a:ea typeface="Microsoft YaHei" charset="-122"/>
                  <a:cs typeface="Microsoft YaHei" charset="-122"/>
                </a:rPr>
                <a:t>为</a:t>
              </a:r>
              <a:r>
                <a:rPr lang="zh-CN" altLang="en-US" sz="1866" b="1" dirty="0" smtClean="0">
                  <a:solidFill>
                    <a:schemeClr val="bg1"/>
                  </a:solidFill>
                  <a:latin typeface="Microsoft YaHei" charset="-122"/>
                  <a:ea typeface="Microsoft YaHei" charset="-122"/>
                  <a:cs typeface="Microsoft YaHei" charset="-122"/>
                </a:rPr>
                <a:t>用户</a:t>
              </a:r>
              <a:endParaRPr lang="en-US" altLang="zh-CN" sz="1866" b="1" dirty="0" smtClean="0">
                <a:solidFill>
                  <a:schemeClr val="bg1"/>
                </a:solidFill>
                <a:latin typeface="Microsoft YaHei" charset="-122"/>
                <a:ea typeface="Microsoft YaHei" charset="-122"/>
                <a:cs typeface="Microsoft YaHei" charset="-122"/>
              </a:endParaRPr>
            </a:p>
            <a:p>
              <a:pPr algn="ctr"/>
              <a:r>
                <a:rPr lang="zh-CN" altLang="en-US" sz="1866" b="1" dirty="0" smtClean="0">
                  <a:solidFill>
                    <a:schemeClr val="bg1"/>
                  </a:solidFill>
                  <a:latin typeface="Microsoft YaHei" charset="-122"/>
                  <a:ea typeface="Microsoft YaHei" charset="-122"/>
                  <a:cs typeface="Microsoft YaHei" charset="-122"/>
                </a:rPr>
                <a:t>提供</a:t>
              </a:r>
              <a:r>
                <a:rPr lang="zh-CN" altLang="en-US" sz="1866" b="1" dirty="0">
                  <a:solidFill>
                    <a:schemeClr val="bg1"/>
                  </a:solidFill>
                  <a:latin typeface="Microsoft YaHei" charset="-122"/>
                  <a:ea typeface="Microsoft YaHei" charset="-122"/>
                  <a:cs typeface="Microsoft YaHei" charset="-122"/>
                </a:rPr>
                <a:t>地球</a:t>
              </a:r>
              <a:r>
                <a:rPr lang="zh-CN" altLang="en-US" sz="1866" b="1" dirty="0" smtClean="0">
                  <a:solidFill>
                    <a:schemeClr val="bg1"/>
                  </a:solidFill>
                  <a:latin typeface="Microsoft YaHei" charset="-122"/>
                  <a:ea typeface="Microsoft YaHei" charset="-122"/>
                  <a:cs typeface="Microsoft YaHei" charset="-122"/>
                </a:rPr>
                <a:t>上</a:t>
              </a:r>
              <a:endParaRPr lang="en-US" altLang="zh-CN" sz="1866" b="1" dirty="0" smtClean="0">
                <a:solidFill>
                  <a:schemeClr val="bg1"/>
                </a:solidFill>
                <a:latin typeface="Microsoft YaHei" charset="-122"/>
                <a:ea typeface="Microsoft YaHei" charset="-122"/>
                <a:cs typeface="Microsoft YaHei" charset="-122"/>
              </a:endParaRPr>
            </a:p>
            <a:p>
              <a:pPr algn="ctr"/>
              <a:r>
                <a:rPr lang="zh-CN" altLang="en-US" sz="1866" b="1" dirty="0" smtClean="0">
                  <a:solidFill>
                    <a:schemeClr val="bg1"/>
                  </a:solidFill>
                  <a:latin typeface="Microsoft YaHei" charset="-122"/>
                  <a:ea typeface="Microsoft YaHei" charset="-122"/>
                  <a:cs typeface="Microsoft YaHei" charset="-122"/>
                </a:rPr>
                <a:t>最</a:t>
              </a:r>
              <a:r>
                <a:rPr lang="zh-CN" altLang="en-US" sz="1866" b="1" dirty="0">
                  <a:solidFill>
                    <a:schemeClr val="bg1"/>
                  </a:solidFill>
                  <a:latin typeface="Microsoft YaHei" charset="-122"/>
                  <a:ea typeface="Microsoft YaHei" charset="-122"/>
                  <a:cs typeface="Microsoft YaHei" charset="-122"/>
                </a:rPr>
                <a:t>好的用户体验 </a:t>
              </a:r>
            </a:p>
          </p:txBody>
        </p:sp>
      </p:grpSp>
      <p:pic>
        <p:nvPicPr>
          <p:cNvPr id="12" name="图片 11"/>
          <p:cNvPicPr>
            <a:picLocks noChangeAspect="1"/>
          </p:cNvPicPr>
          <p:nvPr/>
        </p:nvPicPr>
        <p:blipFill>
          <a:blip r:embed="rId3"/>
          <a:stretch>
            <a:fillRect/>
          </a:stretch>
        </p:blipFill>
        <p:spPr>
          <a:xfrm>
            <a:off x="533734" y="1313838"/>
            <a:ext cx="2831104" cy="2125744"/>
          </a:xfrm>
          <a:prstGeom prst="rect">
            <a:avLst/>
          </a:prstGeom>
        </p:spPr>
      </p:pic>
    </p:spTree>
    <p:extLst>
      <p:ext uri="{BB962C8B-B14F-4D97-AF65-F5344CB8AC3E}">
        <p14:creationId xmlns:p14="http://schemas.microsoft.com/office/powerpoint/2010/main" val="51293391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a:off x="5132837" y="1946072"/>
            <a:ext cx="3490519" cy="0"/>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3" name="Line 4"/>
          <p:cNvSpPr>
            <a:spLocks noChangeShapeType="1"/>
          </p:cNvSpPr>
          <p:nvPr/>
        </p:nvSpPr>
        <p:spPr bwMode="auto">
          <a:xfrm flipH="1">
            <a:off x="8623357" y="3157530"/>
            <a:ext cx="1030857" cy="3330703"/>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4" name="Oval 8"/>
          <p:cNvSpPr>
            <a:spLocks noChangeArrowheads="1"/>
          </p:cNvSpPr>
          <p:nvPr/>
        </p:nvSpPr>
        <p:spPr bwMode="gray">
          <a:xfrm>
            <a:off x="7336371" y="1857316"/>
            <a:ext cx="2573966" cy="1930475"/>
          </a:xfrm>
          <a:prstGeom prst="ellipse">
            <a:avLst/>
          </a:prstGeom>
          <a:gradFill rotWithShape="0">
            <a:gsLst>
              <a:gs pos="0">
                <a:schemeClr val="accent6">
                  <a:lumMod val="40000"/>
                  <a:lumOff val="60000"/>
                </a:schemeClr>
              </a:gs>
              <a:gs pos="100000">
                <a:srgbClr val="FF3E36"/>
              </a:gs>
            </a:gsLst>
            <a:lin ang="18900000" scaled="1"/>
          </a:gradFill>
          <a:ln>
            <a:noFill/>
          </a:ln>
          <a:effectLst/>
          <a:extLst/>
        </p:spPr>
        <p:txBody>
          <a:bodyPr wrap="none" anchor="ctr"/>
          <a:lstStyle/>
          <a:p>
            <a:pPr>
              <a:defRPr/>
            </a:pPr>
            <a:endParaRPr lang="zh-CN" altLang="en-US" sz="2399">
              <a:latin typeface="Microsoft YaHei" charset="0"/>
              <a:ea typeface="Microsoft YaHei" charset="0"/>
              <a:cs typeface="Microsoft YaHei" charset="0"/>
            </a:endParaRPr>
          </a:p>
        </p:txBody>
      </p:sp>
      <p:sp>
        <p:nvSpPr>
          <p:cNvPr id="5" name="Oval 9"/>
          <p:cNvSpPr>
            <a:spLocks noChangeArrowheads="1"/>
          </p:cNvSpPr>
          <p:nvPr/>
        </p:nvSpPr>
        <p:spPr bwMode="gray">
          <a:xfrm>
            <a:off x="7628483" y="2076399"/>
            <a:ext cx="1989743" cy="1492309"/>
          </a:xfrm>
          <a:prstGeom prst="ellipse">
            <a:avLst/>
          </a:prstGeom>
          <a:solidFill>
            <a:schemeClr val="bg1"/>
          </a:solidFill>
          <a:ln w="9525">
            <a:noFill/>
            <a:round/>
            <a:headEnd/>
            <a:tailEnd/>
          </a:ln>
          <a:effectLst/>
        </p:spPr>
        <p:txBody>
          <a:bodyPr wrap="none" anchor="ctr"/>
          <a:lstStyle/>
          <a:p>
            <a:pPr algn="ctr" eaLnBrk="0" hangingPunct="0">
              <a:spcBef>
                <a:spcPct val="0"/>
              </a:spcBef>
            </a:pPr>
            <a:r>
              <a:rPr lang="zh-CN" altLang="en-US" sz="3200" b="1" dirty="0">
                <a:solidFill>
                  <a:schemeClr val="tx1">
                    <a:lumMod val="75000"/>
                    <a:lumOff val="25000"/>
                  </a:schemeClr>
                </a:solidFill>
                <a:latin typeface="Microsoft YaHei" charset="0"/>
                <a:ea typeface="Microsoft YaHei" charset="0"/>
                <a:cs typeface="Microsoft YaHei" charset="0"/>
              </a:rPr>
              <a:t>品牌体系</a:t>
            </a:r>
          </a:p>
        </p:txBody>
      </p:sp>
      <p:sp>
        <p:nvSpPr>
          <p:cNvPr id="6" name="文本占位符 2"/>
          <p:cNvSpPr txBox="1">
            <a:spLocks/>
          </p:cNvSpPr>
          <p:nvPr/>
        </p:nvSpPr>
        <p:spPr>
          <a:xfrm>
            <a:off x="648969" y="940395"/>
            <a:ext cx="701842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所有能被记忆的互联网品牌都至少具备了这三个要素其中一个</a:t>
            </a:r>
            <a:endParaRPr lang="zh-CN" altLang="en-US" dirty="0"/>
          </a:p>
        </p:txBody>
      </p:sp>
      <p:sp>
        <p:nvSpPr>
          <p:cNvPr id="7" name="AutoShape 5"/>
          <p:cNvSpPr>
            <a:spLocks noChangeArrowheads="1"/>
          </p:cNvSpPr>
          <p:nvPr/>
        </p:nvSpPr>
        <p:spPr bwMode="gray">
          <a:xfrm flipV="1">
            <a:off x="2434821" y="4313277"/>
            <a:ext cx="5410409" cy="1019213"/>
          </a:xfrm>
          <a:custGeom>
            <a:avLst/>
            <a:gdLst>
              <a:gd name="T0" fmla="*/ 3753326 w 21600"/>
              <a:gd name="T1" fmla="*/ 509588 h 21600"/>
              <a:gd name="T2" fmla="*/ 2028825 w 21600"/>
              <a:gd name="T3" fmla="*/ 1019175 h 21600"/>
              <a:gd name="T4" fmla="*/ 304324 w 21600"/>
              <a:gd name="T5" fmla="*/ 509588 h 21600"/>
              <a:gd name="T6" fmla="*/ 2028825 w 21600"/>
              <a:gd name="T7" fmla="*/ 0 h 21600"/>
              <a:gd name="T8" fmla="*/ 0 60000 65536"/>
              <a:gd name="T9" fmla="*/ 0 60000 65536"/>
              <a:gd name="T10" fmla="*/ 0 60000 65536"/>
              <a:gd name="T11" fmla="*/ 0 60000 65536"/>
              <a:gd name="T12" fmla="*/ 3420 w 21600"/>
              <a:gd name="T13" fmla="*/ 3420 h 21600"/>
              <a:gd name="T14" fmla="*/ 18180 w 21600"/>
              <a:gd name="T15" fmla="*/ 18180 h 21600"/>
            </a:gdLst>
            <a:ahLst/>
            <a:cxnLst>
              <a:cxn ang="T8">
                <a:pos x="T0" y="T1"/>
              </a:cxn>
              <a:cxn ang="T9">
                <a:pos x="T2" y="T3"/>
              </a:cxn>
              <a:cxn ang="T10">
                <a:pos x="T4" y="T5"/>
              </a:cxn>
              <a:cxn ang="T11">
                <a:pos x="T6" y="T7"/>
              </a:cxn>
            </a:cxnLst>
            <a:rect l="T12" t="T13" r="T14" b="T15"/>
            <a:pathLst>
              <a:path w="21600" h="21600">
                <a:moveTo>
                  <a:pt x="0" y="0"/>
                </a:moveTo>
                <a:lnTo>
                  <a:pt x="3239" y="21600"/>
                </a:lnTo>
                <a:lnTo>
                  <a:pt x="18361" y="21600"/>
                </a:lnTo>
                <a:lnTo>
                  <a:pt x="21600" y="0"/>
                </a:lnTo>
                <a:lnTo>
                  <a:pt x="0" y="0"/>
                </a:lnTo>
                <a:close/>
              </a:path>
            </a:pathLst>
          </a:custGeom>
          <a:solidFill>
            <a:srgbClr val="FF3E36"/>
          </a:solidFill>
          <a:ln w="9525">
            <a:noFill/>
            <a:miter lim="800000"/>
            <a:headEnd/>
            <a:tailEnd type="none" w="lg" len="sm"/>
          </a:ln>
          <a:effectLst/>
        </p:spPr>
        <p:txBody>
          <a:bodyPr rot="10800000" wrap="none" anchor="ctr"/>
          <a:lstStyle/>
          <a:p>
            <a:pPr algn="ctr" eaLnBrk="0" hangingPunct="0">
              <a:spcBef>
                <a:spcPct val="0"/>
              </a:spcBef>
            </a:pPr>
            <a:r>
              <a:rPr lang="zh-CN" altLang="en-US" sz="1866" b="1" dirty="0">
                <a:solidFill>
                  <a:schemeClr val="bg1"/>
                </a:solidFill>
                <a:latin typeface="Microsoft YaHei" charset="0"/>
                <a:ea typeface="Microsoft YaHei" charset="0"/>
                <a:cs typeface="Microsoft YaHei" charset="0"/>
              </a:rPr>
              <a:t>一生只爱一个人</a:t>
            </a:r>
          </a:p>
        </p:txBody>
      </p:sp>
      <p:sp>
        <p:nvSpPr>
          <p:cNvPr id="8" name="AutoShape 6"/>
          <p:cNvSpPr>
            <a:spLocks noChangeArrowheads="1"/>
          </p:cNvSpPr>
          <p:nvPr/>
        </p:nvSpPr>
        <p:spPr bwMode="gray">
          <a:xfrm flipV="1">
            <a:off x="1533090" y="5476955"/>
            <a:ext cx="7182126" cy="1031915"/>
          </a:xfrm>
          <a:custGeom>
            <a:avLst/>
            <a:gdLst>
              <a:gd name="T0" fmla="*/ 5087143 w 21600"/>
              <a:gd name="T1" fmla="*/ 515938 h 21600"/>
              <a:gd name="T2" fmla="*/ 2693194 w 21600"/>
              <a:gd name="T3" fmla="*/ 1031875 h 21600"/>
              <a:gd name="T4" fmla="*/ 299244 w 21600"/>
              <a:gd name="T5" fmla="*/ 515938 h 21600"/>
              <a:gd name="T6" fmla="*/ 2693194 w 21600"/>
              <a:gd name="T7" fmla="*/ 0 h 21600"/>
              <a:gd name="T8" fmla="*/ 0 60000 65536"/>
              <a:gd name="T9" fmla="*/ 0 60000 65536"/>
              <a:gd name="T10" fmla="*/ 0 60000 65536"/>
              <a:gd name="T11" fmla="*/ 0 60000 65536"/>
              <a:gd name="T12" fmla="*/ 3000 w 21600"/>
              <a:gd name="T13" fmla="*/ 3000 h 21600"/>
              <a:gd name="T14" fmla="*/ 18600 w 21600"/>
              <a:gd name="T15" fmla="*/ 18600 h 21600"/>
            </a:gdLst>
            <a:ahLst/>
            <a:cxnLst>
              <a:cxn ang="T8">
                <a:pos x="T0" y="T1"/>
              </a:cxn>
              <a:cxn ang="T9">
                <a:pos x="T2" y="T3"/>
              </a:cxn>
              <a:cxn ang="T10">
                <a:pos x="T4" y="T5"/>
              </a:cxn>
              <a:cxn ang="T11">
                <a:pos x="T6" y="T7"/>
              </a:cxn>
            </a:cxnLst>
            <a:rect l="T12" t="T13" r="T14" b="T15"/>
            <a:pathLst>
              <a:path w="21600" h="21600">
                <a:moveTo>
                  <a:pt x="0" y="0"/>
                </a:moveTo>
                <a:lnTo>
                  <a:pt x="2399" y="21600"/>
                </a:lnTo>
                <a:lnTo>
                  <a:pt x="19201" y="21600"/>
                </a:lnTo>
                <a:lnTo>
                  <a:pt x="21600" y="0"/>
                </a:lnTo>
                <a:lnTo>
                  <a:pt x="0" y="0"/>
                </a:lnTo>
                <a:close/>
              </a:path>
            </a:pathLst>
          </a:custGeom>
          <a:solidFill>
            <a:srgbClr val="E8314A"/>
          </a:solidFill>
          <a:ln w="9525">
            <a:noFill/>
            <a:miter lim="800000"/>
            <a:headEnd/>
            <a:tailEnd type="none" w="lg" len="sm"/>
          </a:ln>
          <a:effectLst/>
        </p:spPr>
        <p:txBody>
          <a:bodyPr rot="10800000" wrap="none" anchor="ctr"/>
          <a:lstStyle/>
          <a:p>
            <a:pPr algn="ctr" eaLnBrk="0" hangingPunct="0"/>
            <a:r>
              <a:rPr lang="zh-CN" altLang="en-US" sz="1866" b="1" dirty="0" smtClean="0">
                <a:solidFill>
                  <a:schemeClr val="bg1"/>
                </a:solidFill>
                <a:latin typeface="Microsoft YaHei" charset="0"/>
                <a:ea typeface="Microsoft YaHei" charset="0"/>
                <a:cs typeface="Microsoft YaHei" charset="0"/>
              </a:rPr>
              <a:t>情人：甜蜜浪漫</a:t>
            </a:r>
            <a:endParaRPr lang="zh-CN" altLang="en-US" sz="1866" b="1" dirty="0">
              <a:solidFill>
                <a:schemeClr val="bg1"/>
              </a:solidFill>
              <a:latin typeface="Microsoft YaHei" charset="0"/>
              <a:ea typeface="Microsoft YaHei" charset="0"/>
              <a:cs typeface="Microsoft YaHei" charset="0"/>
            </a:endParaRPr>
          </a:p>
        </p:txBody>
      </p:sp>
      <p:sp>
        <p:nvSpPr>
          <p:cNvPr id="9" name="AutoShape 7"/>
          <p:cNvSpPr>
            <a:spLocks noChangeArrowheads="1"/>
          </p:cNvSpPr>
          <p:nvPr/>
        </p:nvSpPr>
        <p:spPr bwMode="gray">
          <a:xfrm flipV="1">
            <a:off x="3325974" y="1857317"/>
            <a:ext cx="3594239" cy="2322603"/>
          </a:xfrm>
          <a:custGeom>
            <a:avLst/>
            <a:gdLst>
              <a:gd name="T0" fmla="*/ 2021681 w 21600"/>
              <a:gd name="T1" fmla="*/ 1161257 h 21600"/>
              <a:gd name="T2" fmla="*/ 1347788 w 21600"/>
              <a:gd name="T3" fmla="*/ 2322513 h 21600"/>
              <a:gd name="T4" fmla="*/ 673894 w 21600"/>
              <a:gd name="T5" fmla="*/ 1161257 h 21600"/>
              <a:gd name="T6" fmla="*/ 1347788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A4E08"/>
          </a:solidFill>
          <a:ln w="9525">
            <a:noFill/>
            <a:miter lim="800000"/>
            <a:headEnd/>
            <a:tailEnd type="none" w="lg" len="sm"/>
          </a:ln>
          <a:effectLst/>
        </p:spPr>
        <p:txBody>
          <a:bodyPr wrap="none" anchor="ctr"/>
          <a:lstStyle/>
          <a:p>
            <a:endParaRPr lang="zh-CN" altLang="en-US" sz="2399">
              <a:latin typeface="Microsoft YaHei" charset="0"/>
              <a:ea typeface="Microsoft YaHei" charset="0"/>
              <a:cs typeface="Microsoft YaHei" charset="0"/>
            </a:endParaRPr>
          </a:p>
        </p:txBody>
      </p:sp>
      <p:sp>
        <p:nvSpPr>
          <p:cNvPr id="10" name="Oval 10"/>
          <p:cNvSpPr>
            <a:spLocks noChangeArrowheads="1"/>
          </p:cNvSpPr>
          <p:nvPr/>
        </p:nvSpPr>
        <p:spPr bwMode="gray">
          <a:xfrm>
            <a:off x="4132453" y="2668562"/>
            <a:ext cx="1981276" cy="1511359"/>
          </a:xfrm>
          <a:prstGeom prst="ellipse">
            <a:avLst/>
          </a:prstGeom>
          <a:noFill/>
          <a:ln w="28575">
            <a:solidFill>
              <a:schemeClr val="bg1"/>
            </a:solidFill>
            <a:round/>
            <a:headEnd/>
            <a:tailEnd/>
          </a:ln>
          <a:effectLst/>
        </p:spPr>
        <p:txBody>
          <a:bodyPr wrap="none" anchor="ctr"/>
          <a:lstStyle/>
          <a:p>
            <a:pPr eaLnBrk="0" hangingPunct="0">
              <a:spcBef>
                <a:spcPct val="0"/>
              </a:spcBef>
            </a:pPr>
            <a:endParaRPr lang="zh-CN" altLang="en-US" sz="2401" b="1" dirty="0">
              <a:solidFill>
                <a:schemeClr val="bg1"/>
              </a:solidFill>
              <a:latin typeface="Microsoft YaHei" charset="0"/>
              <a:ea typeface="Microsoft YaHei" charset="0"/>
              <a:cs typeface="Microsoft YaHei" charset="0"/>
            </a:endParaRPr>
          </a:p>
        </p:txBody>
      </p:sp>
      <p:pic>
        <p:nvPicPr>
          <p:cNvPr id="11" name="图片 10"/>
          <p:cNvPicPr>
            <a:picLocks noChangeAspect="1"/>
          </p:cNvPicPr>
          <p:nvPr/>
        </p:nvPicPr>
        <p:blipFill>
          <a:blip r:embed="rId3"/>
          <a:stretch>
            <a:fillRect/>
          </a:stretch>
        </p:blipFill>
        <p:spPr>
          <a:xfrm>
            <a:off x="344348" y="1622642"/>
            <a:ext cx="3166044" cy="1978777"/>
          </a:xfrm>
          <a:prstGeom prst="rect">
            <a:avLst/>
          </a:prstGeom>
        </p:spPr>
      </p:pic>
      <p:sp>
        <p:nvSpPr>
          <p:cNvPr id="12" name="矩形 11"/>
          <p:cNvSpPr/>
          <p:nvPr/>
        </p:nvSpPr>
        <p:spPr>
          <a:xfrm>
            <a:off x="4537584" y="3051913"/>
            <a:ext cx="1784227" cy="666593"/>
          </a:xfrm>
          <a:prstGeom prst="rect">
            <a:avLst/>
          </a:prstGeom>
        </p:spPr>
        <p:txBody>
          <a:bodyPr wrap="square">
            <a:spAutoFit/>
          </a:bodyPr>
          <a:lstStyle/>
          <a:p>
            <a:r>
              <a:rPr lang="zh-CN" altLang="en-US" sz="1866" b="1">
                <a:solidFill>
                  <a:schemeClr val="bg1"/>
                </a:solidFill>
                <a:latin typeface="Microsoft YaHei" charset="-122"/>
                <a:ea typeface="Microsoft YaHei" charset="-122"/>
                <a:cs typeface="Microsoft YaHei" charset="-122"/>
              </a:rPr>
              <a:t>信者得爱</a:t>
            </a:r>
            <a:endParaRPr lang="en-US" altLang="zh-CN" sz="1866" b="1" dirty="0">
              <a:solidFill>
                <a:schemeClr val="bg1"/>
              </a:solidFill>
              <a:latin typeface="Microsoft YaHei" charset="-122"/>
              <a:ea typeface="Microsoft YaHei" charset="-122"/>
              <a:cs typeface="Microsoft YaHei" charset="-122"/>
            </a:endParaRPr>
          </a:p>
          <a:p>
            <a:r>
              <a:rPr lang="zh-CN" altLang="en-US" sz="1866" b="1" dirty="0">
                <a:solidFill>
                  <a:schemeClr val="bg1"/>
                </a:solidFill>
                <a:latin typeface="Microsoft YaHei" charset="-122"/>
                <a:ea typeface="Microsoft YaHei" charset="-122"/>
                <a:cs typeface="Microsoft YaHei" charset="-122"/>
              </a:rPr>
              <a:t>爱是唯一</a:t>
            </a:r>
          </a:p>
        </p:txBody>
      </p:sp>
    </p:spTree>
    <p:extLst>
      <p:ext uri="{BB962C8B-B14F-4D97-AF65-F5344CB8AC3E}">
        <p14:creationId xmlns:p14="http://schemas.microsoft.com/office/powerpoint/2010/main" val="194517010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a:off x="5161193" y="1966710"/>
            <a:ext cx="3490519" cy="0"/>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3" name="Line 4"/>
          <p:cNvSpPr>
            <a:spLocks noChangeShapeType="1"/>
          </p:cNvSpPr>
          <p:nvPr/>
        </p:nvSpPr>
        <p:spPr bwMode="auto">
          <a:xfrm flipH="1">
            <a:off x="8651711" y="3178168"/>
            <a:ext cx="1030857" cy="3330703"/>
          </a:xfrm>
          <a:prstGeom prst="line">
            <a:avLst/>
          </a:prstGeom>
          <a:noFill/>
          <a:ln w="38100">
            <a:solidFill>
              <a:schemeClr val="tx1">
                <a:lumMod val="65000"/>
                <a:lumOff val="35000"/>
              </a:schemeClr>
            </a:solidFill>
            <a:round/>
            <a:headEnd/>
            <a:tailEnd/>
          </a:ln>
          <a:effectLst/>
        </p:spPr>
        <p:txBody>
          <a:bodyPr wrap="none" anchor="ctr"/>
          <a:lstStyle/>
          <a:p>
            <a:endParaRPr lang="zh-CN" altLang="en-US" sz="2399">
              <a:latin typeface="Microsoft YaHei" charset="0"/>
              <a:ea typeface="Microsoft YaHei" charset="0"/>
              <a:cs typeface="Microsoft YaHei" charset="0"/>
            </a:endParaRPr>
          </a:p>
        </p:txBody>
      </p:sp>
      <p:sp>
        <p:nvSpPr>
          <p:cNvPr id="4" name="Oval 8"/>
          <p:cNvSpPr>
            <a:spLocks noChangeArrowheads="1"/>
          </p:cNvSpPr>
          <p:nvPr/>
        </p:nvSpPr>
        <p:spPr bwMode="gray">
          <a:xfrm>
            <a:off x="7364726" y="1877954"/>
            <a:ext cx="2573966" cy="1930475"/>
          </a:xfrm>
          <a:prstGeom prst="ellipse">
            <a:avLst/>
          </a:prstGeom>
          <a:gradFill rotWithShape="0">
            <a:gsLst>
              <a:gs pos="0">
                <a:schemeClr val="accent6">
                  <a:lumMod val="40000"/>
                  <a:lumOff val="60000"/>
                </a:schemeClr>
              </a:gs>
              <a:gs pos="100000">
                <a:srgbClr val="FF3E36"/>
              </a:gs>
            </a:gsLst>
            <a:lin ang="18900000" scaled="1"/>
          </a:gradFill>
          <a:ln>
            <a:noFill/>
          </a:ln>
          <a:effectLst/>
          <a:extLst/>
        </p:spPr>
        <p:txBody>
          <a:bodyPr wrap="none" anchor="ctr"/>
          <a:lstStyle/>
          <a:p>
            <a:pPr>
              <a:defRPr/>
            </a:pPr>
            <a:endParaRPr lang="zh-CN" altLang="en-US" sz="2399">
              <a:latin typeface="Microsoft YaHei" charset="0"/>
              <a:ea typeface="Microsoft YaHei" charset="0"/>
              <a:cs typeface="Microsoft YaHei" charset="0"/>
            </a:endParaRPr>
          </a:p>
        </p:txBody>
      </p:sp>
      <p:sp>
        <p:nvSpPr>
          <p:cNvPr id="5" name="Oval 9"/>
          <p:cNvSpPr>
            <a:spLocks noChangeArrowheads="1"/>
          </p:cNvSpPr>
          <p:nvPr/>
        </p:nvSpPr>
        <p:spPr bwMode="gray">
          <a:xfrm>
            <a:off x="7656838" y="2097037"/>
            <a:ext cx="1989743" cy="1492309"/>
          </a:xfrm>
          <a:prstGeom prst="ellipse">
            <a:avLst/>
          </a:prstGeom>
          <a:solidFill>
            <a:schemeClr val="bg1"/>
          </a:solidFill>
          <a:ln w="9525">
            <a:noFill/>
            <a:round/>
            <a:headEnd/>
            <a:tailEnd/>
          </a:ln>
          <a:effectLst/>
        </p:spPr>
        <p:txBody>
          <a:bodyPr wrap="none" anchor="ctr"/>
          <a:lstStyle/>
          <a:p>
            <a:pPr algn="ctr" eaLnBrk="0" hangingPunct="0">
              <a:spcBef>
                <a:spcPct val="0"/>
              </a:spcBef>
            </a:pPr>
            <a:r>
              <a:rPr lang="zh-CN" altLang="en-US" sz="3200" b="1" dirty="0">
                <a:solidFill>
                  <a:schemeClr val="tx1">
                    <a:lumMod val="75000"/>
                    <a:lumOff val="25000"/>
                  </a:schemeClr>
                </a:solidFill>
                <a:latin typeface="Microsoft YaHei" charset="0"/>
                <a:ea typeface="Microsoft YaHei" charset="0"/>
                <a:cs typeface="Microsoft YaHei" charset="0"/>
              </a:rPr>
              <a:t>品牌体系</a:t>
            </a:r>
          </a:p>
        </p:txBody>
      </p:sp>
      <p:sp>
        <p:nvSpPr>
          <p:cNvPr id="6" name="文本占位符 2"/>
          <p:cNvSpPr txBox="1">
            <a:spLocks/>
          </p:cNvSpPr>
          <p:nvPr/>
        </p:nvSpPr>
        <p:spPr>
          <a:xfrm>
            <a:off x="622871" y="939603"/>
            <a:ext cx="5479542"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所有能被记忆的互联网品牌都具备了这三个要素</a:t>
            </a:r>
            <a:endParaRPr lang="zh-CN" altLang="en-US" dirty="0"/>
          </a:p>
        </p:txBody>
      </p:sp>
      <p:sp>
        <p:nvSpPr>
          <p:cNvPr id="7" name="AutoShape 5"/>
          <p:cNvSpPr>
            <a:spLocks noChangeArrowheads="1"/>
          </p:cNvSpPr>
          <p:nvPr/>
        </p:nvSpPr>
        <p:spPr bwMode="gray">
          <a:xfrm flipV="1">
            <a:off x="2434821" y="4313277"/>
            <a:ext cx="5410409" cy="1019213"/>
          </a:xfrm>
          <a:custGeom>
            <a:avLst/>
            <a:gdLst>
              <a:gd name="T0" fmla="*/ 3753326 w 21600"/>
              <a:gd name="T1" fmla="*/ 509588 h 21600"/>
              <a:gd name="T2" fmla="*/ 2028825 w 21600"/>
              <a:gd name="T3" fmla="*/ 1019175 h 21600"/>
              <a:gd name="T4" fmla="*/ 304324 w 21600"/>
              <a:gd name="T5" fmla="*/ 509588 h 21600"/>
              <a:gd name="T6" fmla="*/ 2028825 w 21600"/>
              <a:gd name="T7" fmla="*/ 0 h 21600"/>
              <a:gd name="T8" fmla="*/ 0 60000 65536"/>
              <a:gd name="T9" fmla="*/ 0 60000 65536"/>
              <a:gd name="T10" fmla="*/ 0 60000 65536"/>
              <a:gd name="T11" fmla="*/ 0 60000 65536"/>
              <a:gd name="T12" fmla="*/ 3420 w 21600"/>
              <a:gd name="T13" fmla="*/ 3420 h 21600"/>
              <a:gd name="T14" fmla="*/ 18180 w 21600"/>
              <a:gd name="T15" fmla="*/ 18180 h 21600"/>
            </a:gdLst>
            <a:ahLst/>
            <a:cxnLst>
              <a:cxn ang="T8">
                <a:pos x="T0" y="T1"/>
              </a:cxn>
              <a:cxn ang="T9">
                <a:pos x="T2" y="T3"/>
              </a:cxn>
              <a:cxn ang="T10">
                <a:pos x="T4" y="T5"/>
              </a:cxn>
              <a:cxn ang="T11">
                <a:pos x="T6" y="T7"/>
              </a:cxn>
            </a:cxnLst>
            <a:rect l="T12" t="T13" r="T14" b="T15"/>
            <a:pathLst>
              <a:path w="21600" h="21600">
                <a:moveTo>
                  <a:pt x="0" y="0"/>
                </a:moveTo>
                <a:lnTo>
                  <a:pt x="3239" y="21600"/>
                </a:lnTo>
                <a:lnTo>
                  <a:pt x="18361" y="21600"/>
                </a:lnTo>
                <a:lnTo>
                  <a:pt x="21600" y="0"/>
                </a:lnTo>
                <a:lnTo>
                  <a:pt x="0" y="0"/>
                </a:lnTo>
                <a:close/>
              </a:path>
            </a:pathLst>
          </a:custGeom>
          <a:solidFill>
            <a:srgbClr val="FF3E36"/>
          </a:solidFill>
          <a:ln w="9525">
            <a:noFill/>
            <a:miter lim="800000"/>
            <a:headEnd/>
            <a:tailEnd type="none" w="lg" len="sm"/>
          </a:ln>
          <a:effectLst/>
        </p:spPr>
        <p:txBody>
          <a:bodyPr rot="10800000" wrap="none" anchor="ctr"/>
          <a:lstStyle/>
          <a:p>
            <a:pPr algn="ctr" eaLnBrk="0" hangingPunct="0">
              <a:spcBef>
                <a:spcPct val="0"/>
              </a:spcBef>
            </a:pPr>
            <a:endParaRPr lang="zh-CN" altLang="en-US" sz="1866" b="1" dirty="0">
              <a:solidFill>
                <a:schemeClr val="bg1"/>
              </a:solidFill>
              <a:latin typeface="Microsoft YaHei" charset="0"/>
              <a:ea typeface="Microsoft YaHei" charset="0"/>
              <a:cs typeface="Microsoft YaHei" charset="0"/>
            </a:endParaRPr>
          </a:p>
        </p:txBody>
      </p:sp>
      <p:sp>
        <p:nvSpPr>
          <p:cNvPr id="8" name="AutoShape 6"/>
          <p:cNvSpPr>
            <a:spLocks noChangeArrowheads="1"/>
          </p:cNvSpPr>
          <p:nvPr/>
        </p:nvSpPr>
        <p:spPr bwMode="gray">
          <a:xfrm flipV="1">
            <a:off x="1533090" y="5476955"/>
            <a:ext cx="7182126" cy="1031915"/>
          </a:xfrm>
          <a:custGeom>
            <a:avLst/>
            <a:gdLst>
              <a:gd name="T0" fmla="*/ 5087143 w 21600"/>
              <a:gd name="T1" fmla="*/ 515938 h 21600"/>
              <a:gd name="T2" fmla="*/ 2693194 w 21600"/>
              <a:gd name="T3" fmla="*/ 1031875 h 21600"/>
              <a:gd name="T4" fmla="*/ 299244 w 21600"/>
              <a:gd name="T5" fmla="*/ 515938 h 21600"/>
              <a:gd name="T6" fmla="*/ 2693194 w 21600"/>
              <a:gd name="T7" fmla="*/ 0 h 21600"/>
              <a:gd name="T8" fmla="*/ 0 60000 65536"/>
              <a:gd name="T9" fmla="*/ 0 60000 65536"/>
              <a:gd name="T10" fmla="*/ 0 60000 65536"/>
              <a:gd name="T11" fmla="*/ 0 60000 65536"/>
              <a:gd name="T12" fmla="*/ 3000 w 21600"/>
              <a:gd name="T13" fmla="*/ 3000 h 21600"/>
              <a:gd name="T14" fmla="*/ 18600 w 21600"/>
              <a:gd name="T15" fmla="*/ 18600 h 21600"/>
            </a:gdLst>
            <a:ahLst/>
            <a:cxnLst>
              <a:cxn ang="T8">
                <a:pos x="T0" y="T1"/>
              </a:cxn>
              <a:cxn ang="T9">
                <a:pos x="T2" y="T3"/>
              </a:cxn>
              <a:cxn ang="T10">
                <a:pos x="T4" y="T5"/>
              </a:cxn>
              <a:cxn ang="T11">
                <a:pos x="T6" y="T7"/>
              </a:cxn>
            </a:cxnLst>
            <a:rect l="T12" t="T13" r="T14" b="T15"/>
            <a:pathLst>
              <a:path w="21600" h="21600">
                <a:moveTo>
                  <a:pt x="0" y="0"/>
                </a:moveTo>
                <a:lnTo>
                  <a:pt x="2399" y="21600"/>
                </a:lnTo>
                <a:lnTo>
                  <a:pt x="19201" y="21600"/>
                </a:lnTo>
                <a:lnTo>
                  <a:pt x="21600" y="0"/>
                </a:lnTo>
                <a:lnTo>
                  <a:pt x="0" y="0"/>
                </a:lnTo>
                <a:close/>
              </a:path>
            </a:pathLst>
          </a:custGeom>
          <a:solidFill>
            <a:srgbClr val="E8314A"/>
          </a:solidFill>
          <a:ln w="9525">
            <a:noFill/>
            <a:miter lim="800000"/>
            <a:headEnd/>
            <a:tailEnd type="none" w="lg" len="sm"/>
          </a:ln>
          <a:effectLst/>
        </p:spPr>
        <p:txBody>
          <a:bodyPr rot="10800000" wrap="none" anchor="ctr"/>
          <a:lstStyle/>
          <a:p>
            <a:pPr algn="ctr" eaLnBrk="0" hangingPunct="0"/>
            <a:r>
              <a:rPr lang="zh-CN" altLang="en-US" sz="1866" b="1" dirty="0" smtClean="0">
                <a:solidFill>
                  <a:schemeClr val="bg1"/>
                </a:solidFill>
                <a:latin typeface="Microsoft YaHei" charset="0"/>
                <a:ea typeface="Microsoft YaHei" charset="0"/>
                <a:cs typeface="Microsoft YaHei" charset="0"/>
              </a:rPr>
              <a:t>天真者：萌萌哒</a:t>
            </a:r>
            <a:endParaRPr lang="zh-CN" altLang="en-US" sz="1866" b="1" dirty="0">
              <a:solidFill>
                <a:schemeClr val="bg1"/>
              </a:solidFill>
              <a:latin typeface="Microsoft YaHei" charset="0"/>
              <a:ea typeface="Microsoft YaHei" charset="0"/>
              <a:cs typeface="Microsoft YaHei" charset="0"/>
            </a:endParaRPr>
          </a:p>
        </p:txBody>
      </p:sp>
      <p:sp>
        <p:nvSpPr>
          <p:cNvPr id="9" name="AutoShape 7"/>
          <p:cNvSpPr>
            <a:spLocks noChangeArrowheads="1"/>
          </p:cNvSpPr>
          <p:nvPr/>
        </p:nvSpPr>
        <p:spPr bwMode="gray">
          <a:xfrm flipV="1">
            <a:off x="3325974" y="1857317"/>
            <a:ext cx="3594239" cy="2322603"/>
          </a:xfrm>
          <a:custGeom>
            <a:avLst/>
            <a:gdLst>
              <a:gd name="T0" fmla="*/ 2021681 w 21600"/>
              <a:gd name="T1" fmla="*/ 1161257 h 21600"/>
              <a:gd name="T2" fmla="*/ 1347788 w 21600"/>
              <a:gd name="T3" fmla="*/ 2322513 h 21600"/>
              <a:gd name="T4" fmla="*/ 673894 w 21600"/>
              <a:gd name="T5" fmla="*/ 1161257 h 21600"/>
              <a:gd name="T6" fmla="*/ 1347788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FA4E08"/>
          </a:solidFill>
          <a:ln w="9525">
            <a:noFill/>
            <a:miter lim="800000"/>
            <a:headEnd/>
            <a:tailEnd type="none" w="lg" len="sm"/>
          </a:ln>
          <a:effectLst/>
        </p:spPr>
        <p:txBody>
          <a:bodyPr wrap="none" anchor="ctr"/>
          <a:lstStyle/>
          <a:p>
            <a:endParaRPr lang="zh-CN" altLang="en-US" sz="2399">
              <a:latin typeface="Microsoft YaHei" charset="0"/>
              <a:ea typeface="Microsoft YaHei" charset="0"/>
              <a:cs typeface="Microsoft YaHei" charset="0"/>
            </a:endParaRPr>
          </a:p>
        </p:txBody>
      </p:sp>
      <p:sp>
        <p:nvSpPr>
          <p:cNvPr id="10" name="Oval 10"/>
          <p:cNvSpPr>
            <a:spLocks noChangeArrowheads="1"/>
          </p:cNvSpPr>
          <p:nvPr/>
        </p:nvSpPr>
        <p:spPr bwMode="gray">
          <a:xfrm>
            <a:off x="4132453" y="2668562"/>
            <a:ext cx="1981276" cy="1511359"/>
          </a:xfrm>
          <a:prstGeom prst="ellipse">
            <a:avLst/>
          </a:prstGeom>
          <a:noFill/>
          <a:ln w="28575">
            <a:solidFill>
              <a:schemeClr val="bg1"/>
            </a:solidFill>
            <a:round/>
            <a:headEnd/>
            <a:tailEnd/>
          </a:ln>
          <a:effectLst/>
        </p:spPr>
        <p:txBody>
          <a:bodyPr wrap="none" anchor="ctr"/>
          <a:lstStyle/>
          <a:p>
            <a:pPr eaLnBrk="0" hangingPunct="0">
              <a:spcBef>
                <a:spcPct val="0"/>
              </a:spcBef>
            </a:pPr>
            <a:endParaRPr lang="zh-CN" altLang="en-US" sz="2401" b="1" dirty="0">
              <a:solidFill>
                <a:schemeClr val="bg1"/>
              </a:solidFill>
              <a:latin typeface="Microsoft YaHei" charset="0"/>
              <a:ea typeface="Microsoft YaHei" charset="0"/>
              <a:cs typeface="Microsoft YaHei" charset="0"/>
            </a:endParaRPr>
          </a:p>
        </p:txBody>
      </p:sp>
      <p:pic>
        <p:nvPicPr>
          <p:cNvPr id="11" name="图片 10"/>
          <p:cNvPicPr>
            <a:picLocks noChangeAspect="1"/>
          </p:cNvPicPr>
          <p:nvPr/>
        </p:nvPicPr>
        <p:blipFill>
          <a:blip r:embed="rId3"/>
          <a:stretch>
            <a:fillRect/>
          </a:stretch>
        </p:blipFill>
        <p:spPr>
          <a:xfrm>
            <a:off x="899641" y="2005813"/>
            <a:ext cx="1901776" cy="1356600"/>
          </a:xfrm>
          <a:prstGeom prst="rect">
            <a:avLst/>
          </a:prstGeom>
        </p:spPr>
      </p:pic>
      <p:sp>
        <p:nvSpPr>
          <p:cNvPr id="12" name="矩形 11"/>
          <p:cNvSpPr/>
          <p:nvPr/>
        </p:nvSpPr>
        <p:spPr>
          <a:xfrm>
            <a:off x="4191240" y="2927640"/>
            <a:ext cx="1950083" cy="953723"/>
          </a:xfrm>
          <a:prstGeom prst="rect">
            <a:avLst/>
          </a:prstGeom>
        </p:spPr>
        <p:txBody>
          <a:bodyPr wrap="square">
            <a:spAutoFit/>
          </a:bodyPr>
          <a:lstStyle/>
          <a:p>
            <a:r>
              <a:rPr lang="zh-CN" altLang="en-US" sz="1866" b="1" dirty="0">
                <a:solidFill>
                  <a:schemeClr val="bg1"/>
                </a:solidFill>
                <a:latin typeface="Microsoft YaHei" charset="-122"/>
                <a:ea typeface="Microsoft YaHei" charset="-122"/>
                <a:cs typeface="Microsoft YaHei" charset="-122"/>
              </a:rPr>
              <a:t>全人类寻找最优质，最新鲜，最健康的森林食品</a:t>
            </a:r>
          </a:p>
        </p:txBody>
      </p:sp>
      <p:sp>
        <p:nvSpPr>
          <p:cNvPr id="13" name="矩形 12"/>
          <p:cNvSpPr/>
          <p:nvPr/>
        </p:nvSpPr>
        <p:spPr>
          <a:xfrm>
            <a:off x="2044283" y="4414191"/>
            <a:ext cx="6096236" cy="666593"/>
          </a:xfrm>
          <a:prstGeom prst="rect">
            <a:avLst/>
          </a:prstGeom>
        </p:spPr>
        <p:txBody>
          <a:bodyPr>
            <a:spAutoFit/>
          </a:bodyPr>
          <a:lstStyle/>
          <a:p>
            <a:pPr algn="ctr"/>
            <a:r>
              <a:rPr lang="zh-CN" altLang="en-US" sz="1866" b="1" dirty="0" smtClean="0">
                <a:solidFill>
                  <a:schemeClr val="bg1"/>
                </a:solidFill>
                <a:latin typeface="Microsoft YaHei" charset="0"/>
                <a:ea typeface="Microsoft YaHei" charset="0"/>
                <a:cs typeface="Microsoft YaHei" charset="0"/>
              </a:rPr>
              <a:t>忠于信仰、</a:t>
            </a:r>
            <a:r>
              <a:rPr lang="zh-CN" altLang="en-US" sz="1866" b="1" dirty="0">
                <a:solidFill>
                  <a:schemeClr val="bg1"/>
                </a:solidFill>
                <a:latin typeface="Microsoft YaHei" charset="0"/>
                <a:ea typeface="Microsoft YaHei" charset="0"/>
                <a:cs typeface="Microsoft YaHei" charset="0"/>
              </a:rPr>
              <a:t>分享协作</a:t>
            </a:r>
            <a:endParaRPr lang="en-US" altLang="zh-CN" sz="1866" b="1" dirty="0">
              <a:solidFill>
                <a:schemeClr val="bg1"/>
              </a:solidFill>
              <a:latin typeface="Microsoft YaHei" charset="0"/>
              <a:ea typeface="Microsoft YaHei" charset="0"/>
              <a:cs typeface="Microsoft YaHei" charset="0"/>
            </a:endParaRPr>
          </a:p>
          <a:p>
            <a:pPr algn="ctr"/>
            <a:r>
              <a:rPr lang="zh-CN" altLang="en-US" sz="1866" b="1" dirty="0">
                <a:solidFill>
                  <a:schemeClr val="bg1"/>
                </a:solidFill>
                <a:latin typeface="Microsoft YaHei" charset="0"/>
                <a:ea typeface="Microsoft YaHei" charset="0"/>
                <a:cs typeface="Microsoft YaHei" charset="0"/>
              </a:rPr>
              <a:t>天天学习、 </a:t>
            </a:r>
            <a:r>
              <a:rPr lang="zh-CN" altLang="en-US" sz="1866" b="1" dirty="0" smtClean="0">
                <a:solidFill>
                  <a:schemeClr val="bg1"/>
                </a:solidFill>
                <a:latin typeface="Microsoft YaHei" charset="0"/>
                <a:ea typeface="Microsoft YaHei" charset="0"/>
                <a:cs typeface="Microsoft YaHei" charset="0"/>
              </a:rPr>
              <a:t>好好</a:t>
            </a:r>
            <a:r>
              <a:rPr lang="zh-CN" altLang="en-US" sz="1866" b="1" dirty="0">
                <a:solidFill>
                  <a:schemeClr val="bg1"/>
                </a:solidFill>
                <a:latin typeface="Microsoft YaHei" charset="0"/>
                <a:ea typeface="Microsoft YaHei" charset="0"/>
                <a:cs typeface="Microsoft YaHei" charset="0"/>
              </a:rPr>
              <a:t>向上</a:t>
            </a:r>
            <a:endParaRPr lang="zh-CN" altLang="en-US" sz="1866" dirty="0"/>
          </a:p>
        </p:txBody>
      </p:sp>
    </p:spTree>
    <p:extLst>
      <p:ext uri="{BB962C8B-B14F-4D97-AF65-F5344CB8AC3E}">
        <p14:creationId xmlns:p14="http://schemas.microsoft.com/office/powerpoint/2010/main" val="150337081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50442" y="913088"/>
            <a:ext cx="6034181"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同时别忘了结合互联网</a:t>
            </a:r>
            <a:r>
              <a:rPr lang="zh-CN" altLang="en-US" dirty="0"/>
              <a:t>时代的两</a:t>
            </a:r>
            <a:r>
              <a:rPr lang="zh-CN" altLang="en-US" dirty="0" smtClean="0"/>
              <a:t>大宝</a:t>
            </a:r>
            <a:r>
              <a:rPr lang="en-US" altLang="zh-CN" dirty="0" smtClean="0"/>
              <a:t>——</a:t>
            </a:r>
            <a:r>
              <a:rPr lang="zh-CN" altLang="en-US" dirty="0" smtClean="0"/>
              <a:t>产品</a:t>
            </a:r>
            <a:r>
              <a:rPr lang="zh-CN" altLang="en-US" dirty="0"/>
              <a:t>和运营</a:t>
            </a:r>
          </a:p>
        </p:txBody>
      </p:sp>
      <p:sp>
        <p:nvSpPr>
          <p:cNvPr id="11" name="矩形 10"/>
          <p:cNvSpPr/>
          <p:nvPr/>
        </p:nvSpPr>
        <p:spPr>
          <a:xfrm>
            <a:off x="2600584" y="5714454"/>
            <a:ext cx="7356123" cy="515835"/>
          </a:xfrm>
          <a:prstGeom prst="rect">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b="1" dirty="0">
                <a:latin typeface="Microsoft YaHei" charset="0"/>
                <a:ea typeface="Microsoft YaHei" charset="0"/>
                <a:cs typeface="Microsoft YaHei" charset="0"/>
              </a:rPr>
              <a:t>这些都和品牌息息相关！</a:t>
            </a:r>
          </a:p>
        </p:txBody>
      </p:sp>
      <p:sp>
        <p:nvSpPr>
          <p:cNvPr id="12" name="三角形 11"/>
          <p:cNvSpPr/>
          <p:nvPr/>
        </p:nvSpPr>
        <p:spPr>
          <a:xfrm rot="10800000">
            <a:off x="2636337" y="5324214"/>
            <a:ext cx="7284616" cy="308670"/>
          </a:xfrm>
          <a:prstGeom prst="triangle">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grpSp>
        <p:nvGrpSpPr>
          <p:cNvPr id="54" name="组 53"/>
          <p:cNvGrpSpPr/>
          <p:nvPr/>
        </p:nvGrpSpPr>
        <p:grpSpPr>
          <a:xfrm>
            <a:off x="1225294" y="2371530"/>
            <a:ext cx="9296418" cy="2776419"/>
            <a:chOff x="1211925" y="1853127"/>
            <a:chExt cx="9958179" cy="2974057"/>
          </a:xfrm>
        </p:grpSpPr>
        <p:sp>
          <p:nvSpPr>
            <p:cNvPr id="15" name="矩形 14"/>
            <p:cNvSpPr/>
            <p:nvPr/>
          </p:nvSpPr>
          <p:spPr>
            <a:xfrm>
              <a:off x="1211925" y="2941843"/>
              <a:ext cx="1178460" cy="35446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产品定位</a:t>
              </a:r>
              <a:endParaRPr kumimoji="1" lang="zh-CN" altLang="en-US" dirty="0">
                <a:latin typeface="Microsoft YaHei" charset="-122"/>
                <a:ea typeface="Microsoft YaHei" charset="-122"/>
                <a:cs typeface="Microsoft YaHei" charset="-122"/>
              </a:endParaRPr>
            </a:p>
          </p:txBody>
        </p:sp>
        <p:grpSp>
          <p:nvGrpSpPr>
            <p:cNvPr id="19" name="组 18"/>
            <p:cNvGrpSpPr/>
            <p:nvPr/>
          </p:nvGrpSpPr>
          <p:grpSpPr>
            <a:xfrm>
              <a:off x="3021130" y="1933383"/>
              <a:ext cx="1870183" cy="354466"/>
              <a:chOff x="3456560" y="2842240"/>
              <a:chExt cx="1565384" cy="354466"/>
            </a:xfrm>
          </p:grpSpPr>
          <p:sp>
            <p:nvSpPr>
              <p:cNvPr id="17" name="矩形 16"/>
              <p:cNvSpPr/>
              <p:nvPr/>
            </p:nvSpPr>
            <p:spPr>
              <a:xfrm>
                <a:off x="3456560" y="2842240"/>
                <a:ext cx="1565384" cy="354466"/>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18" name="文本框 17"/>
              <p:cNvSpPr txBox="1"/>
              <p:nvPr/>
            </p:nvSpPr>
            <p:spPr>
              <a:xfrm>
                <a:off x="3526059" y="2858152"/>
                <a:ext cx="1056224" cy="307777"/>
              </a:xfrm>
              <a:prstGeom prst="rect">
                <a:avLst/>
              </a:prstGeom>
              <a:noFill/>
            </p:spPr>
            <p:txBody>
              <a:bodyPr wrap="none" rtlCol="0">
                <a:spAutoFit/>
              </a:bodyPr>
              <a:lstStyle/>
              <a:p>
                <a:r>
                  <a:rPr kumimoji="1" lang="zh-CN" altLang="en-US" sz="1400" dirty="0" smtClean="0">
                    <a:solidFill>
                      <a:schemeClr val="bg1"/>
                    </a:solidFill>
                    <a:latin typeface="Microsoft YaHei" charset="-122"/>
                    <a:ea typeface="Microsoft YaHei" charset="-122"/>
                    <a:cs typeface="Microsoft YaHei" charset="-122"/>
                  </a:rPr>
                  <a:t>目标市场定位</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20" name="组 19"/>
            <p:cNvGrpSpPr/>
            <p:nvPr/>
          </p:nvGrpSpPr>
          <p:grpSpPr>
            <a:xfrm>
              <a:off x="3021130" y="2453108"/>
              <a:ext cx="1870183" cy="354466"/>
              <a:chOff x="3456560" y="2842240"/>
              <a:chExt cx="1565384" cy="354466"/>
            </a:xfrm>
            <a:noFill/>
          </p:grpSpPr>
          <p:sp>
            <p:nvSpPr>
              <p:cNvPr id="21" name="矩形 20"/>
              <p:cNvSpPr/>
              <p:nvPr/>
            </p:nvSpPr>
            <p:spPr>
              <a:xfrm>
                <a:off x="3456560" y="2842240"/>
                <a:ext cx="1565384" cy="354466"/>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22" name="文本框 21"/>
              <p:cNvSpPr txBox="1"/>
              <p:nvPr/>
            </p:nvSpPr>
            <p:spPr>
              <a:xfrm>
                <a:off x="3526059" y="2858152"/>
                <a:ext cx="1056224" cy="307777"/>
              </a:xfrm>
              <a:prstGeom prst="rect">
                <a:avLst/>
              </a:prstGeom>
              <a:grpFill/>
              <a:ln>
                <a:noFill/>
              </a:ln>
            </p:spPr>
            <p:txBody>
              <a:bodyPr wrap="none" rtlCol="0">
                <a:spAutoFit/>
              </a:bodyPr>
              <a:lstStyle/>
              <a:p>
                <a:r>
                  <a:rPr kumimoji="1" lang="zh-CN" altLang="en-US" sz="1400" dirty="0" smtClean="0">
                    <a:solidFill>
                      <a:schemeClr val="tx1">
                        <a:lumMod val="75000"/>
                        <a:lumOff val="25000"/>
                      </a:schemeClr>
                    </a:solidFill>
                    <a:latin typeface="Microsoft YaHei" charset="-122"/>
                    <a:ea typeface="Microsoft YaHei" charset="-122"/>
                    <a:cs typeface="Microsoft YaHei" charset="-122"/>
                  </a:rPr>
                  <a:t>产品需求定位</a:t>
                </a:r>
                <a:endParaRPr kumimoji="1" lang="zh-CN" altLang="en-US" sz="1400" dirty="0">
                  <a:solidFill>
                    <a:schemeClr val="tx1">
                      <a:lumMod val="75000"/>
                      <a:lumOff val="25000"/>
                    </a:schemeClr>
                  </a:solidFill>
                  <a:latin typeface="Microsoft YaHei" charset="-122"/>
                  <a:ea typeface="Microsoft YaHei" charset="-122"/>
                  <a:cs typeface="Microsoft YaHei" charset="-122"/>
                </a:endParaRPr>
              </a:p>
            </p:txBody>
          </p:sp>
        </p:grpSp>
        <p:grpSp>
          <p:nvGrpSpPr>
            <p:cNvPr id="23" name="组 22"/>
            <p:cNvGrpSpPr/>
            <p:nvPr/>
          </p:nvGrpSpPr>
          <p:grpSpPr>
            <a:xfrm>
              <a:off x="3021130" y="2964313"/>
              <a:ext cx="1870183" cy="354466"/>
              <a:chOff x="3456560" y="2842240"/>
              <a:chExt cx="1565384" cy="354466"/>
            </a:xfrm>
            <a:noFill/>
          </p:grpSpPr>
          <p:sp>
            <p:nvSpPr>
              <p:cNvPr id="24" name="矩形 23"/>
              <p:cNvSpPr/>
              <p:nvPr/>
            </p:nvSpPr>
            <p:spPr>
              <a:xfrm>
                <a:off x="3456560" y="2842240"/>
                <a:ext cx="1565384" cy="354466"/>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25" name="文本框 24"/>
              <p:cNvSpPr txBox="1"/>
              <p:nvPr/>
            </p:nvSpPr>
            <p:spPr>
              <a:xfrm>
                <a:off x="3526059" y="2858152"/>
                <a:ext cx="1056224" cy="307777"/>
              </a:xfrm>
              <a:prstGeom prst="rect">
                <a:avLst/>
              </a:prstGeom>
              <a:grpFill/>
              <a:ln>
                <a:noFill/>
              </a:ln>
            </p:spPr>
            <p:txBody>
              <a:bodyPr wrap="none" rtlCol="0">
                <a:spAutoFit/>
              </a:bodyPr>
              <a:lstStyle/>
              <a:p>
                <a:r>
                  <a:rPr kumimoji="1" lang="zh-CN" altLang="en-US" sz="1400" dirty="0" smtClean="0">
                    <a:solidFill>
                      <a:schemeClr val="tx1">
                        <a:lumMod val="75000"/>
                        <a:lumOff val="25000"/>
                      </a:schemeClr>
                    </a:solidFill>
                    <a:latin typeface="Microsoft YaHei" charset="-122"/>
                    <a:ea typeface="Microsoft YaHei" charset="-122"/>
                    <a:cs typeface="Microsoft YaHei" charset="-122"/>
                  </a:rPr>
                  <a:t>产品测试定位</a:t>
                </a:r>
                <a:endParaRPr kumimoji="1" lang="zh-CN" altLang="en-US" sz="1400" dirty="0">
                  <a:solidFill>
                    <a:schemeClr val="tx1">
                      <a:lumMod val="75000"/>
                      <a:lumOff val="25000"/>
                    </a:schemeClr>
                  </a:solidFill>
                  <a:latin typeface="Microsoft YaHei" charset="-122"/>
                  <a:ea typeface="Microsoft YaHei" charset="-122"/>
                  <a:cs typeface="Microsoft YaHei" charset="-122"/>
                </a:endParaRPr>
              </a:p>
            </p:txBody>
          </p:sp>
        </p:grpSp>
        <p:grpSp>
          <p:nvGrpSpPr>
            <p:cNvPr id="26" name="组 25"/>
            <p:cNvGrpSpPr/>
            <p:nvPr/>
          </p:nvGrpSpPr>
          <p:grpSpPr>
            <a:xfrm>
              <a:off x="3021131" y="3481700"/>
              <a:ext cx="1870183" cy="354466"/>
              <a:chOff x="3456560" y="2842240"/>
              <a:chExt cx="1565384" cy="354466"/>
            </a:xfrm>
          </p:grpSpPr>
          <p:sp>
            <p:nvSpPr>
              <p:cNvPr id="27" name="矩形 26"/>
              <p:cNvSpPr/>
              <p:nvPr/>
            </p:nvSpPr>
            <p:spPr>
              <a:xfrm>
                <a:off x="3456560" y="2842240"/>
                <a:ext cx="1565384" cy="354466"/>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28" name="文本框 27"/>
              <p:cNvSpPr txBox="1"/>
              <p:nvPr/>
            </p:nvSpPr>
            <p:spPr>
              <a:xfrm>
                <a:off x="3526060" y="2858151"/>
                <a:ext cx="1495883" cy="329686"/>
              </a:xfrm>
              <a:prstGeom prst="rect">
                <a:avLst/>
              </a:prstGeom>
              <a:noFill/>
            </p:spPr>
            <p:txBody>
              <a:bodyPr wrap="square" rtlCol="0">
                <a:spAutoFit/>
              </a:bodyPr>
              <a:lstStyle/>
              <a:p>
                <a:r>
                  <a:rPr kumimoji="1" lang="zh-CN" altLang="en-US" sz="1400" dirty="0" smtClean="0">
                    <a:solidFill>
                      <a:schemeClr val="bg1"/>
                    </a:solidFill>
                    <a:latin typeface="Microsoft YaHei" charset="-122"/>
                    <a:ea typeface="Microsoft YaHei" charset="-122"/>
                    <a:cs typeface="Microsoft YaHei" charset="-122"/>
                  </a:rPr>
                  <a:t>差异化价值点定位</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29" name="组 28"/>
            <p:cNvGrpSpPr/>
            <p:nvPr/>
          </p:nvGrpSpPr>
          <p:grpSpPr>
            <a:xfrm>
              <a:off x="3021132" y="4017337"/>
              <a:ext cx="1870184" cy="354465"/>
              <a:chOff x="3456561" y="2842240"/>
              <a:chExt cx="1565385" cy="354465"/>
            </a:xfrm>
          </p:grpSpPr>
          <p:sp>
            <p:nvSpPr>
              <p:cNvPr id="30" name="矩形 29"/>
              <p:cNvSpPr/>
              <p:nvPr/>
            </p:nvSpPr>
            <p:spPr>
              <a:xfrm>
                <a:off x="3456561" y="2842240"/>
                <a:ext cx="1565385" cy="354465"/>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31" name="文本框 30"/>
              <p:cNvSpPr txBox="1"/>
              <p:nvPr/>
            </p:nvSpPr>
            <p:spPr>
              <a:xfrm>
                <a:off x="3526059" y="2858151"/>
                <a:ext cx="1363745" cy="338554"/>
              </a:xfrm>
              <a:prstGeom prst="rect">
                <a:avLst/>
              </a:prstGeom>
              <a:noFill/>
            </p:spPr>
            <p:txBody>
              <a:bodyPr wrap="square" rtlCol="0">
                <a:spAutoFit/>
              </a:bodyPr>
              <a:lstStyle/>
              <a:p>
                <a:r>
                  <a:rPr kumimoji="1" lang="zh-CN" altLang="en-US" sz="1400" dirty="0" smtClean="0">
                    <a:solidFill>
                      <a:schemeClr val="bg1"/>
                    </a:solidFill>
                    <a:latin typeface="Microsoft YaHei" charset="-122"/>
                    <a:ea typeface="Microsoft YaHei" charset="-122"/>
                    <a:cs typeface="Microsoft YaHei" charset="-122"/>
                  </a:rPr>
                  <a:t>营销定位</a:t>
                </a:r>
                <a:endParaRPr kumimoji="1" lang="zh-CN" altLang="en-US" sz="1400" dirty="0">
                  <a:solidFill>
                    <a:schemeClr val="bg1"/>
                  </a:solidFill>
                  <a:latin typeface="Microsoft YaHei" charset="-122"/>
                  <a:ea typeface="Microsoft YaHei" charset="-122"/>
                  <a:cs typeface="Microsoft YaHei" charset="-122"/>
                </a:endParaRPr>
              </a:p>
            </p:txBody>
          </p:sp>
        </p:grpSp>
        <p:sp>
          <p:nvSpPr>
            <p:cNvPr id="32" name="左大括号 31"/>
            <p:cNvSpPr/>
            <p:nvPr/>
          </p:nvSpPr>
          <p:spPr>
            <a:xfrm>
              <a:off x="2500643" y="2064224"/>
              <a:ext cx="478971" cy="2109705"/>
            </a:xfrm>
            <a:prstGeom prst="lef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矩形 32"/>
            <p:cNvSpPr/>
            <p:nvPr/>
          </p:nvSpPr>
          <p:spPr>
            <a:xfrm>
              <a:off x="6533014" y="3083384"/>
              <a:ext cx="1178460" cy="35446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运营体验</a:t>
              </a:r>
              <a:endParaRPr kumimoji="1" lang="zh-CN" altLang="en-US" dirty="0">
                <a:latin typeface="Microsoft YaHei" charset="-122"/>
                <a:ea typeface="Microsoft YaHei" charset="-122"/>
                <a:cs typeface="Microsoft YaHei" charset="-122"/>
              </a:endParaRPr>
            </a:p>
          </p:txBody>
        </p:sp>
        <p:grpSp>
          <p:nvGrpSpPr>
            <p:cNvPr id="34" name="组 33"/>
            <p:cNvGrpSpPr/>
            <p:nvPr/>
          </p:nvGrpSpPr>
          <p:grpSpPr>
            <a:xfrm>
              <a:off x="8274153" y="1853127"/>
              <a:ext cx="2799220" cy="354466"/>
              <a:chOff x="3456560" y="2842240"/>
              <a:chExt cx="1565384" cy="354466"/>
            </a:xfrm>
          </p:grpSpPr>
          <p:sp>
            <p:nvSpPr>
              <p:cNvPr id="35" name="矩形 34"/>
              <p:cNvSpPr/>
              <p:nvPr/>
            </p:nvSpPr>
            <p:spPr>
              <a:xfrm>
                <a:off x="3456560" y="2842240"/>
                <a:ext cx="1565384" cy="354466"/>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36" name="文本框 35"/>
              <p:cNvSpPr txBox="1"/>
              <p:nvPr/>
            </p:nvSpPr>
            <p:spPr>
              <a:xfrm>
                <a:off x="3472729" y="2871184"/>
                <a:ext cx="830906" cy="307777"/>
              </a:xfrm>
              <a:prstGeom prst="rect">
                <a:avLst/>
              </a:prstGeom>
              <a:noFill/>
            </p:spPr>
            <p:txBody>
              <a:bodyPr wrap="none" rtlCol="0">
                <a:spAutoFit/>
              </a:bodyPr>
              <a:lstStyle/>
              <a:p>
                <a:r>
                  <a:rPr kumimoji="1" lang="zh-CN" altLang="en-US" sz="1400" dirty="0" smtClean="0">
                    <a:solidFill>
                      <a:schemeClr val="bg1"/>
                    </a:solidFill>
                    <a:latin typeface="Microsoft YaHei" charset="-122"/>
                    <a:ea typeface="Microsoft YaHei" charset="-122"/>
                    <a:cs typeface="Microsoft YaHei" charset="-122"/>
                  </a:rPr>
                  <a:t>轻松获取完整产品信息</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37" name="组 36"/>
            <p:cNvGrpSpPr/>
            <p:nvPr/>
          </p:nvGrpSpPr>
          <p:grpSpPr>
            <a:xfrm>
              <a:off x="8274153" y="2372852"/>
              <a:ext cx="2799220" cy="354466"/>
              <a:chOff x="3456560" y="2842240"/>
              <a:chExt cx="1565384" cy="354466"/>
            </a:xfrm>
            <a:noFill/>
          </p:grpSpPr>
          <p:sp>
            <p:nvSpPr>
              <p:cNvPr id="38" name="矩形 37"/>
              <p:cNvSpPr/>
              <p:nvPr/>
            </p:nvSpPr>
            <p:spPr>
              <a:xfrm>
                <a:off x="3456560" y="2842240"/>
                <a:ext cx="1565384" cy="354466"/>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39" name="文本框 38"/>
              <p:cNvSpPr txBox="1"/>
              <p:nvPr/>
            </p:nvSpPr>
            <p:spPr>
              <a:xfrm>
                <a:off x="3468456" y="2871786"/>
                <a:ext cx="604882" cy="307777"/>
              </a:xfrm>
              <a:prstGeom prst="rect">
                <a:avLst/>
              </a:prstGeom>
              <a:grpFill/>
              <a:ln>
                <a:noFill/>
              </a:ln>
            </p:spPr>
            <p:txBody>
              <a:bodyPr wrap="none" rtlCol="0">
                <a:spAutoFit/>
              </a:bodyPr>
              <a:lstStyle/>
              <a:p>
                <a:r>
                  <a:rPr kumimoji="1" lang="zh-CN" altLang="en-US" sz="1400" dirty="0" smtClean="0">
                    <a:solidFill>
                      <a:schemeClr val="bg1"/>
                    </a:solidFill>
                    <a:latin typeface="Microsoft YaHei" charset="-122"/>
                    <a:ea typeface="Microsoft YaHei" charset="-122"/>
                    <a:cs typeface="Microsoft YaHei" charset="-122"/>
                  </a:rPr>
                  <a:t>愉悦的交互体验</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40" name="组 39"/>
            <p:cNvGrpSpPr/>
            <p:nvPr/>
          </p:nvGrpSpPr>
          <p:grpSpPr>
            <a:xfrm>
              <a:off x="8274153" y="2884057"/>
              <a:ext cx="2799220" cy="354466"/>
              <a:chOff x="3456560" y="2842240"/>
              <a:chExt cx="1565384" cy="354466"/>
            </a:xfrm>
            <a:noFill/>
          </p:grpSpPr>
          <p:sp>
            <p:nvSpPr>
              <p:cNvPr id="41" name="矩形 40"/>
              <p:cNvSpPr/>
              <p:nvPr/>
            </p:nvSpPr>
            <p:spPr>
              <a:xfrm>
                <a:off x="3456560" y="2842240"/>
                <a:ext cx="1565384" cy="354466"/>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42" name="文本框 41"/>
              <p:cNvSpPr txBox="1"/>
              <p:nvPr/>
            </p:nvSpPr>
            <p:spPr>
              <a:xfrm>
                <a:off x="3470814" y="2871786"/>
                <a:ext cx="604882" cy="307777"/>
              </a:xfrm>
              <a:prstGeom prst="rect">
                <a:avLst/>
              </a:prstGeom>
              <a:grpFill/>
              <a:ln>
                <a:noFill/>
              </a:ln>
            </p:spPr>
            <p:txBody>
              <a:bodyPr wrap="none" rtlCol="0">
                <a:spAutoFit/>
              </a:bodyPr>
              <a:lstStyle/>
              <a:p>
                <a:r>
                  <a:rPr kumimoji="1" lang="zh-CN" altLang="en-US" sz="1400" dirty="0" smtClean="0">
                    <a:solidFill>
                      <a:schemeClr val="tx1">
                        <a:lumMod val="75000"/>
                        <a:lumOff val="25000"/>
                      </a:schemeClr>
                    </a:solidFill>
                    <a:latin typeface="Microsoft YaHei" charset="-122"/>
                    <a:ea typeface="Microsoft YaHei" charset="-122"/>
                    <a:cs typeface="Microsoft YaHei" charset="-122"/>
                  </a:rPr>
                  <a:t>专家顾问型客服</a:t>
                </a:r>
                <a:endParaRPr kumimoji="1" lang="zh-CN" altLang="en-US" sz="1400" dirty="0">
                  <a:solidFill>
                    <a:schemeClr val="tx1">
                      <a:lumMod val="75000"/>
                      <a:lumOff val="25000"/>
                    </a:schemeClr>
                  </a:solidFill>
                  <a:latin typeface="Microsoft YaHei" charset="-122"/>
                  <a:ea typeface="Microsoft YaHei" charset="-122"/>
                  <a:cs typeface="Microsoft YaHei" charset="-122"/>
                </a:endParaRPr>
              </a:p>
            </p:txBody>
          </p:sp>
        </p:grpSp>
        <p:grpSp>
          <p:nvGrpSpPr>
            <p:cNvPr id="43" name="组 42"/>
            <p:cNvGrpSpPr/>
            <p:nvPr/>
          </p:nvGrpSpPr>
          <p:grpSpPr>
            <a:xfrm>
              <a:off x="8226682" y="3384237"/>
              <a:ext cx="2846690" cy="430887"/>
              <a:chOff x="3436639" y="2825033"/>
              <a:chExt cx="1591930" cy="430887"/>
            </a:xfrm>
          </p:grpSpPr>
          <p:sp>
            <p:nvSpPr>
              <p:cNvPr id="44" name="矩形 43"/>
              <p:cNvSpPr/>
              <p:nvPr/>
            </p:nvSpPr>
            <p:spPr>
              <a:xfrm>
                <a:off x="3456560" y="2842240"/>
                <a:ext cx="1565384" cy="3544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45" name="文本框 44"/>
              <p:cNvSpPr txBox="1"/>
              <p:nvPr/>
            </p:nvSpPr>
            <p:spPr>
              <a:xfrm>
                <a:off x="3436639" y="2825033"/>
                <a:ext cx="1591930" cy="430887"/>
              </a:xfrm>
              <a:prstGeom prst="rect">
                <a:avLst/>
              </a:prstGeom>
              <a:noFill/>
            </p:spPr>
            <p:txBody>
              <a:bodyPr wrap="square" rtlCol="0">
                <a:spAutoFit/>
              </a:bodyPr>
              <a:lstStyle/>
              <a:p>
                <a:r>
                  <a:rPr kumimoji="1" lang="zh-CN" altLang="en-US" sz="1100" dirty="0" smtClean="0">
                    <a:solidFill>
                      <a:schemeClr val="tx1">
                        <a:lumMod val="75000"/>
                        <a:lumOff val="25000"/>
                      </a:schemeClr>
                    </a:solidFill>
                    <a:latin typeface="Microsoft YaHei" charset="-122"/>
                    <a:ea typeface="Microsoft YaHei" charset="-122"/>
                    <a:cs typeface="Microsoft YaHei" charset="-122"/>
                  </a:rPr>
                  <a:t>快捷、优质的物流，包括快递包装盒体验也需要充满人性化、个性化</a:t>
                </a:r>
                <a:endParaRPr kumimoji="1" lang="zh-CN" altLang="en-US" sz="1100" dirty="0">
                  <a:solidFill>
                    <a:schemeClr val="tx1">
                      <a:lumMod val="75000"/>
                      <a:lumOff val="25000"/>
                    </a:schemeClr>
                  </a:solidFill>
                  <a:latin typeface="Microsoft YaHei" charset="-122"/>
                  <a:ea typeface="Microsoft YaHei" charset="-122"/>
                  <a:cs typeface="Microsoft YaHei" charset="-122"/>
                </a:endParaRPr>
              </a:p>
            </p:txBody>
          </p:sp>
        </p:grpSp>
        <p:grpSp>
          <p:nvGrpSpPr>
            <p:cNvPr id="46" name="组 45"/>
            <p:cNvGrpSpPr/>
            <p:nvPr/>
          </p:nvGrpSpPr>
          <p:grpSpPr>
            <a:xfrm>
              <a:off x="8274156" y="3937081"/>
              <a:ext cx="2895948" cy="354466"/>
              <a:chOff x="3456560" y="2842240"/>
              <a:chExt cx="1619476" cy="354466"/>
            </a:xfrm>
          </p:grpSpPr>
          <p:sp>
            <p:nvSpPr>
              <p:cNvPr id="47" name="矩形 46"/>
              <p:cNvSpPr/>
              <p:nvPr/>
            </p:nvSpPr>
            <p:spPr>
              <a:xfrm>
                <a:off x="3456560" y="2842240"/>
                <a:ext cx="1565384" cy="3544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48" name="文本框 47"/>
              <p:cNvSpPr txBox="1"/>
              <p:nvPr/>
            </p:nvSpPr>
            <p:spPr>
              <a:xfrm>
                <a:off x="3470812" y="2872394"/>
                <a:ext cx="1605224" cy="307777"/>
              </a:xfrm>
              <a:prstGeom prst="rect">
                <a:avLst/>
              </a:prstGeom>
              <a:noFill/>
            </p:spPr>
            <p:txBody>
              <a:bodyPr wrap="square" rtlCol="0">
                <a:spAutoFit/>
              </a:bodyPr>
              <a:lstStyle/>
              <a:p>
                <a:r>
                  <a:rPr kumimoji="1" lang="zh-CN" altLang="en-US" sz="1400" dirty="0" smtClean="0">
                    <a:solidFill>
                      <a:schemeClr val="tx1">
                        <a:lumMod val="75000"/>
                        <a:lumOff val="25000"/>
                      </a:schemeClr>
                    </a:solidFill>
                    <a:latin typeface="Microsoft YaHei" charset="-122"/>
                    <a:ea typeface="Microsoft YaHei" charset="-122"/>
                    <a:cs typeface="Microsoft YaHei" charset="-122"/>
                  </a:rPr>
                  <a:t>安全，便捷的支付体验</a:t>
                </a:r>
                <a:endParaRPr kumimoji="1" lang="zh-CN" altLang="en-US" sz="1400" dirty="0">
                  <a:solidFill>
                    <a:schemeClr val="tx1">
                      <a:lumMod val="75000"/>
                      <a:lumOff val="25000"/>
                    </a:schemeClr>
                  </a:solidFill>
                  <a:latin typeface="Microsoft YaHei" charset="-122"/>
                  <a:ea typeface="Microsoft YaHei" charset="-122"/>
                  <a:cs typeface="Microsoft YaHei" charset="-122"/>
                </a:endParaRPr>
              </a:p>
            </p:txBody>
          </p:sp>
        </p:grpSp>
        <p:sp>
          <p:nvSpPr>
            <p:cNvPr id="49" name="左大括号 48"/>
            <p:cNvSpPr/>
            <p:nvPr/>
          </p:nvSpPr>
          <p:spPr>
            <a:xfrm>
              <a:off x="7753666" y="1983968"/>
              <a:ext cx="478971" cy="2625719"/>
            </a:xfrm>
            <a:prstGeom prst="lef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0" name="文本框 49"/>
            <p:cNvSpPr txBox="1"/>
            <p:nvPr/>
          </p:nvSpPr>
          <p:spPr>
            <a:xfrm>
              <a:off x="3258049" y="4499609"/>
              <a:ext cx="1261884" cy="276999"/>
            </a:xfrm>
            <a:prstGeom prst="rect">
              <a:avLst/>
            </a:prstGeom>
            <a:noFill/>
          </p:spPr>
          <p:txBody>
            <a:bodyPr wrap="none" rtlCol="0">
              <a:spAutoFit/>
            </a:bodyPr>
            <a:lstStyle/>
            <a:p>
              <a:r>
                <a:rPr kumimoji="1" lang="zh-CN" altLang="en-US" sz="1200" smtClean="0">
                  <a:latin typeface="Microsoft YaHei" charset="-122"/>
                  <a:ea typeface="Microsoft YaHei" charset="-122"/>
                  <a:cs typeface="Microsoft YaHei" charset="-122"/>
                </a:rPr>
                <a:t>产品定位五步法</a:t>
              </a:r>
              <a:endParaRPr kumimoji="1" lang="zh-CN" altLang="en-US" sz="1200">
                <a:latin typeface="Microsoft YaHei" charset="-122"/>
                <a:ea typeface="Microsoft YaHei" charset="-122"/>
                <a:cs typeface="Microsoft YaHei" charset="-122"/>
              </a:endParaRPr>
            </a:p>
          </p:txBody>
        </p:sp>
        <p:grpSp>
          <p:nvGrpSpPr>
            <p:cNvPr id="51" name="组 50"/>
            <p:cNvGrpSpPr/>
            <p:nvPr/>
          </p:nvGrpSpPr>
          <p:grpSpPr>
            <a:xfrm>
              <a:off x="8274153" y="4472718"/>
              <a:ext cx="2870462" cy="354466"/>
              <a:chOff x="3456559" y="2842240"/>
              <a:chExt cx="1605224" cy="354466"/>
            </a:xfrm>
          </p:grpSpPr>
          <p:sp>
            <p:nvSpPr>
              <p:cNvPr id="52" name="矩形 51"/>
              <p:cNvSpPr/>
              <p:nvPr/>
            </p:nvSpPr>
            <p:spPr>
              <a:xfrm>
                <a:off x="3456560" y="2842240"/>
                <a:ext cx="1565384" cy="354466"/>
              </a:xfrm>
              <a:prstGeom prst="rect">
                <a:avLst/>
              </a:prstGeom>
              <a:solidFill>
                <a:srgbClr val="FF3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Microsoft YaHei" charset="-122"/>
                  <a:ea typeface="Microsoft YaHei" charset="-122"/>
                  <a:cs typeface="Microsoft YaHei" charset="-122"/>
                </a:endParaRPr>
              </a:p>
            </p:txBody>
          </p:sp>
          <p:sp>
            <p:nvSpPr>
              <p:cNvPr id="53" name="文本框 52"/>
              <p:cNvSpPr txBox="1"/>
              <p:nvPr/>
            </p:nvSpPr>
            <p:spPr>
              <a:xfrm>
                <a:off x="3456559" y="2873455"/>
                <a:ext cx="1605224" cy="307777"/>
              </a:xfrm>
              <a:prstGeom prst="rect">
                <a:avLst/>
              </a:prstGeom>
              <a:noFill/>
            </p:spPr>
            <p:txBody>
              <a:bodyPr wrap="square" rtlCol="0">
                <a:spAutoFit/>
              </a:bodyPr>
              <a:lstStyle/>
              <a:p>
                <a:r>
                  <a:rPr kumimoji="1" lang="zh-CN" altLang="en-US" sz="1400" dirty="0" smtClean="0">
                    <a:solidFill>
                      <a:schemeClr val="bg1"/>
                    </a:solidFill>
                    <a:latin typeface="Microsoft YaHei" charset="-122"/>
                    <a:ea typeface="Microsoft YaHei" charset="-122"/>
                    <a:cs typeface="Microsoft YaHei" charset="-122"/>
                  </a:rPr>
                  <a:t>产品使用起来方便简洁，无烦恼</a:t>
                </a:r>
                <a:endParaRPr kumimoji="1" lang="zh-CN" altLang="en-US" sz="1400" dirty="0">
                  <a:solidFill>
                    <a:schemeClr val="bg1"/>
                  </a:solidFill>
                  <a:latin typeface="Microsoft YaHei" charset="-122"/>
                  <a:ea typeface="Microsoft YaHei" charset="-122"/>
                  <a:cs typeface="Microsoft YaHei" charset="-122"/>
                </a:endParaRPr>
              </a:p>
            </p:txBody>
          </p:sp>
        </p:grpSp>
      </p:grpSp>
    </p:spTree>
    <p:extLst>
      <p:ext uri="{BB962C8B-B14F-4D97-AF65-F5344CB8AC3E}">
        <p14:creationId xmlns:p14="http://schemas.microsoft.com/office/powerpoint/2010/main" val="104478983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43212" y="916376"/>
            <a:ext cx="1888815"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横向</a:t>
            </a:r>
            <a:r>
              <a:rPr lang="zh-CN" altLang="en-US" dirty="0"/>
              <a:t>语境去思考</a:t>
            </a:r>
          </a:p>
        </p:txBody>
      </p:sp>
      <p:sp>
        <p:nvSpPr>
          <p:cNvPr id="3" name="矩形 2"/>
          <p:cNvSpPr/>
          <p:nvPr/>
        </p:nvSpPr>
        <p:spPr>
          <a:xfrm>
            <a:off x="3821845" y="1708184"/>
            <a:ext cx="4698722" cy="584775"/>
          </a:xfrm>
          <a:prstGeom prst="rect">
            <a:avLst/>
          </a:prstGeom>
        </p:spPr>
        <p:txBody>
          <a:bodyPr wrap="none">
            <a:spAutoFit/>
          </a:bodyPr>
          <a:lstStyle/>
          <a:p>
            <a:pPr defTabSz="1083706" eaLnBrk="0" hangingPunct="0"/>
            <a:r>
              <a:rPr lang="zh-CN" altLang="en-US" sz="3200" b="1">
                <a:solidFill>
                  <a:schemeClr val="tx1">
                    <a:lumMod val="75000"/>
                    <a:lumOff val="25000"/>
                  </a:schemeClr>
                </a:solidFill>
                <a:latin typeface="Microsoft YaHei" charset="0"/>
                <a:ea typeface="Microsoft YaHei" charset="0"/>
                <a:cs typeface="Microsoft YaHei" charset="0"/>
              </a:rPr>
              <a:t>品牌和产品与运营的关联</a:t>
            </a:r>
            <a:endParaRPr lang="zh-TW" altLang="en-US" sz="3200" b="1" dirty="0">
              <a:solidFill>
                <a:schemeClr val="tx1">
                  <a:lumMod val="75000"/>
                  <a:lumOff val="25000"/>
                </a:schemeClr>
              </a:solidFill>
              <a:latin typeface="Microsoft YaHei" charset="0"/>
              <a:ea typeface="Microsoft YaHei" charset="0"/>
              <a:cs typeface="Microsoft YaHei" charset="0"/>
            </a:endParaRPr>
          </a:p>
        </p:txBody>
      </p:sp>
      <p:sp>
        <p:nvSpPr>
          <p:cNvPr id="4" name="矩形 3"/>
          <p:cNvSpPr/>
          <p:nvPr/>
        </p:nvSpPr>
        <p:spPr>
          <a:xfrm>
            <a:off x="1395480" y="5449218"/>
            <a:ext cx="1851347" cy="461537"/>
          </a:xfrm>
          <a:prstGeom prst="rect">
            <a:avLst/>
          </a:prstGeom>
        </p:spPr>
        <p:txBody>
          <a:bodyPr wrap="square">
            <a:spAutoFit/>
          </a:bodyPr>
          <a:lstStyle/>
          <a:p>
            <a:pPr algn="ctr" defTabSz="1083706" eaLnBrk="0" hangingPunct="0"/>
            <a:r>
              <a:rPr lang="zh-CN" altLang="en-US" sz="2399" b="1" dirty="0">
                <a:solidFill>
                  <a:schemeClr val="tx1">
                    <a:lumMod val="75000"/>
                    <a:lumOff val="25000"/>
                  </a:schemeClr>
                </a:solidFill>
                <a:latin typeface="Microsoft YaHei" charset="0"/>
                <a:ea typeface="Microsoft YaHei" charset="0"/>
                <a:cs typeface="Microsoft YaHei" charset="0"/>
              </a:rPr>
              <a:t>提供价值</a:t>
            </a:r>
            <a:endParaRPr lang="en-US" altLang="zh-CN" sz="2399" b="1" dirty="0">
              <a:solidFill>
                <a:schemeClr val="tx1">
                  <a:lumMod val="75000"/>
                  <a:lumOff val="25000"/>
                </a:schemeClr>
              </a:solidFill>
              <a:latin typeface="Microsoft YaHei" charset="0"/>
              <a:ea typeface="Microsoft YaHei" charset="0"/>
              <a:cs typeface="Microsoft YaHei" charset="0"/>
            </a:endParaRPr>
          </a:p>
        </p:txBody>
      </p:sp>
      <p:sp>
        <p:nvSpPr>
          <p:cNvPr id="5" name="矩形 4"/>
          <p:cNvSpPr/>
          <p:nvPr/>
        </p:nvSpPr>
        <p:spPr>
          <a:xfrm>
            <a:off x="5263344" y="5449218"/>
            <a:ext cx="1523750" cy="461537"/>
          </a:xfrm>
          <a:prstGeom prst="rect">
            <a:avLst/>
          </a:prstGeom>
        </p:spPr>
        <p:txBody>
          <a:bodyPr wrap="square">
            <a:spAutoFit/>
          </a:bodyPr>
          <a:lstStyle/>
          <a:p>
            <a:pPr defTabSz="1083706" eaLnBrk="0" hangingPunct="0"/>
            <a:r>
              <a:rPr lang="zh-CN" altLang="en-US" sz="2399" b="1">
                <a:solidFill>
                  <a:schemeClr val="tx1">
                    <a:lumMod val="75000"/>
                    <a:lumOff val="25000"/>
                  </a:schemeClr>
                </a:solidFill>
                <a:latin typeface="Microsoft YaHei" charset="0"/>
                <a:ea typeface="Microsoft YaHei" charset="0"/>
                <a:cs typeface="Microsoft YaHei" charset="0"/>
              </a:rPr>
              <a:t>塑造价值</a:t>
            </a:r>
            <a:endParaRPr lang="en-US" altLang="zh-CN" sz="2399" b="1" dirty="0">
              <a:solidFill>
                <a:schemeClr val="tx1">
                  <a:lumMod val="75000"/>
                  <a:lumOff val="25000"/>
                </a:schemeClr>
              </a:solidFill>
              <a:latin typeface="Microsoft YaHei" charset="0"/>
              <a:ea typeface="Microsoft YaHei" charset="0"/>
              <a:cs typeface="Microsoft YaHei" charset="0"/>
            </a:endParaRPr>
          </a:p>
        </p:txBody>
      </p:sp>
      <p:sp>
        <p:nvSpPr>
          <p:cNvPr id="6" name="矩形 5"/>
          <p:cNvSpPr/>
          <p:nvPr/>
        </p:nvSpPr>
        <p:spPr>
          <a:xfrm>
            <a:off x="8873341" y="5449218"/>
            <a:ext cx="1549194" cy="461537"/>
          </a:xfrm>
          <a:prstGeom prst="rect">
            <a:avLst/>
          </a:prstGeom>
        </p:spPr>
        <p:txBody>
          <a:bodyPr wrap="square">
            <a:spAutoFit/>
          </a:bodyPr>
          <a:lstStyle/>
          <a:p>
            <a:pPr defTabSz="1083706" eaLnBrk="0" hangingPunct="0"/>
            <a:r>
              <a:rPr lang="zh-CN" altLang="en-US" sz="2399" b="1" dirty="0">
                <a:solidFill>
                  <a:schemeClr val="tx1">
                    <a:lumMod val="75000"/>
                    <a:lumOff val="25000"/>
                  </a:schemeClr>
                </a:solidFill>
                <a:latin typeface="Microsoft YaHei" charset="0"/>
                <a:ea typeface="Microsoft YaHei" charset="0"/>
                <a:cs typeface="Microsoft YaHei" charset="0"/>
              </a:rPr>
              <a:t>影响价值</a:t>
            </a:r>
            <a:endParaRPr lang="en-US" altLang="zh-CN" sz="2399" b="1" dirty="0">
              <a:solidFill>
                <a:schemeClr val="tx1">
                  <a:lumMod val="75000"/>
                  <a:lumOff val="25000"/>
                </a:schemeClr>
              </a:solidFill>
              <a:latin typeface="Microsoft YaHei" charset="0"/>
              <a:ea typeface="Microsoft YaHei" charset="0"/>
              <a:cs typeface="Microsoft YaHei" charset="0"/>
            </a:endParaRPr>
          </a:p>
        </p:txBody>
      </p:sp>
      <p:sp>
        <p:nvSpPr>
          <p:cNvPr id="7" name="泪珠形 6"/>
          <p:cNvSpPr/>
          <p:nvPr/>
        </p:nvSpPr>
        <p:spPr>
          <a:xfrm rot="8105699">
            <a:off x="1284793" y="2699226"/>
            <a:ext cx="2170260" cy="2170260"/>
          </a:xfrm>
          <a:prstGeom prst="teardrop">
            <a:avLst/>
          </a:prstGeom>
          <a:solidFill>
            <a:srgbClr val="FF5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733"/>
          </a:p>
        </p:txBody>
      </p:sp>
      <p:sp>
        <p:nvSpPr>
          <p:cNvPr id="8" name="泪珠形 7"/>
          <p:cNvSpPr/>
          <p:nvPr/>
        </p:nvSpPr>
        <p:spPr>
          <a:xfrm rot="8105699">
            <a:off x="4956625" y="2699226"/>
            <a:ext cx="2170260" cy="2170260"/>
          </a:xfrm>
          <a:prstGeom prst="teardrop">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9" name="泪珠形 8"/>
          <p:cNvSpPr/>
          <p:nvPr/>
        </p:nvSpPr>
        <p:spPr>
          <a:xfrm rot="8105699">
            <a:off x="8538422" y="2699226"/>
            <a:ext cx="2170260" cy="2170260"/>
          </a:xfrm>
          <a:prstGeom prst="teardrop">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0" name="矩形 9"/>
          <p:cNvSpPr/>
          <p:nvPr/>
        </p:nvSpPr>
        <p:spPr>
          <a:xfrm>
            <a:off x="-678196" y="3435528"/>
            <a:ext cx="6096236" cy="666786"/>
          </a:xfrm>
          <a:prstGeom prst="rect">
            <a:avLst/>
          </a:prstGeom>
        </p:spPr>
        <p:txBody>
          <a:bodyPr>
            <a:spAutoFit/>
          </a:bodyPr>
          <a:lstStyle/>
          <a:p>
            <a:pPr algn="ctr" defTabSz="1083706" eaLnBrk="0" hangingPunct="0"/>
            <a:r>
              <a:rPr lang="zh-CN" altLang="en-US" sz="3733" b="1" dirty="0">
                <a:solidFill>
                  <a:schemeClr val="bg1"/>
                </a:solidFill>
                <a:latin typeface="Microsoft YaHei" charset="0"/>
                <a:ea typeface="Microsoft YaHei" charset="0"/>
                <a:cs typeface="Microsoft YaHei" charset="0"/>
              </a:rPr>
              <a:t>产品痛点</a:t>
            </a:r>
            <a:endParaRPr lang="zh-TW" altLang="en-US" sz="3733" b="1" dirty="0">
              <a:solidFill>
                <a:schemeClr val="bg1"/>
              </a:solidFill>
              <a:latin typeface="Microsoft YaHei" charset="0"/>
              <a:ea typeface="Microsoft YaHei" charset="0"/>
              <a:cs typeface="Microsoft YaHei" charset="0"/>
            </a:endParaRPr>
          </a:p>
        </p:txBody>
      </p:sp>
      <p:sp>
        <p:nvSpPr>
          <p:cNvPr id="11" name="矩形 10"/>
          <p:cNvSpPr/>
          <p:nvPr/>
        </p:nvSpPr>
        <p:spPr>
          <a:xfrm>
            <a:off x="5014986" y="3434160"/>
            <a:ext cx="2420280" cy="666786"/>
          </a:xfrm>
          <a:prstGeom prst="rect">
            <a:avLst/>
          </a:prstGeom>
        </p:spPr>
        <p:txBody>
          <a:bodyPr wrap="square">
            <a:spAutoFit/>
          </a:bodyPr>
          <a:lstStyle/>
          <a:p>
            <a:pPr defTabSz="1083706" eaLnBrk="0" hangingPunct="0"/>
            <a:r>
              <a:rPr lang="zh-CN" altLang="en-US" sz="3733" b="1">
                <a:solidFill>
                  <a:schemeClr val="bg1"/>
                </a:solidFill>
                <a:latin typeface="Microsoft YaHei" charset="0"/>
                <a:ea typeface="Microsoft YaHei" charset="0"/>
                <a:cs typeface="Microsoft YaHei" charset="0"/>
              </a:rPr>
              <a:t>用户思维</a:t>
            </a:r>
            <a:endParaRPr lang="zh-TW" altLang="en-US" sz="3733" b="1" dirty="0">
              <a:solidFill>
                <a:schemeClr val="bg1"/>
              </a:solidFill>
              <a:latin typeface="Microsoft YaHei" charset="0"/>
              <a:ea typeface="Microsoft YaHei" charset="0"/>
              <a:cs typeface="Microsoft YaHei" charset="0"/>
            </a:endParaRPr>
          </a:p>
        </p:txBody>
      </p:sp>
      <p:sp>
        <p:nvSpPr>
          <p:cNvPr id="12" name="矩形 11"/>
          <p:cNvSpPr/>
          <p:nvPr/>
        </p:nvSpPr>
        <p:spPr>
          <a:xfrm>
            <a:off x="8592698" y="3434160"/>
            <a:ext cx="2420280" cy="666786"/>
          </a:xfrm>
          <a:prstGeom prst="rect">
            <a:avLst/>
          </a:prstGeom>
        </p:spPr>
        <p:txBody>
          <a:bodyPr wrap="square">
            <a:spAutoFit/>
          </a:bodyPr>
          <a:lstStyle/>
          <a:p>
            <a:pPr defTabSz="1083706" eaLnBrk="0" hangingPunct="0"/>
            <a:r>
              <a:rPr lang="zh-CN" altLang="en-US" sz="3733" b="1" dirty="0">
                <a:solidFill>
                  <a:schemeClr val="bg1"/>
                </a:solidFill>
                <a:latin typeface="Microsoft YaHei" charset="0"/>
                <a:ea typeface="Microsoft YaHei" charset="0"/>
                <a:cs typeface="Microsoft YaHei" charset="0"/>
              </a:rPr>
              <a:t>品牌体验</a:t>
            </a:r>
            <a:endParaRPr lang="zh-TW" altLang="en-US" sz="3733" b="1" dirty="0">
              <a:solidFill>
                <a:schemeClr val="bg1"/>
              </a:solidFill>
              <a:latin typeface="Microsoft YaHei" charset="0"/>
              <a:ea typeface="Microsoft YaHei" charset="0"/>
              <a:cs typeface="Microsoft YaHei" charset="0"/>
            </a:endParaRPr>
          </a:p>
        </p:txBody>
      </p:sp>
      <p:sp>
        <p:nvSpPr>
          <p:cNvPr id="13" name="圆角矩形 12"/>
          <p:cNvSpPr/>
          <p:nvPr/>
        </p:nvSpPr>
        <p:spPr>
          <a:xfrm>
            <a:off x="1395480" y="5449218"/>
            <a:ext cx="1851347" cy="492461"/>
          </a:xfrm>
          <a:prstGeom prst="roundRect">
            <a:avLst/>
          </a:prstGeom>
          <a:noFill/>
          <a:ln>
            <a:solidFill>
              <a:srgbClr val="E8314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4" name="圆角矩形 13"/>
          <p:cNvSpPr/>
          <p:nvPr/>
        </p:nvSpPr>
        <p:spPr>
          <a:xfrm>
            <a:off x="5014989" y="5449218"/>
            <a:ext cx="1851347" cy="492461"/>
          </a:xfrm>
          <a:prstGeom prst="roundRect">
            <a:avLst/>
          </a:prstGeom>
          <a:noFill/>
          <a:ln>
            <a:solidFill>
              <a:srgbClr val="E8314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5" name="圆角矩形 14"/>
          <p:cNvSpPr/>
          <p:nvPr/>
        </p:nvSpPr>
        <p:spPr>
          <a:xfrm>
            <a:off x="8718178" y="5449218"/>
            <a:ext cx="1851347" cy="492461"/>
          </a:xfrm>
          <a:prstGeom prst="roundRect">
            <a:avLst/>
          </a:prstGeom>
          <a:noFill/>
          <a:ln>
            <a:solidFill>
              <a:srgbClr val="E8314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Tree>
    <p:extLst>
      <p:ext uri="{BB962C8B-B14F-4D97-AF65-F5344CB8AC3E}">
        <p14:creationId xmlns:p14="http://schemas.microsoft.com/office/powerpoint/2010/main" val="5013068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9658" y="2987139"/>
            <a:ext cx="5945710" cy="6093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61" rIns="60961">
            <a:spAutoFit/>
          </a:bodyPr>
          <a:lstStyle/>
          <a:p>
            <a:pPr algn="ctr" defTabSz="914309"/>
            <a:r>
              <a:rPr lang="zh-CN" altLang="en-US" sz="3733" b="1" dirty="0">
                <a:solidFill>
                  <a:schemeClr val="tx1">
                    <a:lumMod val="75000"/>
                    <a:lumOff val="25000"/>
                  </a:schemeClr>
                </a:solidFill>
                <a:latin typeface="Microsoft YaHei" charset="-122"/>
                <a:ea typeface="Microsoft YaHei" charset="-122"/>
                <a:cs typeface="Microsoft YaHei" charset="-122"/>
              </a:rPr>
              <a:t>老</a:t>
            </a:r>
            <a:r>
              <a:rPr lang="zh-CN" altLang="zh-CN" sz="3733" b="1" dirty="0">
                <a:solidFill>
                  <a:schemeClr val="tx1">
                    <a:lumMod val="75000"/>
                    <a:lumOff val="25000"/>
                  </a:schemeClr>
                </a:solidFill>
                <a:latin typeface="Microsoft YaHei" charset="-122"/>
                <a:ea typeface="Microsoft YaHei" charset="-122"/>
                <a:cs typeface="Microsoft YaHei" charset="-122"/>
              </a:rPr>
              <a:t>品牌</a:t>
            </a:r>
            <a:r>
              <a:rPr lang="zh-CN" altLang="en-US" sz="3733" b="1" dirty="0" smtClean="0">
                <a:solidFill>
                  <a:schemeClr val="tx1">
                    <a:lumMod val="75000"/>
                    <a:lumOff val="25000"/>
                  </a:schemeClr>
                </a:solidFill>
                <a:latin typeface="Microsoft YaHei" charset="-122"/>
                <a:ea typeface="Microsoft YaHei" charset="-122"/>
                <a:cs typeface="Microsoft YaHei" charset="-122"/>
              </a:rPr>
              <a:t>为何能成功</a:t>
            </a:r>
            <a:r>
              <a:rPr lang="zh-CN" altLang="zh-CN" sz="3733" b="1" dirty="0">
                <a:solidFill>
                  <a:schemeClr val="tx1">
                    <a:lumMod val="75000"/>
                    <a:lumOff val="25000"/>
                  </a:schemeClr>
                </a:solidFill>
                <a:latin typeface="Microsoft YaHei" charset="-122"/>
                <a:ea typeface="Microsoft YaHei" charset="-122"/>
                <a:cs typeface="Microsoft YaHei" charset="-122"/>
              </a:rPr>
              <a:t>逆袭</a:t>
            </a:r>
            <a:r>
              <a:rPr lang="zh-CN" altLang="en-US" sz="3733" b="1" dirty="0">
                <a:solidFill>
                  <a:schemeClr val="tx1">
                    <a:lumMod val="75000"/>
                    <a:lumOff val="25000"/>
                  </a:schemeClr>
                </a:solidFill>
                <a:latin typeface="Microsoft YaHei" charset="-122"/>
                <a:ea typeface="Microsoft YaHei" charset="-122"/>
                <a:cs typeface="Microsoft YaHei" charset="-122"/>
              </a:rPr>
              <a:t>？</a:t>
            </a: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799941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p:cNvCxnSpPr/>
          <p:nvPr/>
        </p:nvCxnSpPr>
        <p:spPr>
          <a:xfrm>
            <a:off x="5708764" y="1913937"/>
            <a:ext cx="0" cy="3951820"/>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cxnSp>
        <p:nvCxnSpPr>
          <p:cNvPr id="3" name="直线连接符 2"/>
          <p:cNvCxnSpPr/>
          <p:nvPr/>
        </p:nvCxnSpPr>
        <p:spPr>
          <a:xfrm>
            <a:off x="3660416" y="3150225"/>
            <a:ext cx="4031645" cy="1612833"/>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cxnSp>
        <p:nvCxnSpPr>
          <p:cNvPr id="4" name="直线连接符 3"/>
          <p:cNvCxnSpPr/>
          <p:nvPr/>
        </p:nvCxnSpPr>
        <p:spPr>
          <a:xfrm flipV="1">
            <a:off x="3700003" y="3083915"/>
            <a:ext cx="3992056" cy="1739771"/>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sp>
        <p:nvSpPr>
          <p:cNvPr id="5" name="文本占位符 2"/>
          <p:cNvSpPr txBox="1">
            <a:spLocks/>
          </p:cNvSpPr>
          <p:nvPr/>
        </p:nvSpPr>
        <p:spPr>
          <a:xfrm>
            <a:off x="649867" y="929038"/>
            <a:ext cx="4197139"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企业需要用共同的价值观串联和凝聚</a:t>
            </a:r>
            <a:endParaRPr lang="zh-CN" altLang="en-US" dirty="0"/>
          </a:p>
        </p:txBody>
      </p:sp>
      <p:sp>
        <p:nvSpPr>
          <p:cNvPr id="6" name="三角形 5"/>
          <p:cNvSpPr/>
          <p:nvPr/>
        </p:nvSpPr>
        <p:spPr>
          <a:xfrm>
            <a:off x="3839240" y="1913937"/>
            <a:ext cx="3706509" cy="2849125"/>
          </a:xfrm>
          <a:prstGeom prst="triangle">
            <a:avLst>
              <a:gd name="adj" fmla="val 49561"/>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7" name="三角形 6"/>
          <p:cNvSpPr/>
          <p:nvPr/>
        </p:nvSpPr>
        <p:spPr>
          <a:xfrm rot="10800000">
            <a:off x="3839240" y="3089603"/>
            <a:ext cx="3706509" cy="2849125"/>
          </a:xfrm>
          <a:prstGeom prst="triangle">
            <a:avLst>
              <a:gd name="adj" fmla="val 49561"/>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8" name="矩形 7"/>
          <p:cNvSpPr/>
          <p:nvPr/>
        </p:nvSpPr>
        <p:spPr>
          <a:xfrm>
            <a:off x="3660416" y="3089601"/>
            <a:ext cx="4031645" cy="1673460"/>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399"/>
              <a:t> </a:t>
            </a:r>
          </a:p>
        </p:txBody>
      </p:sp>
      <p:cxnSp>
        <p:nvCxnSpPr>
          <p:cNvPr id="9" name="直线连接符 8"/>
          <p:cNvCxnSpPr>
            <a:endCxn id="2" idx="0"/>
          </p:cNvCxnSpPr>
          <p:nvPr/>
        </p:nvCxnSpPr>
        <p:spPr>
          <a:xfrm flipV="1">
            <a:off x="3660415" y="1913938"/>
            <a:ext cx="2015807" cy="1175665"/>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cxnSp>
        <p:nvCxnSpPr>
          <p:cNvPr id="10" name="直线连接符 9"/>
          <p:cNvCxnSpPr>
            <a:stCxn id="2" idx="0"/>
          </p:cNvCxnSpPr>
          <p:nvPr/>
        </p:nvCxnSpPr>
        <p:spPr>
          <a:xfrm>
            <a:off x="5676222" y="1913938"/>
            <a:ext cx="2015838" cy="1175665"/>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cxnSp>
        <p:nvCxnSpPr>
          <p:cNvPr id="11" name="直线连接符 10"/>
          <p:cNvCxnSpPr>
            <a:endCxn id="6" idx="0"/>
          </p:cNvCxnSpPr>
          <p:nvPr/>
        </p:nvCxnSpPr>
        <p:spPr>
          <a:xfrm>
            <a:off x="3660415" y="4763062"/>
            <a:ext cx="2048350" cy="1175665"/>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cxnSp>
        <p:nvCxnSpPr>
          <p:cNvPr id="12" name="直线连接符 11"/>
          <p:cNvCxnSpPr>
            <a:stCxn id="6" idx="0"/>
          </p:cNvCxnSpPr>
          <p:nvPr/>
        </p:nvCxnSpPr>
        <p:spPr>
          <a:xfrm flipV="1">
            <a:off x="5708768" y="4763062"/>
            <a:ext cx="1983293" cy="1175665"/>
          </a:xfrm>
          <a:prstGeom prst="lin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cxnSp>
      <p:sp>
        <p:nvSpPr>
          <p:cNvPr id="13" name="椭圆 12"/>
          <p:cNvSpPr/>
          <p:nvPr/>
        </p:nvSpPr>
        <p:spPr>
          <a:xfrm>
            <a:off x="5017843" y="1598855"/>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4" name="椭圆 13"/>
          <p:cNvSpPr/>
          <p:nvPr/>
        </p:nvSpPr>
        <p:spPr>
          <a:xfrm>
            <a:off x="3055890" y="2701551"/>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5" name="椭圆 14"/>
          <p:cNvSpPr/>
          <p:nvPr/>
        </p:nvSpPr>
        <p:spPr>
          <a:xfrm>
            <a:off x="7001138" y="2701551"/>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6" name="椭圆 15"/>
          <p:cNvSpPr/>
          <p:nvPr/>
        </p:nvSpPr>
        <p:spPr>
          <a:xfrm>
            <a:off x="7017410" y="4303014"/>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7" name="椭圆 16"/>
          <p:cNvSpPr/>
          <p:nvPr/>
        </p:nvSpPr>
        <p:spPr>
          <a:xfrm>
            <a:off x="5034117" y="5477707"/>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8" name="椭圆 17"/>
          <p:cNvSpPr/>
          <p:nvPr/>
        </p:nvSpPr>
        <p:spPr>
          <a:xfrm>
            <a:off x="3025354" y="4375010"/>
            <a:ext cx="1349300" cy="776103"/>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9" name="椭圆 18"/>
          <p:cNvSpPr/>
          <p:nvPr/>
        </p:nvSpPr>
        <p:spPr>
          <a:xfrm>
            <a:off x="4875678" y="3150228"/>
            <a:ext cx="1542057" cy="1552208"/>
          </a:xfrm>
          <a:prstGeom prst="ellipse">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20" name="文本框 19"/>
          <p:cNvSpPr txBox="1"/>
          <p:nvPr/>
        </p:nvSpPr>
        <p:spPr>
          <a:xfrm>
            <a:off x="3127130" y="2685824"/>
            <a:ext cx="1131592"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战略</a:t>
            </a:r>
          </a:p>
          <a:p>
            <a:pPr algn="ctr"/>
            <a:r>
              <a:rPr kumimoji="1" lang="en-US" altLang="zh-CN" sz="1866" dirty="0">
                <a:solidFill>
                  <a:schemeClr val="bg1"/>
                </a:solidFill>
                <a:latin typeface="Microsoft YaHei" charset="0"/>
                <a:ea typeface="Microsoft YaHei" charset="0"/>
                <a:cs typeface="Microsoft YaHei" charset="0"/>
              </a:rPr>
              <a:t>Strategy</a:t>
            </a:r>
            <a:endParaRPr kumimoji="1" lang="zh-CN" altLang="en-US" sz="1866" dirty="0">
              <a:solidFill>
                <a:schemeClr val="bg1"/>
              </a:solidFill>
              <a:latin typeface="Microsoft YaHei" charset="0"/>
              <a:ea typeface="Microsoft YaHei" charset="0"/>
              <a:cs typeface="Microsoft YaHei" charset="0"/>
            </a:endParaRPr>
          </a:p>
        </p:txBody>
      </p:sp>
      <p:sp>
        <p:nvSpPr>
          <p:cNvPr id="21" name="文本框 20"/>
          <p:cNvSpPr txBox="1"/>
          <p:nvPr/>
        </p:nvSpPr>
        <p:spPr>
          <a:xfrm>
            <a:off x="5063842" y="1620050"/>
            <a:ext cx="1224759"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结构</a:t>
            </a:r>
          </a:p>
          <a:p>
            <a:pPr algn="ctr"/>
            <a:r>
              <a:rPr kumimoji="1" lang="en-US" altLang="zh-CN" sz="1866" dirty="0">
                <a:solidFill>
                  <a:schemeClr val="bg1"/>
                </a:solidFill>
                <a:latin typeface="Microsoft YaHei" charset="0"/>
                <a:ea typeface="Microsoft YaHei" charset="0"/>
                <a:cs typeface="Microsoft YaHei" charset="0"/>
              </a:rPr>
              <a:t>Structure</a:t>
            </a:r>
            <a:endParaRPr kumimoji="1" lang="zh-CN" altLang="en-US" sz="1866" dirty="0">
              <a:solidFill>
                <a:schemeClr val="bg1"/>
              </a:solidFill>
              <a:latin typeface="Microsoft YaHei" charset="0"/>
              <a:ea typeface="Microsoft YaHei" charset="0"/>
              <a:cs typeface="Microsoft YaHei" charset="0"/>
            </a:endParaRPr>
          </a:p>
        </p:txBody>
      </p:sp>
      <p:sp>
        <p:nvSpPr>
          <p:cNvPr id="22" name="文本框 21"/>
          <p:cNvSpPr txBox="1"/>
          <p:nvPr/>
        </p:nvSpPr>
        <p:spPr>
          <a:xfrm>
            <a:off x="7086519" y="2696607"/>
            <a:ext cx="1113125"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制度</a:t>
            </a:r>
          </a:p>
          <a:p>
            <a:pPr algn="ctr"/>
            <a:r>
              <a:rPr kumimoji="1" lang="en-US" altLang="zh-CN" sz="1866" dirty="0">
                <a:solidFill>
                  <a:schemeClr val="bg1"/>
                </a:solidFill>
                <a:latin typeface="Microsoft YaHei" charset="0"/>
                <a:ea typeface="Microsoft YaHei" charset="0"/>
                <a:cs typeface="Microsoft YaHei" charset="0"/>
              </a:rPr>
              <a:t>Systems</a:t>
            </a:r>
            <a:endParaRPr kumimoji="1" lang="zh-CN" altLang="en-US" sz="1866" dirty="0">
              <a:solidFill>
                <a:schemeClr val="bg1"/>
              </a:solidFill>
              <a:latin typeface="Microsoft YaHei" charset="0"/>
              <a:ea typeface="Microsoft YaHei" charset="0"/>
              <a:cs typeface="Microsoft YaHei" charset="0"/>
            </a:endParaRPr>
          </a:p>
        </p:txBody>
      </p:sp>
      <p:sp>
        <p:nvSpPr>
          <p:cNvPr id="23" name="文本框 22"/>
          <p:cNvSpPr txBox="1"/>
          <p:nvPr/>
        </p:nvSpPr>
        <p:spPr>
          <a:xfrm>
            <a:off x="7323032" y="4378965"/>
            <a:ext cx="731161"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风格</a:t>
            </a:r>
          </a:p>
          <a:p>
            <a:pPr algn="ctr"/>
            <a:r>
              <a:rPr kumimoji="1" lang="en-US" altLang="zh-CN" sz="1866" dirty="0">
                <a:solidFill>
                  <a:schemeClr val="bg1"/>
                </a:solidFill>
                <a:latin typeface="Microsoft YaHei" charset="0"/>
                <a:ea typeface="Microsoft YaHei" charset="0"/>
                <a:cs typeface="Microsoft YaHei" charset="0"/>
              </a:rPr>
              <a:t>Style</a:t>
            </a:r>
            <a:endParaRPr kumimoji="1" lang="zh-CN" altLang="en-US" sz="1866" dirty="0">
              <a:solidFill>
                <a:schemeClr val="bg1"/>
              </a:solidFill>
              <a:latin typeface="Microsoft YaHei" charset="0"/>
              <a:ea typeface="Microsoft YaHei" charset="0"/>
              <a:cs typeface="Microsoft YaHei" charset="0"/>
            </a:endParaRPr>
          </a:p>
        </p:txBody>
      </p:sp>
      <p:sp>
        <p:nvSpPr>
          <p:cNvPr id="24" name="文本框 23"/>
          <p:cNvSpPr txBox="1"/>
          <p:nvPr/>
        </p:nvSpPr>
        <p:spPr>
          <a:xfrm>
            <a:off x="3296457" y="4429957"/>
            <a:ext cx="755335"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战术</a:t>
            </a:r>
          </a:p>
          <a:p>
            <a:pPr algn="ctr"/>
            <a:r>
              <a:rPr kumimoji="1" lang="en-US" altLang="zh-CN" sz="1866" dirty="0">
                <a:solidFill>
                  <a:schemeClr val="bg1"/>
                </a:solidFill>
                <a:latin typeface="Microsoft YaHei" charset="0"/>
                <a:ea typeface="Microsoft YaHei" charset="0"/>
                <a:cs typeface="Microsoft YaHei" charset="0"/>
              </a:rPr>
              <a:t>Skills</a:t>
            </a:r>
            <a:endParaRPr kumimoji="1" lang="zh-CN" altLang="en-US" sz="1866" dirty="0">
              <a:solidFill>
                <a:schemeClr val="bg1"/>
              </a:solidFill>
              <a:latin typeface="Microsoft YaHei" charset="0"/>
              <a:ea typeface="Microsoft YaHei" charset="0"/>
              <a:cs typeface="Microsoft YaHei" charset="0"/>
            </a:endParaRPr>
          </a:p>
        </p:txBody>
      </p:sp>
      <p:sp>
        <p:nvSpPr>
          <p:cNvPr id="25" name="文本框 24"/>
          <p:cNvSpPr txBox="1"/>
          <p:nvPr/>
        </p:nvSpPr>
        <p:spPr>
          <a:xfrm>
            <a:off x="4808096" y="3570768"/>
            <a:ext cx="1671227" cy="646139"/>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共同价值观</a:t>
            </a:r>
          </a:p>
          <a:p>
            <a:pPr algn="ctr"/>
            <a:r>
              <a:rPr kumimoji="1" lang="en-US" altLang="zh-CN" sz="1733" dirty="0">
                <a:solidFill>
                  <a:schemeClr val="bg1"/>
                </a:solidFill>
                <a:latin typeface="Microsoft YaHei" charset="0"/>
                <a:ea typeface="Microsoft YaHei" charset="0"/>
                <a:cs typeface="Microsoft YaHei" charset="0"/>
              </a:rPr>
              <a:t>Shared</a:t>
            </a:r>
            <a:r>
              <a:rPr kumimoji="1" lang="zh-CN" altLang="en-US" sz="1733" dirty="0">
                <a:solidFill>
                  <a:schemeClr val="bg1"/>
                </a:solidFill>
                <a:latin typeface="Microsoft YaHei" charset="0"/>
                <a:ea typeface="Microsoft YaHei" charset="0"/>
                <a:cs typeface="Microsoft YaHei" charset="0"/>
              </a:rPr>
              <a:t> </a:t>
            </a:r>
            <a:r>
              <a:rPr kumimoji="1" lang="en-US" altLang="zh-CN" sz="1733" dirty="0">
                <a:solidFill>
                  <a:schemeClr val="bg1"/>
                </a:solidFill>
                <a:latin typeface="Microsoft YaHei" charset="0"/>
                <a:ea typeface="Microsoft YaHei" charset="0"/>
                <a:cs typeface="Microsoft YaHei" charset="0"/>
              </a:rPr>
              <a:t>Values</a:t>
            </a:r>
            <a:endParaRPr kumimoji="1" lang="zh-CN" altLang="en-US" sz="1733" dirty="0">
              <a:solidFill>
                <a:schemeClr val="bg1"/>
              </a:solidFill>
              <a:latin typeface="Microsoft YaHei" charset="0"/>
              <a:ea typeface="Microsoft YaHei" charset="0"/>
              <a:cs typeface="Microsoft YaHei" charset="0"/>
            </a:endParaRPr>
          </a:p>
        </p:txBody>
      </p:sp>
      <p:sp>
        <p:nvSpPr>
          <p:cNvPr id="26" name="文本框 25"/>
          <p:cNvSpPr txBox="1"/>
          <p:nvPr/>
        </p:nvSpPr>
        <p:spPr>
          <a:xfrm>
            <a:off x="5355714" y="5516930"/>
            <a:ext cx="703911" cy="666593"/>
          </a:xfrm>
          <a:prstGeom prst="rect">
            <a:avLst/>
          </a:prstGeom>
          <a:noFill/>
        </p:spPr>
        <p:txBody>
          <a:bodyPr wrap="none" rtlCol="0">
            <a:spAutoFit/>
          </a:bodyPr>
          <a:lstStyle/>
          <a:p>
            <a:pPr algn="ctr"/>
            <a:r>
              <a:rPr kumimoji="1" lang="zh-CN" altLang="en-US" sz="1866" b="1" dirty="0">
                <a:solidFill>
                  <a:schemeClr val="bg1"/>
                </a:solidFill>
                <a:latin typeface="Microsoft YaHei" charset="0"/>
                <a:ea typeface="Microsoft YaHei" charset="0"/>
                <a:cs typeface="Microsoft YaHei" charset="0"/>
              </a:rPr>
              <a:t>人员</a:t>
            </a:r>
          </a:p>
          <a:p>
            <a:pPr algn="ctr"/>
            <a:r>
              <a:rPr kumimoji="1" lang="en-US" altLang="zh-CN" sz="1866" dirty="0">
                <a:solidFill>
                  <a:schemeClr val="bg1"/>
                </a:solidFill>
                <a:latin typeface="Microsoft YaHei" charset="0"/>
                <a:ea typeface="Microsoft YaHei" charset="0"/>
                <a:cs typeface="Microsoft YaHei" charset="0"/>
              </a:rPr>
              <a:t>Staff</a:t>
            </a:r>
            <a:endParaRPr kumimoji="1" lang="zh-CN" altLang="en-US" sz="1866"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7426986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8"/>
          <p:cNvSpPr txBox="1"/>
          <p:nvPr/>
        </p:nvSpPr>
        <p:spPr>
          <a:xfrm>
            <a:off x="475281" y="4809204"/>
            <a:ext cx="3413762" cy="379463"/>
          </a:xfrm>
          <a:prstGeom prst="rect">
            <a:avLst/>
          </a:prstGeom>
          <a:noFill/>
        </p:spPr>
        <p:txBody>
          <a:bodyPr wrap="square" rtlCol="0">
            <a:spAutoFit/>
          </a:bodyPr>
          <a:lstStyle/>
          <a:p>
            <a:pPr algn="ctr"/>
            <a:r>
              <a:rPr lang="zh-CN" altLang="en-US" sz="1866" dirty="0">
                <a:latin typeface="微软雅黑" panose="020B0503020204020204" pitchFamily="34" charset="-122"/>
                <a:ea typeface="微软雅黑" panose="020B0503020204020204" pitchFamily="34" charset="-122"/>
                <a:cs typeface="Microsoft YaHei" charset="-122"/>
              </a:rPr>
              <a:t>共享单车的原创者和领骑者</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3467" y="2684835"/>
            <a:ext cx="2234508" cy="2124371"/>
          </a:xfrm>
          <a:prstGeom prst="rect">
            <a:avLst/>
          </a:prstGeom>
        </p:spPr>
      </p:pic>
      <p:sp>
        <p:nvSpPr>
          <p:cNvPr id="5" name="内容占位符 2"/>
          <p:cNvSpPr txBox="1">
            <a:spLocks/>
          </p:cNvSpPr>
          <p:nvPr/>
        </p:nvSpPr>
        <p:spPr>
          <a:xfrm>
            <a:off x="642512" y="926147"/>
            <a:ext cx="2190885"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为何</a:t>
            </a:r>
            <a:r>
              <a:rPr lang="en-US" altLang="zh-CN" dirty="0" err="1"/>
              <a:t>ofo</a:t>
            </a:r>
            <a:r>
              <a:rPr lang="zh-CN" altLang="en-US" dirty="0"/>
              <a:t>后来居上</a:t>
            </a:r>
            <a:r>
              <a:rPr lang="en-US" altLang="zh-CN" dirty="0"/>
              <a:t>?</a:t>
            </a:r>
            <a:endParaRPr lang="zh-CN" altLang="en-US" dirty="0"/>
          </a:p>
        </p:txBody>
      </p:sp>
      <p:pic>
        <p:nvPicPr>
          <p:cNvPr id="6" name="图片 5"/>
          <p:cNvPicPr>
            <a:picLocks noChangeAspect="1"/>
          </p:cNvPicPr>
          <p:nvPr/>
        </p:nvPicPr>
        <p:blipFill>
          <a:blip r:embed="rId4" cstate="print"/>
          <a:stretch>
            <a:fillRect/>
          </a:stretch>
        </p:blipFill>
        <p:spPr>
          <a:xfrm>
            <a:off x="5011134" y="2364935"/>
            <a:ext cx="5900310" cy="3320520"/>
          </a:xfrm>
          <a:prstGeom prst="rect">
            <a:avLst/>
          </a:prstGeom>
        </p:spPr>
      </p:pic>
    </p:spTree>
    <p:extLst>
      <p:ext uri="{BB962C8B-B14F-4D97-AF65-F5344CB8AC3E}">
        <p14:creationId xmlns:p14="http://schemas.microsoft.com/office/powerpoint/2010/main" val="206242342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19131" y="2420718"/>
            <a:ext cx="3496444" cy="2099335"/>
          </a:xfrm>
          <a:prstGeom prst="rect">
            <a:avLst/>
          </a:prstGeom>
        </p:spPr>
      </p:pic>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12592" y="4500634"/>
            <a:ext cx="3496444" cy="2103136"/>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28391" y="2413710"/>
            <a:ext cx="2986000" cy="4165015"/>
          </a:xfrm>
          <a:prstGeom prst="rect">
            <a:avLst/>
          </a:prstGeom>
        </p:spPr>
      </p:pic>
      <p:pic>
        <p:nvPicPr>
          <p:cNvPr id="5" name="图片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39768" y="2416607"/>
            <a:ext cx="2813866" cy="4187162"/>
          </a:xfrm>
          <a:prstGeom prst="rect">
            <a:avLst/>
          </a:prstGeom>
        </p:spPr>
      </p:pic>
      <p:sp>
        <p:nvSpPr>
          <p:cNvPr id="6" name="内容占位符 2"/>
          <p:cNvSpPr txBox="1">
            <a:spLocks/>
          </p:cNvSpPr>
          <p:nvPr/>
        </p:nvSpPr>
        <p:spPr>
          <a:xfrm>
            <a:off x="642515" y="907251"/>
            <a:ext cx="2900153" cy="369332"/>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运营品牌化</a:t>
            </a:r>
            <a:r>
              <a:rPr lang="en-US" altLang="zh-CN" dirty="0"/>
              <a:t>, </a:t>
            </a:r>
            <a:r>
              <a:rPr lang="zh-CN" altLang="en-US" dirty="0"/>
              <a:t>快速且创新</a:t>
            </a:r>
          </a:p>
        </p:txBody>
      </p:sp>
    </p:spTree>
    <p:extLst>
      <p:ext uri="{BB962C8B-B14F-4D97-AF65-F5344CB8AC3E}">
        <p14:creationId xmlns:p14="http://schemas.microsoft.com/office/powerpoint/2010/main" val="31039717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0"/>
          <p:cNvGrpSpPr/>
          <p:nvPr/>
        </p:nvGrpSpPr>
        <p:grpSpPr>
          <a:xfrm>
            <a:off x="2297957" y="1763143"/>
            <a:ext cx="7215856" cy="4482580"/>
            <a:chOff x="3382926" y="1344707"/>
            <a:chExt cx="5411683" cy="3361806"/>
          </a:xfrm>
        </p:grpSpPr>
        <p:grpSp>
          <p:nvGrpSpPr>
            <p:cNvPr id="3" name="组 2"/>
            <p:cNvGrpSpPr/>
            <p:nvPr/>
          </p:nvGrpSpPr>
          <p:grpSpPr>
            <a:xfrm>
              <a:off x="3382926" y="1344707"/>
              <a:ext cx="5411683" cy="3361806"/>
              <a:chOff x="4943872" y="1857417"/>
              <a:chExt cx="7065235" cy="4389013"/>
            </a:xfrm>
          </p:grpSpPr>
          <p:pic>
            <p:nvPicPr>
              <p:cNvPr id="5" name="Picture 2" descr="http://xy.cnhubei.com/tptj/dttj/201707/W020170710365495388930.jpg"/>
              <p:cNvPicPr>
                <a:picLocks noChangeAspect="1" noChangeArrowheads="1"/>
              </p:cNvPicPr>
              <p:nvPr/>
            </p:nvPicPr>
            <p:blipFill>
              <a:blip r:embed="rId3" cstate="print"/>
              <a:srcRect/>
              <a:stretch>
                <a:fillRect/>
              </a:stretch>
            </p:blipFill>
            <p:spPr bwMode="auto">
              <a:xfrm>
                <a:off x="8653636" y="1884852"/>
                <a:ext cx="3355471" cy="2348830"/>
              </a:xfrm>
              <a:prstGeom prst="rect">
                <a:avLst/>
              </a:prstGeom>
              <a:noFill/>
            </p:spPr>
          </p:pic>
          <p:pic>
            <p:nvPicPr>
              <p:cNvPr id="6" name="图片 5" descr="531414983653_thumb.jpg"/>
              <p:cNvPicPr>
                <a:picLocks noChangeAspect="1"/>
              </p:cNvPicPr>
              <p:nvPr/>
            </p:nvPicPr>
            <p:blipFill>
              <a:blip r:embed="rId4" cstate="print"/>
              <a:stretch>
                <a:fillRect/>
              </a:stretch>
            </p:blipFill>
            <p:spPr>
              <a:xfrm>
                <a:off x="4943872" y="1857417"/>
                <a:ext cx="3580762" cy="2376264"/>
              </a:xfrm>
              <a:prstGeom prst="rect">
                <a:avLst/>
              </a:prstGeom>
            </p:spPr>
          </p:pic>
          <p:pic>
            <p:nvPicPr>
              <p:cNvPr id="7" name="图片 6" descr="53141498873653_thumb.jpg"/>
              <p:cNvPicPr>
                <a:picLocks noChangeAspect="1"/>
              </p:cNvPicPr>
              <p:nvPr/>
            </p:nvPicPr>
            <p:blipFill>
              <a:blip r:embed="rId5" cstate="print"/>
              <a:stretch>
                <a:fillRect/>
              </a:stretch>
            </p:blipFill>
            <p:spPr>
              <a:xfrm>
                <a:off x="4943872" y="4361706"/>
                <a:ext cx="4187432" cy="1884724"/>
              </a:xfrm>
              <a:prstGeom prst="rect">
                <a:avLst/>
              </a:prstGeom>
            </p:spPr>
          </p:pic>
        </p:grpSp>
        <p:pic>
          <p:nvPicPr>
            <p:cNvPr id="4" name="图片 3"/>
            <p:cNvPicPr>
              <a:picLocks noChangeAspect="1"/>
            </p:cNvPicPr>
            <p:nvPr/>
          </p:nvPicPr>
          <p:blipFill>
            <a:blip r:embed="rId6" cstate="print"/>
            <a:stretch>
              <a:fillRect/>
            </a:stretch>
          </p:blipFill>
          <p:spPr>
            <a:xfrm>
              <a:off x="6732240" y="3241665"/>
              <a:ext cx="2062369" cy="1464848"/>
            </a:xfrm>
            <a:prstGeom prst="rect">
              <a:avLst/>
            </a:prstGeom>
          </p:spPr>
        </p:pic>
      </p:grpSp>
      <p:sp>
        <p:nvSpPr>
          <p:cNvPr id="8" name="内容占位符 2"/>
          <p:cNvSpPr txBox="1">
            <a:spLocks/>
          </p:cNvSpPr>
          <p:nvPr/>
        </p:nvSpPr>
        <p:spPr>
          <a:xfrm>
            <a:off x="661969" y="926706"/>
            <a:ext cx="3518912" cy="369332"/>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产品品牌化，赋予趣味和意义</a:t>
            </a:r>
          </a:p>
        </p:txBody>
      </p:sp>
    </p:spTree>
    <p:extLst>
      <p:ext uri="{BB962C8B-B14F-4D97-AF65-F5344CB8AC3E}">
        <p14:creationId xmlns:p14="http://schemas.microsoft.com/office/powerpoint/2010/main" val="125050489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2595" y="2973976"/>
            <a:ext cx="2976563" cy="2423652"/>
          </a:xfrm>
          <a:prstGeom prst="rect">
            <a:avLst/>
          </a:prstGeom>
          <a:noFill/>
          <a:ln w="28575">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2" name="矩形 11"/>
          <p:cNvSpPr/>
          <p:nvPr/>
        </p:nvSpPr>
        <p:spPr>
          <a:xfrm>
            <a:off x="4558309" y="2973976"/>
            <a:ext cx="2976563" cy="2423652"/>
          </a:xfrm>
          <a:prstGeom prst="rect">
            <a:avLst/>
          </a:prstGeom>
          <a:noFill/>
          <a:ln w="28575">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4" name="矩形 13"/>
          <p:cNvSpPr/>
          <p:nvPr/>
        </p:nvSpPr>
        <p:spPr>
          <a:xfrm>
            <a:off x="7935595" y="2973976"/>
            <a:ext cx="2976563" cy="2423652"/>
          </a:xfrm>
          <a:prstGeom prst="rect">
            <a:avLst/>
          </a:prstGeom>
          <a:noFill/>
          <a:ln w="28575">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3" name="圆角矩形 2"/>
          <p:cNvSpPr/>
          <p:nvPr/>
        </p:nvSpPr>
        <p:spPr>
          <a:xfrm>
            <a:off x="1777692" y="2547271"/>
            <a:ext cx="1677276" cy="534322"/>
          </a:xfrm>
          <a:prstGeom prst="round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4" name="文本框 3"/>
          <p:cNvSpPr txBox="1"/>
          <p:nvPr/>
        </p:nvSpPr>
        <p:spPr>
          <a:xfrm>
            <a:off x="2119213" y="2540955"/>
            <a:ext cx="1010213" cy="523220"/>
          </a:xfrm>
          <a:prstGeom prst="rect">
            <a:avLst/>
          </a:prstGeom>
          <a:noFill/>
        </p:spPr>
        <p:txBody>
          <a:bodyPr wrap="none" rtlCol="0">
            <a:spAutoFit/>
          </a:bodyPr>
          <a:lstStyle/>
          <a:p>
            <a:r>
              <a:rPr kumimoji="1" lang="zh-CN" altLang="en-US" sz="2800" b="1" dirty="0">
                <a:solidFill>
                  <a:schemeClr val="bg1"/>
                </a:solidFill>
                <a:latin typeface="Microsoft YaHei" charset="0"/>
                <a:ea typeface="Microsoft YaHei" charset="0"/>
                <a:cs typeface="Microsoft YaHei" charset="0"/>
              </a:rPr>
              <a:t>链 接</a:t>
            </a:r>
          </a:p>
        </p:txBody>
      </p:sp>
      <p:sp>
        <p:nvSpPr>
          <p:cNvPr id="7" name="圆角矩形 6"/>
          <p:cNvSpPr/>
          <p:nvPr/>
        </p:nvSpPr>
        <p:spPr>
          <a:xfrm>
            <a:off x="5180583" y="2547271"/>
            <a:ext cx="1677276" cy="534322"/>
          </a:xfrm>
          <a:prstGeom prst="round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8" name="文本框 7"/>
          <p:cNvSpPr txBox="1"/>
          <p:nvPr/>
        </p:nvSpPr>
        <p:spPr>
          <a:xfrm>
            <a:off x="5537538" y="2540955"/>
            <a:ext cx="1010213" cy="523220"/>
          </a:xfrm>
          <a:prstGeom prst="rect">
            <a:avLst/>
          </a:prstGeom>
          <a:noFill/>
        </p:spPr>
        <p:txBody>
          <a:bodyPr wrap="none" rtlCol="0">
            <a:spAutoFit/>
          </a:bodyPr>
          <a:lstStyle/>
          <a:p>
            <a:r>
              <a:rPr kumimoji="1" lang="zh-CN" altLang="en-US" sz="2800" b="1">
                <a:solidFill>
                  <a:schemeClr val="bg1"/>
                </a:solidFill>
                <a:latin typeface="Microsoft YaHei" charset="0"/>
                <a:ea typeface="Microsoft YaHei" charset="0"/>
                <a:cs typeface="Microsoft YaHei" charset="0"/>
              </a:rPr>
              <a:t>独 特</a:t>
            </a:r>
            <a:endParaRPr kumimoji="1" lang="zh-CN" altLang="en-US" sz="2800" b="1" dirty="0">
              <a:solidFill>
                <a:schemeClr val="bg1"/>
              </a:solidFill>
              <a:latin typeface="Microsoft YaHei" charset="0"/>
              <a:ea typeface="Microsoft YaHei" charset="0"/>
              <a:cs typeface="Microsoft YaHei" charset="0"/>
            </a:endParaRPr>
          </a:p>
        </p:txBody>
      </p:sp>
      <p:sp>
        <p:nvSpPr>
          <p:cNvPr id="9" name="圆角矩形 8"/>
          <p:cNvSpPr/>
          <p:nvPr/>
        </p:nvSpPr>
        <p:spPr>
          <a:xfrm>
            <a:off x="8536592" y="2547271"/>
            <a:ext cx="1677276" cy="534322"/>
          </a:xfrm>
          <a:prstGeom prst="roundRect">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0" name="文本框 9"/>
          <p:cNvSpPr txBox="1"/>
          <p:nvPr/>
        </p:nvSpPr>
        <p:spPr>
          <a:xfrm>
            <a:off x="8893547" y="2540955"/>
            <a:ext cx="1010213" cy="523220"/>
          </a:xfrm>
          <a:prstGeom prst="rect">
            <a:avLst/>
          </a:prstGeom>
          <a:noFill/>
        </p:spPr>
        <p:txBody>
          <a:bodyPr wrap="none" rtlCol="0">
            <a:spAutoFit/>
          </a:bodyPr>
          <a:lstStyle/>
          <a:p>
            <a:r>
              <a:rPr kumimoji="1" lang="zh-CN" altLang="en-US" sz="2800" b="1" dirty="0">
                <a:solidFill>
                  <a:schemeClr val="bg1"/>
                </a:solidFill>
                <a:latin typeface="Microsoft YaHei" charset="0"/>
                <a:ea typeface="Microsoft YaHei" charset="0"/>
                <a:cs typeface="Microsoft YaHei" charset="0"/>
              </a:rPr>
              <a:t>归 属</a:t>
            </a:r>
          </a:p>
        </p:txBody>
      </p:sp>
      <p:sp>
        <p:nvSpPr>
          <p:cNvPr id="16" name="内容占位符 2"/>
          <p:cNvSpPr txBox="1">
            <a:spLocks/>
          </p:cNvSpPr>
          <p:nvPr/>
        </p:nvSpPr>
        <p:spPr>
          <a:xfrm>
            <a:off x="632256" y="929243"/>
            <a:ext cx="2914737"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品牌为企业所</a:t>
            </a:r>
            <a:r>
              <a:rPr lang="zh-CN" altLang="en-US" dirty="0"/>
              <a:t>带来的</a:t>
            </a:r>
            <a:r>
              <a:rPr lang="zh-CN" altLang="en-US" dirty="0" smtClean="0"/>
              <a:t>价值</a:t>
            </a:r>
            <a:endParaRPr lang="en-US" altLang="zh-CN" dirty="0"/>
          </a:p>
        </p:txBody>
      </p:sp>
      <p:pic>
        <p:nvPicPr>
          <p:cNvPr id="17" name="图片 16"/>
          <p:cNvPicPr>
            <a:picLocks noChangeAspect="1"/>
          </p:cNvPicPr>
          <p:nvPr/>
        </p:nvPicPr>
        <p:blipFill>
          <a:blip r:embed="rId3"/>
          <a:stretch>
            <a:fillRect/>
          </a:stretch>
        </p:blipFill>
        <p:spPr>
          <a:xfrm>
            <a:off x="1273937" y="3395746"/>
            <a:ext cx="2794447" cy="1868627"/>
          </a:xfrm>
          <a:prstGeom prst="rect">
            <a:avLst/>
          </a:prstGeom>
        </p:spPr>
      </p:pic>
      <p:pic>
        <p:nvPicPr>
          <p:cNvPr id="18" name="图片 17"/>
          <p:cNvPicPr>
            <a:picLocks noChangeAspect="1"/>
          </p:cNvPicPr>
          <p:nvPr/>
        </p:nvPicPr>
        <p:blipFill rotWithShape="1">
          <a:blip r:embed="rId4" cstate="screen">
            <a:extLst>
              <a:ext uri="{28A0092B-C50C-407E-A947-70E740481C1C}">
                <a14:useLocalDpi xmlns:a14="http://schemas.microsoft.com/office/drawing/2010/main"/>
              </a:ext>
            </a:extLst>
          </a:blip>
          <a:srcRect l="2698" r="14742"/>
          <a:stretch/>
        </p:blipFill>
        <p:spPr>
          <a:xfrm>
            <a:off x="4649651" y="3359874"/>
            <a:ext cx="2794447" cy="1904499"/>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022180" y="3587933"/>
            <a:ext cx="2803395" cy="1692431"/>
          </a:xfrm>
          <a:prstGeom prst="rect">
            <a:avLst/>
          </a:prstGeom>
        </p:spPr>
      </p:pic>
    </p:spTree>
    <p:extLst>
      <p:ext uri="{BB962C8B-B14F-4D97-AF65-F5344CB8AC3E}">
        <p14:creationId xmlns:p14="http://schemas.microsoft.com/office/powerpoint/2010/main" val="84841764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7970" y="2979871"/>
            <a:ext cx="7469085" cy="60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61" rIns="60961">
            <a:spAutoFit/>
          </a:bodyPr>
          <a:lstStyle/>
          <a:p>
            <a:pPr algn="ctr">
              <a:lnSpc>
                <a:spcPct val="90000"/>
              </a:lnSpc>
              <a:spcBef>
                <a:spcPct val="0"/>
              </a:spcBef>
            </a:pPr>
            <a:r>
              <a:rPr lang="zh-CN" altLang="en-US" sz="3733" b="1" dirty="0" smtClean="0">
                <a:solidFill>
                  <a:schemeClr val="tx1">
                    <a:lumMod val="75000"/>
                    <a:lumOff val="25000"/>
                  </a:schemeClr>
                </a:solidFill>
                <a:latin typeface="Microsoft YaHei" charset="-122"/>
                <a:ea typeface="Microsoft YaHei" charset="-122"/>
                <a:cs typeface="Microsoft YaHei" charset="-122"/>
              </a:rPr>
              <a:t>品牌人一定要了解的</a:t>
            </a:r>
            <a:r>
              <a:rPr lang="zh-CN" altLang="zh-CN" sz="3733" b="1" dirty="0">
                <a:solidFill>
                  <a:schemeClr val="tx1">
                    <a:lumMod val="75000"/>
                    <a:lumOff val="25000"/>
                  </a:schemeClr>
                </a:solidFill>
                <a:latin typeface="Microsoft YaHei" charset="-122"/>
                <a:ea typeface="Microsoft YaHei" charset="-122"/>
                <a:cs typeface="Microsoft YaHei" charset="-122"/>
              </a:rPr>
              <a:t>品牌</a:t>
            </a:r>
            <a:r>
              <a:rPr lang="zh-CN" altLang="zh-CN" sz="3733" b="1" dirty="0" smtClean="0">
                <a:solidFill>
                  <a:schemeClr val="tx1">
                    <a:lumMod val="75000"/>
                    <a:lumOff val="25000"/>
                  </a:schemeClr>
                </a:solidFill>
                <a:latin typeface="Microsoft YaHei" charset="-122"/>
                <a:ea typeface="Microsoft YaHei" charset="-122"/>
                <a:cs typeface="Microsoft YaHei" charset="-122"/>
              </a:rPr>
              <a:t>核心工作</a:t>
            </a:r>
            <a:endParaRPr lang="zh-CN" altLang="zh-CN" sz="3733"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8057891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74" y="-420003"/>
            <a:ext cx="12192470" cy="8132378"/>
          </a:xfrm>
          <a:prstGeom prst="rect">
            <a:avLst/>
          </a:prstGeom>
        </p:spPr>
      </p:pic>
      <p:sp>
        <p:nvSpPr>
          <p:cNvPr id="3" name="文本框 2"/>
          <p:cNvSpPr txBox="1"/>
          <p:nvPr/>
        </p:nvSpPr>
        <p:spPr>
          <a:xfrm>
            <a:off x="2674" y="2931272"/>
            <a:ext cx="12157189" cy="1241237"/>
          </a:xfrm>
          <a:prstGeom prst="rect">
            <a:avLst/>
          </a:prstGeom>
          <a:solidFill>
            <a:schemeClr val="bg1">
              <a:lumMod val="65000"/>
              <a:alpha val="84000"/>
            </a:schemeClr>
          </a:solidFill>
        </p:spPr>
        <p:txBody>
          <a:bodyPr wrap="square" rtlCol="0">
            <a:spAutoFit/>
          </a:bodyPr>
          <a:lstStyle/>
          <a:p>
            <a:pPr algn="ctr"/>
            <a:r>
              <a:rPr kumimoji="1" lang="zh-CN" altLang="en-US" sz="3733" dirty="0">
                <a:latin typeface="微软雅黑"/>
                <a:ea typeface="微软雅黑"/>
                <a:cs typeface="微软雅黑"/>
              </a:rPr>
              <a:t>大家回想一下</a:t>
            </a:r>
            <a:endParaRPr kumimoji="1" lang="en-US" altLang="zh-CN" sz="3733" dirty="0">
              <a:latin typeface="微软雅黑"/>
              <a:ea typeface="微软雅黑"/>
              <a:cs typeface="微软雅黑"/>
            </a:endParaRPr>
          </a:p>
          <a:p>
            <a:pPr algn="ctr"/>
            <a:r>
              <a:rPr kumimoji="1" lang="zh-CN" altLang="en-US" sz="3733" dirty="0">
                <a:latin typeface="微软雅黑"/>
                <a:ea typeface="微软雅黑"/>
                <a:cs typeface="微软雅黑"/>
              </a:rPr>
              <a:t>在工作中，我们是不是经常遇到这样的情况</a:t>
            </a:r>
            <a:r>
              <a:rPr kumimoji="1" lang="en-US" altLang="zh-CN" sz="3733" dirty="0">
                <a:latin typeface="微软雅黑"/>
                <a:ea typeface="微软雅黑"/>
                <a:cs typeface="微软雅黑"/>
              </a:rPr>
              <a:t>…</a:t>
            </a:r>
            <a:endParaRPr kumimoji="1" lang="zh-CN" altLang="en-US" sz="3733" dirty="0">
              <a:latin typeface="微软雅黑"/>
              <a:ea typeface="微软雅黑"/>
              <a:cs typeface="微软雅黑"/>
            </a:endParaRPr>
          </a:p>
        </p:txBody>
      </p:sp>
    </p:spTree>
    <p:extLst>
      <p:ext uri="{BB962C8B-B14F-4D97-AF65-F5344CB8AC3E}">
        <p14:creationId xmlns:p14="http://schemas.microsoft.com/office/powerpoint/2010/main" val="138448240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
          </p:nvPr>
        </p:nvSpPr>
        <p:spPr>
          <a:xfrm>
            <a:off x="5244581" y="2264913"/>
            <a:ext cx="6950565" cy="2471745"/>
          </a:xfrm>
          <a:prstGeom prst="rect">
            <a:avLst/>
          </a:prstGeom>
        </p:spPr>
        <p:txBody>
          <a:bodyPr>
            <a:normAutofit/>
          </a:bodyPr>
          <a:lstStyle/>
          <a:p>
            <a:pPr>
              <a:lnSpc>
                <a:spcPct val="150000"/>
              </a:lnSpc>
              <a:spcBef>
                <a:spcPts val="0"/>
              </a:spcBef>
            </a:pPr>
            <a:r>
              <a:rPr lang="en-US" altLang="zh-CN" sz="2000" dirty="0" smtClean="0">
                <a:solidFill>
                  <a:srgbClr val="000000"/>
                </a:solidFill>
                <a:latin typeface="Microsoft YaHei" charset="-122"/>
                <a:ea typeface="Microsoft YaHei" charset="-122"/>
                <a:cs typeface="Microsoft YaHei" charset="-122"/>
              </a:rPr>
              <a:t>”</a:t>
            </a:r>
            <a:r>
              <a:rPr lang="zh-CN" altLang="en-US" sz="2000" dirty="0" smtClean="0">
                <a:solidFill>
                  <a:srgbClr val="000000"/>
                </a:solidFill>
                <a:latin typeface="Microsoft YaHei" charset="-122"/>
                <a:ea typeface="Microsoft YaHei" charset="-122"/>
                <a:cs typeface="Microsoft YaHei" charset="-122"/>
              </a:rPr>
              <a:t>你们这个东西，放到任何一个品牌都能用</a:t>
            </a:r>
            <a:r>
              <a:rPr lang="en-US" altLang="zh-CN" sz="2000" dirty="0" smtClean="0">
                <a:solidFill>
                  <a:srgbClr val="000000"/>
                </a:solidFill>
                <a:latin typeface="Microsoft YaHei" charset="-122"/>
                <a:ea typeface="Microsoft YaHei" charset="-122"/>
                <a:cs typeface="Microsoft YaHei" charset="-122"/>
              </a:rPr>
              <a:t>“</a:t>
            </a:r>
          </a:p>
          <a:p>
            <a:pPr>
              <a:lnSpc>
                <a:spcPct val="150000"/>
              </a:lnSpc>
              <a:spcBef>
                <a:spcPts val="0"/>
              </a:spcBef>
            </a:pPr>
            <a:r>
              <a:rPr lang="zh-CN" altLang="zh-CN" sz="2000" dirty="0" smtClean="0">
                <a:solidFill>
                  <a:srgbClr val="000000"/>
                </a:solidFill>
                <a:latin typeface="Microsoft YaHei" charset="-122"/>
                <a:ea typeface="Microsoft YaHei" charset="-122"/>
                <a:cs typeface="Microsoft YaHei" charset="-122"/>
              </a:rPr>
              <a:t>“</a:t>
            </a:r>
            <a:r>
              <a:rPr lang="zh-CN" altLang="en-US" sz="2000" dirty="0" smtClean="0">
                <a:solidFill>
                  <a:srgbClr val="000000"/>
                </a:solidFill>
                <a:latin typeface="Microsoft YaHei" charset="-122"/>
                <a:ea typeface="Microsoft YaHei" charset="-122"/>
                <a:cs typeface="Microsoft YaHei" charset="-122"/>
              </a:rPr>
              <a:t>没有给我惊喜的感觉”</a:t>
            </a:r>
            <a:endParaRPr lang="en-US" altLang="zh-CN" sz="2000" dirty="0" smtClean="0">
              <a:solidFill>
                <a:srgbClr val="000000"/>
              </a:solidFill>
              <a:latin typeface="Microsoft YaHei" charset="-122"/>
              <a:ea typeface="Microsoft YaHei" charset="-122"/>
              <a:cs typeface="Microsoft YaHei" charset="-122"/>
            </a:endParaRPr>
          </a:p>
          <a:p>
            <a:pPr>
              <a:lnSpc>
                <a:spcPct val="150000"/>
              </a:lnSpc>
              <a:spcBef>
                <a:spcPts val="0"/>
              </a:spcBef>
            </a:pPr>
            <a:r>
              <a:rPr lang="zh-CN" altLang="zh-CN" sz="2000" dirty="0" smtClean="0">
                <a:solidFill>
                  <a:srgbClr val="000000"/>
                </a:solidFill>
                <a:latin typeface="Microsoft YaHei" charset="-122"/>
                <a:ea typeface="Microsoft YaHei" charset="-122"/>
                <a:cs typeface="Microsoft YaHei" charset="-122"/>
              </a:rPr>
              <a:t>“</a:t>
            </a:r>
            <a:r>
              <a:rPr lang="zh-CN" altLang="en-US" sz="2000" dirty="0" smtClean="0">
                <a:solidFill>
                  <a:srgbClr val="000000"/>
                </a:solidFill>
                <a:latin typeface="Microsoft YaHei" charset="-122"/>
                <a:ea typeface="Microsoft YaHei" charset="-122"/>
                <a:cs typeface="Microsoft YaHei" charset="-122"/>
              </a:rPr>
              <a:t>你们是专业的，我要是知道我就自己来了”</a:t>
            </a:r>
            <a:endParaRPr lang="en-US" altLang="zh-CN" sz="2000" dirty="0" smtClean="0">
              <a:solidFill>
                <a:srgbClr val="000000"/>
              </a:solidFill>
              <a:latin typeface="Microsoft YaHei" charset="-122"/>
              <a:ea typeface="Microsoft YaHei" charset="-122"/>
              <a:cs typeface="Microsoft YaHei" charset="-122"/>
            </a:endParaRPr>
          </a:p>
          <a:p>
            <a:pPr>
              <a:lnSpc>
                <a:spcPct val="150000"/>
              </a:lnSpc>
              <a:spcBef>
                <a:spcPts val="0"/>
              </a:spcBef>
            </a:pPr>
            <a:r>
              <a:rPr lang="en-US" altLang="zh-CN" sz="2000" dirty="0" smtClean="0">
                <a:solidFill>
                  <a:srgbClr val="000000"/>
                </a:solidFill>
                <a:latin typeface="Microsoft YaHei" charset="-122"/>
                <a:ea typeface="Microsoft YaHei" charset="-122"/>
                <a:cs typeface="Microsoft YaHei" charset="-122"/>
              </a:rPr>
              <a:t>“</a:t>
            </a:r>
            <a:r>
              <a:rPr lang="zh-CN" altLang="en-US" sz="2000" dirty="0" smtClean="0">
                <a:solidFill>
                  <a:srgbClr val="000000"/>
                </a:solidFill>
                <a:latin typeface="Microsoft YaHei" charset="-122"/>
                <a:ea typeface="Microsoft YaHei" charset="-122"/>
                <a:cs typeface="Microsoft YaHei" charset="-122"/>
              </a:rPr>
              <a:t>所有的点都给我写上</a:t>
            </a:r>
            <a:r>
              <a:rPr lang="en-US" altLang="zh-CN" sz="2000" dirty="0" smtClean="0">
                <a:solidFill>
                  <a:srgbClr val="000000"/>
                </a:solidFill>
                <a:latin typeface="Microsoft YaHei" charset="-122"/>
                <a:ea typeface="Microsoft YaHei" charset="-122"/>
                <a:cs typeface="Microsoft YaHei" charset="-122"/>
              </a:rPr>
              <a:t>”</a:t>
            </a:r>
            <a:endParaRPr lang="zh-CN" altLang="en-US" sz="2000" dirty="0">
              <a:solidFill>
                <a:srgbClr val="000000"/>
              </a:solidFill>
              <a:latin typeface="Microsoft YaHei" charset="-122"/>
              <a:ea typeface="Microsoft YaHei" charset="-122"/>
              <a:cs typeface="Microsoft YaHei" charset="-122"/>
            </a:endParaRPr>
          </a:p>
        </p:txBody>
      </p:sp>
      <p:sp>
        <p:nvSpPr>
          <p:cNvPr id="3" name="文本占位符 2"/>
          <p:cNvSpPr txBox="1">
            <a:spLocks/>
          </p:cNvSpPr>
          <p:nvPr/>
        </p:nvSpPr>
        <p:spPr>
          <a:xfrm>
            <a:off x="644080" y="959354"/>
            <a:ext cx="2658256"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甲方爸爸们总是这样说</a:t>
            </a:r>
            <a:endParaRPr lang="zh-CN" altLang="en-US" dirty="0"/>
          </a:p>
        </p:txBody>
      </p:sp>
      <p:pic>
        <p:nvPicPr>
          <p:cNvPr id="4" name="图片 3"/>
          <p:cNvPicPr>
            <a:picLocks noChangeAspect="1"/>
          </p:cNvPicPr>
          <p:nvPr/>
        </p:nvPicPr>
        <p:blipFill>
          <a:blip r:embed="rId3"/>
          <a:stretch>
            <a:fillRect/>
          </a:stretch>
        </p:blipFill>
        <p:spPr>
          <a:xfrm>
            <a:off x="278226" y="2038297"/>
            <a:ext cx="4576190" cy="3544935"/>
          </a:xfrm>
          <a:prstGeom prst="rect">
            <a:avLst/>
          </a:prstGeom>
        </p:spPr>
      </p:pic>
      <p:sp>
        <p:nvSpPr>
          <p:cNvPr id="5" name="文本框 4"/>
          <p:cNvSpPr txBox="1"/>
          <p:nvPr/>
        </p:nvSpPr>
        <p:spPr>
          <a:xfrm>
            <a:off x="5244580" y="4817282"/>
            <a:ext cx="6753995" cy="420564"/>
          </a:xfrm>
          <a:prstGeom prst="rect">
            <a:avLst/>
          </a:prstGeom>
          <a:solidFill>
            <a:srgbClr val="E8314A"/>
          </a:solidFill>
        </p:spPr>
        <p:txBody>
          <a:bodyPr wrap="square" rtlCol="0">
            <a:spAutoFit/>
          </a:bodyPr>
          <a:lstStyle/>
          <a:p>
            <a:pPr algn="ctr"/>
            <a:r>
              <a:rPr kumimoji="1" lang="zh-CN" altLang="en-US" sz="2133" dirty="0">
                <a:solidFill>
                  <a:schemeClr val="bg1"/>
                </a:solidFill>
                <a:latin typeface="微软雅黑"/>
                <a:ea typeface="微软雅黑"/>
                <a:cs typeface="微软雅黑"/>
              </a:rPr>
              <a:t>怎么老是给不到我要的感觉？</a:t>
            </a:r>
          </a:p>
        </p:txBody>
      </p:sp>
    </p:spTree>
    <p:extLst>
      <p:ext uri="{BB962C8B-B14F-4D97-AF65-F5344CB8AC3E}">
        <p14:creationId xmlns:p14="http://schemas.microsoft.com/office/powerpoint/2010/main" val="1159441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heckerboard(across)">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
          </p:nvPr>
        </p:nvSpPr>
        <p:spPr>
          <a:xfrm>
            <a:off x="5243023" y="2291417"/>
            <a:ext cx="6950565" cy="2209709"/>
          </a:xfrm>
          <a:prstGeom prst="rect">
            <a:avLst/>
          </a:prstGeom>
        </p:spPr>
        <p:txBody>
          <a:bodyPr vert="horz" lIns="91440" tIns="45720" rIns="91440" bIns="45720" rtlCol="0">
            <a:normAutofit/>
          </a:bodyPr>
          <a:lstStyle/>
          <a:p>
            <a:pPr>
              <a:lnSpc>
                <a:spcPct val="150000"/>
              </a:lnSpc>
              <a:spcBef>
                <a:spcPts val="0"/>
              </a:spcBef>
            </a:pPr>
            <a:r>
              <a:rPr lang="en-US" altLang="zh-CN" sz="2000" dirty="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都改第八版了，客户却说我还是觉得第二版好</a:t>
            </a:r>
            <a:r>
              <a:rPr lang="en-US" altLang="zh-CN" sz="2000" dirty="0">
                <a:solidFill>
                  <a:srgbClr val="000000"/>
                </a:solidFill>
                <a:latin typeface="Microsoft YaHei" charset="-122"/>
                <a:ea typeface="Microsoft YaHei" charset="-122"/>
                <a:cs typeface="Microsoft YaHei" charset="-122"/>
              </a:rPr>
              <a:t>“</a:t>
            </a:r>
          </a:p>
          <a:p>
            <a:pPr>
              <a:lnSpc>
                <a:spcPct val="150000"/>
              </a:lnSpc>
              <a:spcBef>
                <a:spcPts val="0"/>
              </a:spcBef>
            </a:pPr>
            <a:r>
              <a:rPr lang="zh-CN" altLang="zh-CN" sz="2000" dirty="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要一种感觉，鬼知道是什么感觉”</a:t>
            </a:r>
            <a:endParaRPr lang="en-US" altLang="zh-CN" sz="2000" dirty="0">
              <a:solidFill>
                <a:srgbClr val="000000"/>
              </a:solidFill>
              <a:latin typeface="Microsoft YaHei" charset="-122"/>
              <a:ea typeface="Microsoft YaHei" charset="-122"/>
              <a:cs typeface="Microsoft YaHei" charset="-122"/>
            </a:endParaRPr>
          </a:p>
          <a:p>
            <a:pPr>
              <a:lnSpc>
                <a:spcPct val="150000"/>
              </a:lnSpc>
              <a:spcBef>
                <a:spcPts val="0"/>
              </a:spcBef>
            </a:pPr>
            <a:r>
              <a:rPr lang="zh-CN" altLang="zh-CN" sz="2000" dirty="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客户要白色的背景，还要暗一点，还不能太空”</a:t>
            </a:r>
            <a:endParaRPr lang="en-US" altLang="zh-CN" sz="2000" dirty="0">
              <a:solidFill>
                <a:srgbClr val="000000"/>
              </a:solidFill>
              <a:latin typeface="Microsoft YaHei" charset="-122"/>
              <a:ea typeface="Microsoft YaHei" charset="-122"/>
              <a:cs typeface="Microsoft YaHei" charset="-122"/>
            </a:endParaRPr>
          </a:p>
          <a:p>
            <a:pPr>
              <a:lnSpc>
                <a:spcPct val="150000"/>
              </a:lnSpc>
              <a:spcBef>
                <a:spcPts val="0"/>
              </a:spcBef>
            </a:pPr>
            <a:r>
              <a:rPr lang="en-US" altLang="zh-CN" sz="2000" dirty="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这些文字看起来太文字了</a:t>
            </a:r>
            <a:r>
              <a:rPr lang="en-US" altLang="zh-CN" sz="2000" dirty="0">
                <a:solidFill>
                  <a:srgbClr val="000000"/>
                </a:solidFill>
                <a:latin typeface="Microsoft YaHei" charset="-122"/>
                <a:ea typeface="Microsoft YaHei" charset="-122"/>
                <a:cs typeface="Microsoft YaHei" charset="-122"/>
              </a:rPr>
              <a:t>”</a:t>
            </a:r>
            <a:endParaRPr lang="zh-CN" altLang="en-US" sz="2000" dirty="0">
              <a:solidFill>
                <a:srgbClr val="000000"/>
              </a:solidFill>
              <a:latin typeface="Microsoft YaHei" charset="-122"/>
              <a:ea typeface="Microsoft YaHei" charset="-122"/>
              <a:cs typeface="Microsoft YaHei" charset="-122"/>
            </a:endParaRPr>
          </a:p>
        </p:txBody>
      </p:sp>
      <p:sp>
        <p:nvSpPr>
          <p:cNvPr id="3" name="文本占位符 2"/>
          <p:cNvSpPr txBox="1">
            <a:spLocks/>
          </p:cNvSpPr>
          <p:nvPr/>
        </p:nvSpPr>
        <p:spPr>
          <a:xfrm>
            <a:off x="644079" y="940279"/>
            <a:ext cx="2914737"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而乙方也做着这样的回应</a:t>
            </a:r>
            <a:endParaRPr lang="zh-CN" altLang="en-US"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5520" y="2055838"/>
            <a:ext cx="4823622" cy="3638780"/>
          </a:xfrm>
          <a:prstGeom prst="rect">
            <a:avLst/>
          </a:prstGeom>
        </p:spPr>
      </p:pic>
      <p:sp>
        <p:nvSpPr>
          <p:cNvPr id="5" name="文本框 4"/>
          <p:cNvSpPr txBox="1"/>
          <p:nvPr/>
        </p:nvSpPr>
        <p:spPr>
          <a:xfrm>
            <a:off x="5244580" y="4817282"/>
            <a:ext cx="6753995" cy="420564"/>
          </a:xfrm>
          <a:prstGeom prst="rect">
            <a:avLst/>
          </a:prstGeom>
          <a:solidFill>
            <a:srgbClr val="E8314A"/>
          </a:solidFill>
        </p:spPr>
        <p:txBody>
          <a:bodyPr wrap="square" rtlCol="0">
            <a:spAutoFit/>
          </a:bodyPr>
          <a:lstStyle/>
          <a:p>
            <a:pPr algn="ctr"/>
            <a:r>
              <a:rPr kumimoji="1" lang="zh-CN" altLang="en-US" sz="2133" dirty="0">
                <a:solidFill>
                  <a:schemeClr val="bg1"/>
                </a:solidFill>
                <a:latin typeface="微软雅黑"/>
                <a:ea typeface="微软雅黑"/>
                <a:cs typeface="微软雅黑"/>
              </a:rPr>
              <a:t>你说的感觉到底是什么？</a:t>
            </a:r>
          </a:p>
        </p:txBody>
      </p:sp>
    </p:spTree>
    <p:extLst>
      <p:ext uri="{BB962C8B-B14F-4D97-AF65-F5344CB8AC3E}">
        <p14:creationId xmlns:p14="http://schemas.microsoft.com/office/powerpoint/2010/main" val="1323375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heckerboard(across)">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99766" y="2607246"/>
            <a:ext cx="8585531" cy="3725477"/>
          </a:xfrm>
          <a:prstGeom prst="rect">
            <a:avLst/>
          </a:prstGeom>
        </p:spPr>
      </p:pic>
      <p:sp>
        <p:nvSpPr>
          <p:cNvPr id="3" name="矩形 2"/>
          <p:cNvSpPr/>
          <p:nvPr/>
        </p:nvSpPr>
        <p:spPr>
          <a:xfrm>
            <a:off x="8738495" y="5037391"/>
            <a:ext cx="2433470" cy="113276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4" name="文本框 3"/>
          <p:cNvSpPr txBox="1"/>
          <p:nvPr/>
        </p:nvSpPr>
        <p:spPr>
          <a:xfrm>
            <a:off x="3086677" y="1417981"/>
            <a:ext cx="6433171" cy="502766"/>
          </a:xfrm>
          <a:prstGeom prst="rect">
            <a:avLst/>
          </a:prstGeom>
          <a:solidFill>
            <a:srgbClr val="E8314A"/>
          </a:solidFill>
        </p:spPr>
        <p:txBody>
          <a:bodyPr wrap="none" rtlCol="0">
            <a:spAutoFit/>
          </a:bodyPr>
          <a:lstStyle/>
          <a:p>
            <a:pPr algn="ctr"/>
            <a:r>
              <a:rPr kumimoji="1" lang="zh-CN" altLang="en-US" sz="2667" b="1" dirty="0">
                <a:solidFill>
                  <a:schemeClr val="bg1"/>
                </a:solidFill>
                <a:latin typeface="微软雅黑"/>
                <a:ea typeface="微软雅黑"/>
                <a:cs typeface="微软雅黑"/>
              </a:rPr>
              <a:t>如何才能让大家握手言和 相谈甚欢？？？</a:t>
            </a:r>
          </a:p>
        </p:txBody>
      </p:sp>
    </p:spTree>
    <p:extLst>
      <p:ext uri="{BB962C8B-B14F-4D97-AF65-F5344CB8AC3E}">
        <p14:creationId xmlns:p14="http://schemas.microsoft.com/office/powerpoint/2010/main" val="6920824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43907" y="962245"/>
            <a:ext cx="2914737" cy="370451"/>
          </a:xfrm>
          <a:noFill/>
          <a:ln>
            <a:noFill/>
          </a:ln>
        </p:spPr>
        <p:txBody>
          <a:bodyPr wrap="none" lIns="46274" tIns="46274" rIns="46274" bIns="46274" anchor="ctr">
            <a:spAutoFit/>
          </a:bodyPr>
          <a:lstStyle/>
          <a:p>
            <a:pPr defTabSz="914309">
              <a:buFont typeface="Arial" charset="0"/>
            </a:pP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如何定义成功还是失败？</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pic>
        <p:nvPicPr>
          <p:cNvPr id="5" name="图片 4"/>
          <p:cNvPicPr>
            <a:picLocks noChangeAspect="1"/>
          </p:cNvPicPr>
          <p:nvPr/>
        </p:nvPicPr>
        <p:blipFill>
          <a:blip r:embed="rId2"/>
          <a:stretch>
            <a:fillRect/>
          </a:stretch>
        </p:blipFill>
        <p:spPr>
          <a:xfrm>
            <a:off x="2962935" y="1443962"/>
            <a:ext cx="5981040" cy="4984200"/>
          </a:xfrm>
          <a:prstGeom prst="rect">
            <a:avLst/>
          </a:prstGeom>
        </p:spPr>
      </p:pic>
    </p:spTree>
    <p:extLst>
      <p:ext uri="{BB962C8B-B14F-4D97-AF65-F5344CB8AC3E}">
        <p14:creationId xmlns:p14="http://schemas.microsoft.com/office/powerpoint/2010/main" val="14039631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79035" y="1465277"/>
            <a:ext cx="7366119" cy="3969933"/>
          </a:xfrm>
          <a:prstGeom prst="rect">
            <a:avLst/>
          </a:prstGeom>
        </p:spPr>
        <p:txBody>
          <a:bodyPr wrap="none">
            <a:spAutoFit/>
          </a:bodyPr>
          <a:lstStyle/>
          <a:p>
            <a:pPr>
              <a:lnSpc>
                <a:spcPct val="150000"/>
              </a:lnSpc>
            </a:pPr>
            <a:r>
              <a:rPr kumimoji="1" lang="zh-CN" altLang="en-US" sz="6399" b="1" dirty="0" smtClean="0">
                <a:solidFill>
                  <a:srgbClr val="E8314A"/>
                </a:solidFill>
                <a:latin typeface="微软雅黑"/>
                <a:ea typeface="微软雅黑"/>
                <a:cs typeface="微软雅黑"/>
              </a:rPr>
              <a:t>站在系统里，</a:t>
            </a:r>
            <a:endParaRPr kumimoji="1" lang="en-US" altLang="zh-CN" sz="6399" b="1" dirty="0" smtClean="0">
              <a:solidFill>
                <a:srgbClr val="E8314A"/>
              </a:solidFill>
              <a:latin typeface="微软雅黑"/>
              <a:ea typeface="微软雅黑"/>
              <a:cs typeface="微软雅黑"/>
            </a:endParaRPr>
          </a:p>
          <a:p>
            <a:pPr>
              <a:lnSpc>
                <a:spcPct val="150000"/>
              </a:lnSpc>
            </a:pPr>
            <a:r>
              <a:rPr kumimoji="1" lang="zh-CN" altLang="en-US" sz="6399" b="1" dirty="0" smtClean="0">
                <a:solidFill>
                  <a:srgbClr val="E8314A"/>
                </a:solidFill>
                <a:latin typeface="微软雅黑"/>
                <a:ea typeface="微软雅黑"/>
                <a:cs typeface="微软雅黑"/>
              </a:rPr>
              <a:t>提高思维力。</a:t>
            </a:r>
            <a:endParaRPr kumimoji="1" lang="en-US" altLang="zh-CN" sz="6399" b="1" dirty="0" smtClean="0">
              <a:solidFill>
                <a:srgbClr val="E8314A"/>
              </a:solidFill>
              <a:latin typeface="微软雅黑"/>
              <a:ea typeface="微软雅黑"/>
              <a:cs typeface="微软雅黑"/>
            </a:endParaRPr>
          </a:p>
          <a:p>
            <a:pPr>
              <a:lnSpc>
                <a:spcPct val="150000"/>
              </a:lnSpc>
            </a:pPr>
            <a:r>
              <a:rPr kumimoji="1" lang="zh-CN" altLang="en-US" sz="4000" b="1" dirty="0" smtClean="0">
                <a:solidFill>
                  <a:srgbClr val="E8314A"/>
                </a:solidFill>
                <a:latin typeface="微软雅黑"/>
                <a:ea typeface="微软雅黑"/>
                <a:cs typeface="微软雅黑"/>
              </a:rPr>
              <a:t>用逻辑去说服，不用创意去撕逼</a:t>
            </a:r>
            <a:endParaRPr kumimoji="1" lang="en-US" altLang="zh-CN" sz="4000" b="1" dirty="0">
              <a:solidFill>
                <a:srgbClr val="E8314A"/>
              </a:solidFill>
              <a:latin typeface="微软雅黑"/>
              <a:ea typeface="微软雅黑"/>
              <a:cs typeface="微软雅黑"/>
            </a:endParaRPr>
          </a:p>
        </p:txBody>
      </p:sp>
    </p:spTree>
    <p:extLst>
      <p:ext uri="{BB962C8B-B14F-4D97-AF65-F5344CB8AC3E}">
        <p14:creationId xmlns:p14="http://schemas.microsoft.com/office/powerpoint/2010/main" val="51691670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110255" y="956142"/>
          <a:ext cx="11388952" cy="6317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接连接符 5"/>
          <p:cNvCxnSpPr/>
          <p:nvPr/>
        </p:nvCxnSpPr>
        <p:spPr>
          <a:xfrm flipV="1">
            <a:off x="1412744" y="5482127"/>
            <a:ext cx="7402571" cy="17419"/>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 name="直接连接符 7"/>
          <p:cNvCxnSpPr/>
          <p:nvPr/>
        </p:nvCxnSpPr>
        <p:spPr>
          <a:xfrm>
            <a:off x="1412744" y="4855087"/>
            <a:ext cx="0" cy="62704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 name="直接连接符 9"/>
          <p:cNvCxnSpPr/>
          <p:nvPr/>
        </p:nvCxnSpPr>
        <p:spPr>
          <a:xfrm>
            <a:off x="8815314" y="4855084"/>
            <a:ext cx="0" cy="64446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6" name="椭圆 5"/>
          <p:cNvSpPr/>
          <p:nvPr/>
        </p:nvSpPr>
        <p:spPr>
          <a:xfrm>
            <a:off x="4182176" y="4789120"/>
            <a:ext cx="1480515" cy="1495257"/>
          </a:xfrm>
          <a:prstGeom prst="ellipse">
            <a:avLst/>
          </a:prstGeom>
          <a:solidFill>
            <a:srgbClr val="E93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dirty="0">
                <a:latin typeface="Microsoft YaHei" charset="-122"/>
                <a:ea typeface="Microsoft YaHei" charset="-122"/>
                <a:cs typeface="Microsoft YaHei" charset="-122"/>
              </a:rPr>
              <a:t>管理</a:t>
            </a:r>
          </a:p>
        </p:txBody>
      </p:sp>
      <p:cxnSp>
        <p:nvCxnSpPr>
          <p:cNvPr id="7" name="直接连接符 15"/>
          <p:cNvCxnSpPr/>
          <p:nvPr/>
        </p:nvCxnSpPr>
        <p:spPr>
          <a:xfrm flipV="1">
            <a:off x="1412744" y="2799785"/>
            <a:ext cx="0" cy="62704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8" name="直接连接符 17"/>
          <p:cNvCxnSpPr/>
          <p:nvPr/>
        </p:nvCxnSpPr>
        <p:spPr>
          <a:xfrm>
            <a:off x="1412744" y="2799785"/>
            <a:ext cx="7402571"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 name="直接连接符 19"/>
          <p:cNvCxnSpPr/>
          <p:nvPr/>
        </p:nvCxnSpPr>
        <p:spPr>
          <a:xfrm>
            <a:off x="8815314" y="2799785"/>
            <a:ext cx="0" cy="62704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4182178" y="1835273"/>
            <a:ext cx="1480515" cy="1495257"/>
          </a:xfrm>
          <a:prstGeom prst="ellipse">
            <a:avLst/>
          </a:prstGeom>
          <a:solidFill>
            <a:srgbClr val="FF3E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399" dirty="0">
                <a:latin typeface="Microsoft YaHei" charset="-122"/>
                <a:ea typeface="Microsoft YaHei" charset="-122"/>
                <a:cs typeface="Microsoft YaHei" charset="-122"/>
              </a:rPr>
              <a:t>审视</a:t>
            </a:r>
          </a:p>
        </p:txBody>
      </p:sp>
      <p:sp>
        <p:nvSpPr>
          <p:cNvPr id="11" name="内容占位符 2"/>
          <p:cNvSpPr txBox="1">
            <a:spLocks/>
          </p:cNvSpPr>
          <p:nvPr/>
        </p:nvSpPr>
        <p:spPr>
          <a:xfrm>
            <a:off x="661969" y="926147"/>
            <a:ext cx="2914737" cy="370451"/>
          </a:xfrm>
          <a:prstGeom prst="rect">
            <a:avLst/>
          </a:prstGeom>
          <a:noFill/>
          <a:ln>
            <a:noFill/>
          </a:ln>
        </p:spPr>
        <p:txBody>
          <a:bodyPr wrap="none" lIns="46274" tIns="46274" rIns="46274" bIns="46274" anchor="ctr">
            <a:spAutoFit/>
          </a:bodyPr>
          <a:lstStyle>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sym typeface="微软雅黑" pitchFamily="34" charset="-122"/>
              </a:rPr>
              <a:t>构建品牌系统的内在结构</a:t>
            </a:r>
            <a:endParaRPr lang="zh-CN" altLang="en-US" dirty="0">
              <a:sym typeface="微软雅黑" pitchFamily="34" charset="-122"/>
            </a:endParaRPr>
          </a:p>
        </p:txBody>
      </p:sp>
    </p:spTree>
    <p:extLst>
      <p:ext uri="{BB962C8B-B14F-4D97-AF65-F5344CB8AC3E}">
        <p14:creationId xmlns:p14="http://schemas.microsoft.com/office/powerpoint/2010/main" val="1929333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p:cNvSpPr>
          <p:nvPr/>
        </p:nvSpPr>
        <p:spPr bwMode="auto">
          <a:xfrm>
            <a:off x="8515583" y="3122000"/>
            <a:ext cx="2325342" cy="151874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connsiteX0" fmla="*/ 20666 w 22794"/>
              <a:gd name="connsiteY0" fmla="*/ 21599 h 21599"/>
              <a:gd name="connsiteX1" fmla="*/ 0 w 22794"/>
              <a:gd name="connsiteY1" fmla="*/ 21599 h 21599"/>
              <a:gd name="connsiteX2" fmla="*/ 933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 name="connsiteX0" fmla="*/ 20666 w 22794"/>
              <a:gd name="connsiteY0" fmla="*/ 21599 h 21599"/>
              <a:gd name="connsiteX1" fmla="*/ 0 w 22794"/>
              <a:gd name="connsiteY1" fmla="*/ 21599 h 21599"/>
              <a:gd name="connsiteX2" fmla="*/ 1730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94" h="21599">
                <a:moveTo>
                  <a:pt x="20666" y="21599"/>
                </a:moveTo>
                <a:lnTo>
                  <a:pt x="0" y="21599"/>
                </a:lnTo>
                <a:lnTo>
                  <a:pt x="1730" y="10700"/>
                </a:lnTo>
                <a:lnTo>
                  <a:pt x="0" y="0"/>
                </a:lnTo>
                <a:lnTo>
                  <a:pt x="20666" y="0"/>
                </a:lnTo>
                <a:lnTo>
                  <a:pt x="22794" y="10700"/>
                </a:lnTo>
                <a:lnTo>
                  <a:pt x="20666" y="21599"/>
                </a:lnTo>
                <a:close/>
              </a:path>
            </a:pathLst>
          </a:custGeom>
          <a:solidFill>
            <a:srgbClr val="E8314A"/>
          </a:solidFill>
          <a:ln>
            <a:noFill/>
          </a:ln>
          <a:extLst/>
        </p:spPr>
        <p:txBody>
          <a:bodyPr lIns="0" tIns="0" rIns="0" bIns="0"/>
          <a:lstStyle>
            <a:defPPr>
              <a:defRPr lang="zh-CN"/>
            </a:defPPr>
            <a:lvl1pPr algn="l" defTabSz="685800" rtl="0" eaLnBrk="0" fontAlgn="base" hangingPunct="0">
              <a:spcBef>
                <a:spcPct val="0"/>
              </a:spcBef>
              <a:spcAft>
                <a:spcPct val="0"/>
              </a:spcAft>
              <a:defRPr sz="1300" kern="1200">
                <a:solidFill>
                  <a:schemeClr val="tx1"/>
                </a:solidFill>
                <a:latin typeface="Calibri" charset="0"/>
                <a:ea typeface="宋体" charset="0"/>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宋体" charset="0"/>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宋体" charset="0"/>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宋体" charset="0"/>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宋体" charset="0"/>
                <a:cs typeface="+mn-cs"/>
              </a:defRPr>
            </a:lvl5pPr>
            <a:lvl6pPr marL="2286000" algn="l" defTabSz="914400" rtl="0" eaLnBrk="1" latinLnBrk="0" hangingPunct="1">
              <a:defRPr sz="1300" kern="1200">
                <a:solidFill>
                  <a:schemeClr val="tx1"/>
                </a:solidFill>
                <a:latin typeface="Calibri" charset="0"/>
                <a:ea typeface="宋体" charset="0"/>
                <a:cs typeface="+mn-cs"/>
              </a:defRPr>
            </a:lvl6pPr>
            <a:lvl7pPr marL="2743200" algn="l" defTabSz="914400" rtl="0" eaLnBrk="1" latinLnBrk="0" hangingPunct="1">
              <a:defRPr sz="1300" kern="1200">
                <a:solidFill>
                  <a:schemeClr val="tx1"/>
                </a:solidFill>
                <a:latin typeface="Calibri" charset="0"/>
                <a:ea typeface="宋体" charset="0"/>
                <a:cs typeface="+mn-cs"/>
              </a:defRPr>
            </a:lvl7pPr>
            <a:lvl8pPr marL="3200400" algn="l" defTabSz="914400" rtl="0" eaLnBrk="1" latinLnBrk="0" hangingPunct="1">
              <a:defRPr sz="1300" kern="1200">
                <a:solidFill>
                  <a:schemeClr val="tx1"/>
                </a:solidFill>
                <a:latin typeface="Calibri" charset="0"/>
                <a:ea typeface="宋体" charset="0"/>
                <a:cs typeface="+mn-cs"/>
              </a:defRPr>
            </a:lvl8pPr>
            <a:lvl9pPr marL="3657600" algn="l" defTabSz="914400" rtl="0" eaLnBrk="1" latinLnBrk="0" hangingPunct="1">
              <a:defRPr sz="1300" kern="1200">
                <a:solidFill>
                  <a:schemeClr val="tx1"/>
                </a:solidFill>
                <a:latin typeface="Calibri" charset="0"/>
                <a:ea typeface="宋体" charset="0"/>
                <a:cs typeface="+mn-cs"/>
              </a:defRPr>
            </a:lvl9pPr>
          </a:lstStyle>
          <a:p>
            <a:endParaRPr lang="zh-CN" altLang="en-US" sz="1733"/>
          </a:p>
        </p:txBody>
      </p:sp>
      <p:sp>
        <p:nvSpPr>
          <p:cNvPr id="3" name="AutoShape 7"/>
          <p:cNvSpPr>
            <a:spLocks/>
          </p:cNvSpPr>
          <p:nvPr/>
        </p:nvSpPr>
        <p:spPr bwMode="auto">
          <a:xfrm>
            <a:off x="1358665" y="3122000"/>
            <a:ext cx="2325342" cy="151874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connsiteX0" fmla="*/ 20666 w 22794"/>
              <a:gd name="connsiteY0" fmla="*/ 21599 h 21599"/>
              <a:gd name="connsiteX1" fmla="*/ 0 w 22794"/>
              <a:gd name="connsiteY1" fmla="*/ 21599 h 21599"/>
              <a:gd name="connsiteX2" fmla="*/ 933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 name="connsiteX0" fmla="*/ 20666 w 22794"/>
              <a:gd name="connsiteY0" fmla="*/ 21599 h 21599"/>
              <a:gd name="connsiteX1" fmla="*/ 0 w 22794"/>
              <a:gd name="connsiteY1" fmla="*/ 21599 h 21599"/>
              <a:gd name="connsiteX2" fmla="*/ 1730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94" h="21599">
                <a:moveTo>
                  <a:pt x="20666" y="21599"/>
                </a:moveTo>
                <a:lnTo>
                  <a:pt x="0" y="21599"/>
                </a:lnTo>
                <a:lnTo>
                  <a:pt x="1730" y="10700"/>
                </a:lnTo>
                <a:lnTo>
                  <a:pt x="0" y="0"/>
                </a:lnTo>
                <a:lnTo>
                  <a:pt x="20666" y="0"/>
                </a:lnTo>
                <a:lnTo>
                  <a:pt x="22794" y="10700"/>
                </a:lnTo>
                <a:lnTo>
                  <a:pt x="20666" y="21599"/>
                </a:lnTo>
                <a:close/>
              </a:path>
            </a:pathLst>
          </a:custGeom>
          <a:solidFill>
            <a:srgbClr val="FA7B1C"/>
          </a:solidFill>
          <a:ln>
            <a:noFill/>
          </a:ln>
          <a:extLst/>
        </p:spPr>
        <p:txBody>
          <a:bodyPr lIns="0" tIns="0" rIns="0" bIns="0"/>
          <a:lstStyle>
            <a:defPPr>
              <a:defRPr lang="zh-CN"/>
            </a:defPPr>
            <a:lvl1pPr algn="l" defTabSz="685800" rtl="0" eaLnBrk="0" fontAlgn="base" hangingPunct="0">
              <a:spcBef>
                <a:spcPct val="0"/>
              </a:spcBef>
              <a:spcAft>
                <a:spcPct val="0"/>
              </a:spcAft>
              <a:defRPr sz="1300" kern="1200">
                <a:solidFill>
                  <a:schemeClr val="tx1"/>
                </a:solidFill>
                <a:latin typeface="Calibri" charset="0"/>
                <a:ea typeface="宋体" charset="0"/>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宋体" charset="0"/>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宋体" charset="0"/>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宋体" charset="0"/>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宋体" charset="0"/>
                <a:cs typeface="+mn-cs"/>
              </a:defRPr>
            </a:lvl5pPr>
            <a:lvl6pPr marL="2286000" algn="l" defTabSz="914400" rtl="0" eaLnBrk="1" latinLnBrk="0" hangingPunct="1">
              <a:defRPr sz="1300" kern="1200">
                <a:solidFill>
                  <a:schemeClr val="tx1"/>
                </a:solidFill>
                <a:latin typeface="Calibri" charset="0"/>
                <a:ea typeface="宋体" charset="0"/>
                <a:cs typeface="+mn-cs"/>
              </a:defRPr>
            </a:lvl6pPr>
            <a:lvl7pPr marL="2743200" algn="l" defTabSz="914400" rtl="0" eaLnBrk="1" latinLnBrk="0" hangingPunct="1">
              <a:defRPr sz="1300" kern="1200">
                <a:solidFill>
                  <a:schemeClr val="tx1"/>
                </a:solidFill>
                <a:latin typeface="Calibri" charset="0"/>
                <a:ea typeface="宋体" charset="0"/>
                <a:cs typeface="+mn-cs"/>
              </a:defRPr>
            </a:lvl7pPr>
            <a:lvl8pPr marL="3200400" algn="l" defTabSz="914400" rtl="0" eaLnBrk="1" latinLnBrk="0" hangingPunct="1">
              <a:defRPr sz="1300" kern="1200">
                <a:solidFill>
                  <a:schemeClr val="tx1"/>
                </a:solidFill>
                <a:latin typeface="Calibri" charset="0"/>
                <a:ea typeface="宋体" charset="0"/>
                <a:cs typeface="+mn-cs"/>
              </a:defRPr>
            </a:lvl8pPr>
            <a:lvl9pPr marL="3657600" algn="l" defTabSz="914400" rtl="0" eaLnBrk="1" latinLnBrk="0" hangingPunct="1">
              <a:defRPr sz="1300" kern="1200">
                <a:solidFill>
                  <a:schemeClr val="tx1"/>
                </a:solidFill>
                <a:latin typeface="Calibri" charset="0"/>
                <a:ea typeface="宋体" charset="0"/>
                <a:cs typeface="+mn-cs"/>
              </a:defRPr>
            </a:lvl9pPr>
          </a:lstStyle>
          <a:p>
            <a:endParaRPr lang="zh-CN" altLang="en-US" sz="1733" dirty="0"/>
          </a:p>
        </p:txBody>
      </p:sp>
      <p:sp>
        <p:nvSpPr>
          <p:cNvPr id="4" name="AutoShape 7"/>
          <p:cNvSpPr>
            <a:spLocks/>
          </p:cNvSpPr>
          <p:nvPr/>
        </p:nvSpPr>
        <p:spPr bwMode="auto">
          <a:xfrm>
            <a:off x="3770301" y="3122000"/>
            <a:ext cx="2325342" cy="151874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connsiteX0" fmla="*/ 20666 w 22794"/>
              <a:gd name="connsiteY0" fmla="*/ 21599 h 21599"/>
              <a:gd name="connsiteX1" fmla="*/ 0 w 22794"/>
              <a:gd name="connsiteY1" fmla="*/ 21599 h 21599"/>
              <a:gd name="connsiteX2" fmla="*/ 933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 name="connsiteX0" fmla="*/ 20666 w 22794"/>
              <a:gd name="connsiteY0" fmla="*/ 21599 h 21599"/>
              <a:gd name="connsiteX1" fmla="*/ 0 w 22794"/>
              <a:gd name="connsiteY1" fmla="*/ 21599 h 21599"/>
              <a:gd name="connsiteX2" fmla="*/ 1730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94" h="21599">
                <a:moveTo>
                  <a:pt x="20666" y="21599"/>
                </a:moveTo>
                <a:lnTo>
                  <a:pt x="0" y="21599"/>
                </a:lnTo>
                <a:lnTo>
                  <a:pt x="1730" y="10700"/>
                </a:lnTo>
                <a:lnTo>
                  <a:pt x="0" y="0"/>
                </a:lnTo>
                <a:lnTo>
                  <a:pt x="20666" y="0"/>
                </a:lnTo>
                <a:lnTo>
                  <a:pt x="22794" y="10700"/>
                </a:lnTo>
                <a:lnTo>
                  <a:pt x="20666" y="21599"/>
                </a:lnTo>
                <a:close/>
              </a:path>
            </a:pathLst>
          </a:custGeom>
          <a:solidFill>
            <a:srgbClr val="FF5D42"/>
          </a:solidFill>
          <a:ln>
            <a:noFill/>
          </a:ln>
          <a:extLst/>
        </p:spPr>
        <p:txBody>
          <a:bodyPr lIns="0" tIns="0" rIns="0" bIns="0"/>
          <a:lstStyle>
            <a:defPPr>
              <a:defRPr lang="zh-CN"/>
            </a:defPPr>
            <a:lvl1pPr algn="l" defTabSz="685800" rtl="0" eaLnBrk="0" fontAlgn="base" hangingPunct="0">
              <a:spcBef>
                <a:spcPct val="0"/>
              </a:spcBef>
              <a:spcAft>
                <a:spcPct val="0"/>
              </a:spcAft>
              <a:defRPr sz="1300" kern="1200">
                <a:solidFill>
                  <a:schemeClr val="tx1"/>
                </a:solidFill>
                <a:latin typeface="Calibri" charset="0"/>
                <a:ea typeface="宋体" charset="0"/>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宋体" charset="0"/>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宋体" charset="0"/>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宋体" charset="0"/>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宋体" charset="0"/>
                <a:cs typeface="+mn-cs"/>
              </a:defRPr>
            </a:lvl5pPr>
            <a:lvl6pPr marL="2286000" algn="l" defTabSz="914400" rtl="0" eaLnBrk="1" latinLnBrk="0" hangingPunct="1">
              <a:defRPr sz="1300" kern="1200">
                <a:solidFill>
                  <a:schemeClr val="tx1"/>
                </a:solidFill>
                <a:latin typeface="Calibri" charset="0"/>
                <a:ea typeface="宋体" charset="0"/>
                <a:cs typeface="+mn-cs"/>
              </a:defRPr>
            </a:lvl6pPr>
            <a:lvl7pPr marL="2743200" algn="l" defTabSz="914400" rtl="0" eaLnBrk="1" latinLnBrk="0" hangingPunct="1">
              <a:defRPr sz="1300" kern="1200">
                <a:solidFill>
                  <a:schemeClr val="tx1"/>
                </a:solidFill>
                <a:latin typeface="Calibri" charset="0"/>
                <a:ea typeface="宋体" charset="0"/>
                <a:cs typeface="+mn-cs"/>
              </a:defRPr>
            </a:lvl7pPr>
            <a:lvl8pPr marL="3200400" algn="l" defTabSz="914400" rtl="0" eaLnBrk="1" latinLnBrk="0" hangingPunct="1">
              <a:defRPr sz="1300" kern="1200">
                <a:solidFill>
                  <a:schemeClr val="tx1"/>
                </a:solidFill>
                <a:latin typeface="Calibri" charset="0"/>
                <a:ea typeface="宋体" charset="0"/>
                <a:cs typeface="+mn-cs"/>
              </a:defRPr>
            </a:lvl8pPr>
            <a:lvl9pPr marL="3657600" algn="l" defTabSz="914400" rtl="0" eaLnBrk="1" latinLnBrk="0" hangingPunct="1">
              <a:defRPr sz="1300" kern="1200">
                <a:solidFill>
                  <a:schemeClr val="tx1"/>
                </a:solidFill>
                <a:latin typeface="Calibri" charset="0"/>
                <a:ea typeface="宋体" charset="0"/>
                <a:cs typeface="+mn-cs"/>
              </a:defRPr>
            </a:lvl9pPr>
          </a:lstStyle>
          <a:p>
            <a:endParaRPr lang="zh-CN" altLang="en-US" sz="1733"/>
          </a:p>
        </p:txBody>
      </p:sp>
      <p:sp>
        <p:nvSpPr>
          <p:cNvPr id="5" name="AutoShape 7"/>
          <p:cNvSpPr>
            <a:spLocks/>
          </p:cNvSpPr>
          <p:nvPr/>
        </p:nvSpPr>
        <p:spPr bwMode="auto">
          <a:xfrm>
            <a:off x="6160002" y="3122000"/>
            <a:ext cx="2325342" cy="151874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connsiteX0" fmla="*/ 20666 w 22794"/>
              <a:gd name="connsiteY0" fmla="*/ 21599 h 21599"/>
              <a:gd name="connsiteX1" fmla="*/ 0 w 22794"/>
              <a:gd name="connsiteY1" fmla="*/ 21599 h 21599"/>
              <a:gd name="connsiteX2" fmla="*/ 933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 name="connsiteX0" fmla="*/ 20666 w 22794"/>
              <a:gd name="connsiteY0" fmla="*/ 21599 h 21599"/>
              <a:gd name="connsiteX1" fmla="*/ 0 w 22794"/>
              <a:gd name="connsiteY1" fmla="*/ 21599 h 21599"/>
              <a:gd name="connsiteX2" fmla="*/ 1730 w 22794"/>
              <a:gd name="connsiteY2" fmla="*/ 10700 h 21599"/>
              <a:gd name="connsiteX3" fmla="*/ 0 w 22794"/>
              <a:gd name="connsiteY3" fmla="*/ 0 h 21599"/>
              <a:gd name="connsiteX4" fmla="*/ 20666 w 22794"/>
              <a:gd name="connsiteY4" fmla="*/ 0 h 21599"/>
              <a:gd name="connsiteX5" fmla="*/ 22794 w 22794"/>
              <a:gd name="connsiteY5" fmla="*/ 10700 h 21599"/>
              <a:gd name="connsiteX6" fmla="*/ 20666 w 22794"/>
              <a:gd name="connsiteY6" fmla="*/ 21599 h 2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94" h="21599">
                <a:moveTo>
                  <a:pt x="20666" y="21599"/>
                </a:moveTo>
                <a:lnTo>
                  <a:pt x="0" y="21599"/>
                </a:lnTo>
                <a:lnTo>
                  <a:pt x="1730" y="10700"/>
                </a:lnTo>
                <a:lnTo>
                  <a:pt x="0" y="0"/>
                </a:lnTo>
                <a:lnTo>
                  <a:pt x="20666" y="0"/>
                </a:lnTo>
                <a:lnTo>
                  <a:pt x="22794" y="10700"/>
                </a:lnTo>
                <a:lnTo>
                  <a:pt x="20666" y="21599"/>
                </a:lnTo>
                <a:close/>
              </a:path>
            </a:pathLst>
          </a:custGeom>
          <a:solidFill>
            <a:srgbClr val="FF3E36"/>
          </a:solidFill>
          <a:ln>
            <a:noFill/>
          </a:ln>
          <a:extLst/>
        </p:spPr>
        <p:txBody>
          <a:bodyPr lIns="0" tIns="0" rIns="0" bIns="0"/>
          <a:lstStyle>
            <a:defPPr>
              <a:defRPr lang="zh-CN"/>
            </a:defPPr>
            <a:lvl1pPr algn="l" defTabSz="685800" rtl="0" eaLnBrk="0" fontAlgn="base" hangingPunct="0">
              <a:spcBef>
                <a:spcPct val="0"/>
              </a:spcBef>
              <a:spcAft>
                <a:spcPct val="0"/>
              </a:spcAft>
              <a:defRPr sz="1300" kern="1200">
                <a:solidFill>
                  <a:schemeClr val="tx1"/>
                </a:solidFill>
                <a:latin typeface="Calibri" charset="0"/>
                <a:ea typeface="宋体" charset="0"/>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宋体" charset="0"/>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宋体" charset="0"/>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宋体" charset="0"/>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宋体" charset="0"/>
                <a:cs typeface="+mn-cs"/>
              </a:defRPr>
            </a:lvl5pPr>
            <a:lvl6pPr marL="2286000" algn="l" defTabSz="914400" rtl="0" eaLnBrk="1" latinLnBrk="0" hangingPunct="1">
              <a:defRPr sz="1300" kern="1200">
                <a:solidFill>
                  <a:schemeClr val="tx1"/>
                </a:solidFill>
                <a:latin typeface="Calibri" charset="0"/>
                <a:ea typeface="宋体" charset="0"/>
                <a:cs typeface="+mn-cs"/>
              </a:defRPr>
            </a:lvl6pPr>
            <a:lvl7pPr marL="2743200" algn="l" defTabSz="914400" rtl="0" eaLnBrk="1" latinLnBrk="0" hangingPunct="1">
              <a:defRPr sz="1300" kern="1200">
                <a:solidFill>
                  <a:schemeClr val="tx1"/>
                </a:solidFill>
                <a:latin typeface="Calibri" charset="0"/>
                <a:ea typeface="宋体" charset="0"/>
                <a:cs typeface="+mn-cs"/>
              </a:defRPr>
            </a:lvl7pPr>
            <a:lvl8pPr marL="3200400" algn="l" defTabSz="914400" rtl="0" eaLnBrk="1" latinLnBrk="0" hangingPunct="1">
              <a:defRPr sz="1300" kern="1200">
                <a:solidFill>
                  <a:schemeClr val="tx1"/>
                </a:solidFill>
                <a:latin typeface="Calibri" charset="0"/>
                <a:ea typeface="宋体" charset="0"/>
                <a:cs typeface="+mn-cs"/>
              </a:defRPr>
            </a:lvl8pPr>
            <a:lvl9pPr marL="3657600" algn="l" defTabSz="914400" rtl="0" eaLnBrk="1" latinLnBrk="0" hangingPunct="1">
              <a:defRPr sz="1300" kern="1200">
                <a:solidFill>
                  <a:schemeClr val="tx1"/>
                </a:solidFill>
                <a:latin typeface="Calibri" charset="0"/>
                <a:ea typeface="宋体" charset="0"/>
                <a:cs typeface="+mn-cs"/>
              </a:defRPr>
            </a:lvl9pPr>
          </a:lstStyle>
          <a:p>
            <a:endParaRPr lang="zh-CN" altLang="en-US" sz="1733"/>
          </a:p>
        </p:txBody>
      </p:sp>
      <p:sp>
        <p:nvSpPr>
          <p:cNvPr id="6" name="文本占位符 2"/>
          <p:cNvSpPr txBox="1">
            <a:spLocks/>
          </p:cNvSpPr>
          <p:nvPr/>
        </p:nvSpPr>
        <p:spPr>
          <a:xfrm>
            <a:off x="640335" y="939415"/>
            <a:ext cx="2658256" cy="370451"/>
          </a:xfrm>
          <a:prstGeom prst="rect">
            <a:avLst/>
          </a:prstGeom>
          <a:noFill/>
          <a:ln>
            <a:noFill/>
          </a:ln>
        </p:spPr>
        <p:txBody>
          <a:bodyPr wrap="none" lIns="46274" tIns="46274" rIns="46274" bIns="46274" anchor="ctr">
            <a:spAutoFit/>
          </a:bodyPr>
          <a:lstStyle>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这四个动作永远不要忘</a:t>
            </a:r>
            <a:endParaRPr lang="zh-CN" altLang="en-US" dirty="0"/>
          </a:p>
        </p:txBody>
      </p:sp>
      <p:sp>
        <p:nvSpPr>
          <p:cNvPr id="7" name="矩形 6"/>
          <p:cNvSpPr/>
          <p:nvPr/>
        </p:nvSpPr>
        <p:spPr>
          <a:xfrm>
            <a:off x="1670872" y="3564497"/>
            <a:ext cx="1700924" cy="7480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733" b="1" dirty="0">
                <a:latin typeface="Microsoft YaHei" charset="0"/>
                <a:ea typeface="Microsoft YaHei" charset="0"/>
                <a:cs typeface="Microsoft YaHei" charset="0"/>
              </a:rPr>
              <a:t>分析</a:t>
            </a:r>
          </a:p>
        </p:txBody>
      </p:sp>
      <p:sp>
        <p:nvSpPr>
          <p:cNvPr id="8" name="矩形 7"/>
          <p:cNvSpPr/>
          <p:nvPr/>
        </p:nvSpPr>
        <p:spPr>
          <a:xfrm>
            <a:off x="4115566" y="3547262"/>
            <a:ext cx="1700924" cy="7480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733" b="1" dirty="0">
                <a:latin typeface="Microsoft YaHei" charset="0"/>
                <a:ea typeface="Microsoft YaHei" charset="0"/>
                <a:cs typeface="Microsoft YaHei" charset="0"/>
              </a:rPr>
              <a:t>战略</a:t>
            </a:r>
          </a:p>
        </p:txBody>
      </p:sp>
      <p:sp>
        <p:nvSpPr>
          <p:cNvPr id="9" name="矩形 8"/>
          <p:cNvSpPr/>
          <p:nvPr/>
        </p:nvSpPr>
        <p:spPr>
          <a:xfrm>
            <a:off x="6589361" y="3547262"/>
            <a:ext cx="1700924" cy="7480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733" b="1" dirty="0">
                <a:latin typeface="Microsoft YaHei" charset="0"/>
                <a:ea typeface="Microsoft YaHei" charset="0"/>
                <a:cs typeface="Microsoft YaHei" charset="0"/>
              </a:rPr>
              <a:t>战术</a:t>
            </a:r>
          </a:p>
        </p:txBody>
      </p:sp>
      <p:sp>
        <p:nvSpPr>
          <p:cNvPr id="10" name="矩形 9"/>
          <p:cNvSpPr/>
          <p:nvPr/>
        </p:nvSpPr>
        <p:spPr>
          <a:xfrm>
            <a:off x="8914702" y="3576201"/>
            <a:ext cx="1700924" cy="7480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733" b="1" dirty="0">
                <a:latin typeface="Microsoft YaHei" charset="0"/>
                <a:ea typeface="Microsoft YaHei" charset="0"/>
                <a:cs typeface="Microsoft YaHei" charset="0"/>
              </a:rPr>
              <a:t>实施</a:t>
            </a:r>
          </a:p>
        </p:txBody>
      </p:sp>
    </p:spTree>
    <p:extLst>
      <p:ext uri="{BB962C8B-B14F-4D97-AF65-F5344CB8AC3E}">
        <p14:creationId xmlns:p14="http://schemas.microsoft.com/office/powerpoint/2010/main" val="103730887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06861" y="3427763"/>
            <a:ext cx="8907821" cy="5895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506861" y="4211217"/>
            <a:ext cx="8907821" cy="5895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506861" y="4989581"/>
            <a:ext cx="8907821" cy="5895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506861" y="2682447"/>
            <a:ext cx="8907821" cy="5895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2"/>
          <p:cNvSpPr txBox="1">
            <a:spLocks/>
          </p:cNvSpPr>
          <p:nvPr/>
        </p:nvSpPr>
        <p:spPr>
          <a:xfrm>
            <a:off x="618046" y="940330"/>
            <a:ext cx="1888815"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kumimoji="1" lang="zh-CN" altLang="en-US" dirty="0"/>
              <a:t>构建系统的好处</a:t>
            </a:r>
            <a:endParaRPr lang="zh-CN" altLang="en-US" dirty="0"/>
          </a:p>
        </p:txBody>
      </p:sp>
      <p:sp>
        <p:nvSpPr>
          <p:cNvPr id="3" name="五边形 2"/>
          <p:cNvSpPr/>
          <p:nvPr/>
        </p:nvSpPr>
        <p:spPr>
          <a:xfrm>
            <a:off x="1007695" y="2682447"/>
            <a:ext cx="1983393" cy="589505"/>
          </a:xfrm>
          <a:prstGeom prst="homePlate">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latin typeface="微软雅黑"/>
                <a:ea typeface="微软雅黑"/>
                <a:cs typeface="微软雅黑"/>
              </a:rPr>
              <a:t>前瞻性</a:t>
            </a:r>
          </a:p>
        </p:txBody>
      </p:sp>
      <p:sp>
        <p:nvSpPr>
          <p:cNvPr id="4" name="五边形 3"/>
          <p:cNvSpPr/>
          <p:nvPr/>
        </p:nvSpPr>
        <p:spPr>
          <a:xfrm>
            <a:off x="1007695" y="3430218"/>
            <a:ext cx="1983393" cy="589505"/>
          </a:xfrm>
          <a:prstGeom prst="homePlate">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latin typeface="微软雅黑"/>
                <a:ea typeface="微软雅黑"/>
                <a:cs typeface="微软雅黑"/>
              </a:rPr>
              <a:t>整体性</a:t>
            </a:r>
          </a:p>
        </p:txBody>
      </p:sp>
      <p:sp>
        <p:nvSpPr>
          <p:cNvPr id="5" name="五边形 4"/>
          <p:cNvSpPr/>
          <p:nvPr/>
        </p:nvSpPr>
        <p:spPr>
          <a:xfrm>
            <a:off x="1007695" y="4213585"/>
            <a:ext cx="1983393" cy="589505"/>
          </a:xfrm>
          <a:prstGeom prst="homePlate">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latin typeface="微软雅黑"/>
                <a:ea typeface="微软雅黑"/>
                <a:cs typeface="微软雅黑"/>
              </a:rPr>
              <a:t>开放性</a:t>
            </a:r>
          </a:p>
        </p:txBody>
      </p:sp>
      <p:sp>
        <p:nvSpPr>
          <p:cNvPr id="6" name="五边形 5"/>
          <p:cNvSpPr/>
          <p:nvPr/>
        </p:nvSpPr>
        <p:spPr>
          <a:xfrm>
            <a:off x="1007695" y="4987126"/>
            <a:ext cx="1983393" cy="589505"/>
          </a:xfrm>
          <a:prstGeom prst="homePlate">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latin typeface="微软雅黑"/>
                <a:ea typeface="微软雅黑"/>
                <a:cs typeface="微软雅黑"/>
              </a:rPr>
              <a:t>创造性</a:t>
            </a:r>
          </a:p>
        </p:txBody>
      </p:sp>
      <p:sp>
        <p:nvSpPr>
          <p:cNvPr id="7" name="矩形 6"/>
          <p:cNvSpPr/>
          <p:nvPr/>
        </p:nvSpPr>
        <p:spPr>
          <a:xfrm>
            <a:off x="2991091" y="2771676"/>
            <a:ext cx="8423591" cy="369332"/>
          </a:xfrm>
          <a:prstGeom prst="rect">
            <a:avLst/>
          </a:prstGeom>
        </p:spPr>
        <p:txBody>
          <a:bodyPr wrap="square">
            <a:spAutoFit/>
          </a:bodyPr>
          <a:lstStyle/>
          <a:p>
            <a:r>
              <a:rPr lang="zh-CN" altLang="en-US" dirty="0">
                <a:solidFill>
                  <a:schemeClr val="bg1"/>
                </a:solidFill>
                <a:latin typeface="微软雅黑"/>
                <a:ea typeface="微软雅黑"/>
                <a:cs typeface="微软雅黑"/>
              </a:rPr>
              <a:t>立足现实面向未来的思考，面对和解决事物长期的问题</a:t>
            </a:r>
          </a:p>
        </p:txBody>
      </p:sp>
      <p:sp>
        <p:nvSpPr>
          <p:cNvPr id="8" name="矩形 7"/>
          <p:cNvSpPr/>
          <p:nvPr/>
        </p:nvSpPr>
        <p:spPr>
          <a:xfrm>
            <a:off x="2991091" y="3529254"/>
            <a:ext cx="8423591" cy="369332"/>
          </a:xfrm>
          <a:prstGeom prst="rect">
            <a:avLst/>
          </a:prstGeom>
        </p:spPr>
        <p:txBody>
          <a:bodyPr wrap="square">
            <a:spAutoFit/>
          </a:bodyPr>
          <a:lstStyle/>
          <a:p>
            <a:r>
              <a:rPr lang="zh-CN" altLang="en-US" dirty="0">
                <a:solidFill>
                  <a:schemeClr val="bg1"/>
                </a:solidFill>
                <a:latin typeface="微软雅黑"/>
                <a:ea typeface="微软雅黑"/>
                <a:cs typeface="微软雅黑"/>
              </a:rPr>
              <a:t>站在时间的维度上，了解问题的前因后果</a:t>
            </a:r>
          </a:p>
        </p:txBody>
      </p:sp>
      <p:sp>
        <p:nvSpPr>
          <p:cNvPr id="9" name="矩形 8"/>
          <p:cNvSpPr/>
          <p:nvPr/>
        </p:nvSpPr>
        <p:spPr>
          <a:xfrm>
            <a:off x="2991088" y="4317531"/>
            <a:ext cx="8650637" cy="369332"/>
          </a:xfrm>
          <a:prstGeom prst="rect">
            <a:avLst/>
          </a:prstGeom>
        </p:spPr>
        <p:txBody>
          <a:bodyPr wrap="square">
            <a:spAutoFit/>
          </a:bodyPr>
          <a:lstStyle/>
          <a:p>
            <a:r>
              <a:rPr lang="zh-CN" altLang="en-US" dirty="0">
                <a:solidFill>
                  <a:schemeClr val="bg1"/>
                </a:solidFill>
                <a:latin typeface="微软雅黑"/>
                <a:ea typeface="微软雅黑"/>
                <a:cs typeface="微软雅黑"/>
              </a:rPr>
              <a:t>站在空间的维度上，不局限与仅仅着眼问题本身，扩展到会被问题影响的方方面面</a:t>
            </a:r>
          </a:p>
        </p:txBody>
      </p:sp>
      <p:sp>
        <p:nvSpPr>
          <p:cNvPr id="10" name="矩形 9"/>
          <p:cNvSpPr/>
          <p:nvPr/>
        </p:nvSpPr>
        <p:spPr>
          <a:xfrm>
            <a:off x="2991088" y="4958712"/>
            <a:ext cx="8423592" cy="646331"/>
          </a:xfrm>
          <a:prstGeom prst="rect">
            <a:avLst/>
          </a:prstGeom>
        </p:spPr>
        <p:txBody>
          <a:bodyPr wrap="square">
            <a:spAutoFit/>
          </a:bodyPr>
          <a:lstStyle/>
          <a:p>
            <a:r>
              <a:rPr lang="zh-CN" altLang="en-US" dirty="0">
                <a:solidFill>
                  <a:schemeClr val="bg1"/>
                </a:solidFill>
                <a:latin typeface="微软雅黑"/>
                <a:ea typeface="微软雅黑"/>
                <a:cs typeface="微软雅黑"/>
              </a:rPr>
              <a:t>战略思维不是简单的信息提取和总结，而是提出新认识，发明新方法，制定新的切合事物变化发展规律的战略目标和规划</a:t>
            </a:r>
          </a:p>
        </p:txBody>
      </p:sp>
    </p:spTree>
    <p:extLst>
      <p:ext uri="{BB962C8B-B14F-4D97-AF65-F5344CB8AC3E}">
        <p14:creationId xmlns:p14="http://schemas.microsoft.com/office/powerpoint/2010/main" val="194827946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45445" y="945782"/>
            <a:ext cx="4966581"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除此之外，我们还需要训练自己的品牌思维</a:t>
            </a:r>
            <a:endParaRPr lang="zh-CN" altLang="en-US" dirty="0"/>
          </a:p>
        </p:txBody>
      </p:sp>
      <p:grpSp>
        <p:nvGrpSpPr>
          <p:cNvPr id="16" name="组 15"/>
          <p:cNvGrpSpPr/>
          <p:nvPr/>
        </p:nvGrpSpPr>
        <p:grpSpPr>
          <a:xfrm>
            <a:off x="1586031" y="2204551"/>
            <a:ext cx="9092963" cy="4114317"/>
            <a:chOff x="1011157" y="1926681"/>
            <a:chExt cx="9544162" cy="4318472"/>
          </a:xfrm>
        </p:grpSpPr>
        <p:sp>
          <p:nvSpPr>
            <p:cNvPr id="3" name="椭圆 2"/>
            <p:cNvSpPr/>
            <p:nvPr/>
          </p:nvSpPr>
          <p:spPr>
            <a:xfrm>
              <a:off x="4298161" y="2185452"/>
              <a:ext cx="3223325" cy="3238460"/>
            </a:xfrm>
            <a:prstGeom prst="ellipse">
              <a:avLst/>
            </a:prstGeom>
            <a:solidFill>
              <a:srgbClr val="E8314A">
                <a:alpha val="80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latin typeface="微软雅黑"/>
                  <a:ea typeface="微软雅黑"/>
                  <a:cs typeface="微软雅黑"/>
                </a:rPr>
                <a:t>品牌思维</a:t>
              </a:r>
            </a:p>
          </p:txBody>
        </p:sp>
        <p:sp>
          <p:nvSpPr>
            <p:cNvPr id="4" name="椭圆 3"/>
            <p:cNvSpPr/>
            <p:nvPr/>
          </p:nvSpPr>
          <p:spPr>
            <a:xfrm>
              <a:off x="3146010" y="2054353"/>
              <a:ext cx="2138762" cy="2019843"/>
            </a:xfrm>
            <a:prstGeom prst="ellipse">
              <a:avLst/>
            </a:prstGeom>
            <a:solidFill>
              <a:srgbClr val="FF6600">
                <a:alpha val="90000"/>
              </a:srgbClr>
            </a:solidFill>
            <a:ln w="2857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b="1" dirty="0">
                  <a:solidFill>
                    <a:schemeClr val="tx1">
                      <a:lumMod val="75000"/>
                      <a:lumOff val="25000"/>
                    </a:schemeClr>
                  </a:solidFill>
                  <a:latin typeface="微软雅黑"/>
                  <a:ea typeface="微软雅黑"/>
                  <a:cs typeface="微软雅黑"/>
                </a:rPr>
                <a:t>心理学</a:t>
              </a:r>
            </a:p>
          </p:txBody>
        </p:sp>
        <p:sp>
          <p:nvSpPr>
            <p:cNvPr id="5" name="文本框 4"/>
            <p:cNvSpPr txBox="1"/>
            <p:nvPr/>
          </p:nvSpPr>
          <p:spPr>
            <a:xfrm rot="1044090">
              <a:off x="4513739" y="2209963"/>
              <a:ext cx="492443" cy="1874559"/>
            </a:xfrm>
            <a:prstGeom prst="rect">
              <a:avLst/>
            </a:prstGeom>
            <a:noFill/>
          </p:spPr>
          <p:txBody>
            <a:bodyPr vert="eaVert" wrap="square" rtlCol="0">
              <a:spAutoFit/>
            </a:bodyPr>
            <a:lstStyle/>
            <a:p>
              <a:pPr algn="ctr"/>
              <a:r>
                <a:rPr kumimoji="1" lang="zh-CN" altLang="en-US" sz="2000" b="1" dirty="0">
                  <a:solidFill>
                    <a:schemeClr val="bg1"/>
                  </a:solidFill>
                  <a:latin typeface="微软雅黑"/>
                  <a:ea typeface="微软雅黑"/>
                  <a:cs typeface="微软雅黑"/>
                </a:rPr>
                <a:t>消费者洞察</a:t>
              </a:r>
            </a:p>
          </p:txBody>
        </p:sp>
        <p:sp>
          <p:nvSpPr>
            <p:cNvPr id="6" name="椭圆 5"/>
            <p:cNvSpPr/>
            <p:nvPr/>
          </p:nvSpPr>
          <p:spPr>
            <a:xfrm rot="20219455">
              <a:off x="6539419" y="1926681"/>
              <a:ext cx="2097483" cy="2029325"/>
            </a:xfrm>
            <a:prstGeom prst="ellipse">
              <a:avLst/>
            </a:prstGeom>
            <a:solidFill>
              <a:schemeClr val="tx2">
                <a:lumMod val="20000"/>
                <a:lumOff val="80000"/>
                <a:alpha val="90000"/>
              </a:schemeClr>
            </a:solidFill>
            <a:ln w="2857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zh-CN" altLang="en-US" sz="2400" b="1" dirty="0">
                  <a:solidFill>
                    <a:schemeClr val="tx1">
                      <a:lumMod val="75000"/>
                      <a:lumOff val="25000"/>
                    </a:schemeClr>
                  </a:solidFill>
                  <a:latin typeface="微软雅黑"/>
                  <a:ea typeface="微软雅黑"/>
                  <a:cs typeface="微软雅黑"/>
                </a:rPr>
                <a:t>社会学</a:t>
              </a:r>
            </a:p>
          </p:txBody>
        </p:sp>
        <p:sp>
          <p:nvSpPr>
            <p:cNvPr id="7" name="文本框 6"/>
            <p:cNvSpPr txBox="1"/>
            <p:nvPr/>
          </p:nvSpPr>
          <p:spPr>
            <a:xfrm rot="20555524">
              <a:off x="6826814" y="2143478"/>
              <a:ext cx="492443" cy="1874559"/>
            </a:xfrm>
            <a:prstGeom prst="rect">
              <a:avLst/>
            </a:prstGeom>
            <a:noFill/>
          </p:spPr>
          <p:txBody>
            <a:bodyPr vert="eaVert" wrap="square" rtlCol="0">
              <a:spAutoFit/>
            </a:bodyPr>
            <a:lstStyle/>
            <a:p>
              <a:pPr algn="ctr"/>
              <a:r>
                <a:rPr kumimoji="1" lang="zh-CN" altLang="en-US" sz="2000" b="1" dirty="0">
                  <a:solidFill>
                    <a:schemeClr val="bg1"/>
                  </a:solidFill>
                  <a:latin typeface="微软雅黑"/>
                  <a:ea typeface="微软雅黑"/>
                  <a:cs typeface="微软雅黑"/>
                </a:rPr>
                <a:t>调查方法</a:t>
              </a:r>
            </a:p>
          </p:txBody>
        </p:sp>
        <p:sp>
          <p:nvSpPr>
            <p:cNvPr id="8" name="椭圆 7"/>
            <p:cNvSpPr/>
            <p:nvPr/>
          </p:nvSpPr>
          <p:spPr>
            <a:xfrm>
              <a:off x="3678481" y="4215829"/>
              <a:ext cx="2099301" cy="2029324"/>
            </a:xfrm>
            <a:prstGeom prst="ellipse">
              <a:avLst/>
            </a:prstGeom>
            <a:solidFill>
              <a:schemeClr val="accent3">
                <a:alpha val="90000"/>
              </a:schemeClr>
            </a:solidFill>
            <a:ln w="2857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b="1" dirty="0">
                  <a:solidFill>
                    <a:schemeClr val="tx1">
                      <a:lumMod val="75000"/>
                      <a:lumOff val="25000"/>
                    </a:schemeClr>
                  </a:solidFill>
                  <a:latin typeface="微软雅黑"/>
                  <a:ea typeface="微软雅黑"/>
                  <a:cs typeface="微软雅黑"/>
                </a:rPr>
                <a:t>金融学</a:t>
              </a:r>
            </a:p>
          </p:txBody>
        </p:sp>
        <p:sp>
          <p:nvSpPr>
            <p:cNvPr id="9" name="文本框 8"/>
            <p:cNvSpPr txBox="1"/>
            <p:nvPr/>
          </p:nvSpPr>
          <p:spPr>
            <a:xfrm rot="19147303">
              <a:off x="4956944" y="3757323"/>
              <a:ext cx="492443" cy="1874559"/>
            </a:xfrm>
            <a:prstGeom prst="rect">
              <a:avLst/>
            </a:prstGeom>
            <a:noFill/>
          </p:spPr>
          <p:txBody>
            <a:bodyPr vert="eaVert" wrap="square" rtlCol="0">
              <a:spAutoFit/>
            </a:bodyPr>
            <a:lstStyle/>
            <a:p>
              <a:pPr algn="ctr"/>
              <a:r>
                <a:rPr kumimoji="1" lang="zh-CN" altLang="en-US" sz="2000" b="1" dirty="0">
                  <a:solidFill>
                    <a:schemeClr val="bg1"/>
                  </a:solidFill>
                  <a:latin typeface="微软雅黑"/>
                  <a:ea typeface="微软雅黑"/>
                  <a:cs typeface="微软雅黑"/>
                </a:rPr>
                <a:t>品牌价值</a:t>
              </a:r>
            </a:p>
          </p:txBody>
        </p:sp>
        <p:sp>
          <p:nvSpPr>
            <p:cNvPr id="10" name="椭圆 9"/>
            <p:cNvSpPr/>
            <p:nvPr/>
          </p:nvSpPr>
          <p:spPr>
            <a:xfrm rot="1880955">
              <a:off x="6044770" y="4240757"/>
              <a:ext cx="2073514" cy="2004396"/>
            </a:xfrm>
            <a:prstGeom prst="ellipse">
              <a:avLst/>
            </a:prstGeom>
            <a:solidFill>
              <a:schemeClr val="accent4">
                <a:alpha val="90000"/>
              </a:schemeClr>
            </a:solidFill>
            <a:ln w="28575">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zh-CN" altLang="en-US" sz="2400" b="1" dirty="0">
                  <a:solidFill>
                    <a:schemeClr val="tx1">
                      <a:lumMod val="75000"/>
                      <a:lumOff val="25000"/>
                    </a:schemeClr>
                  </a:solidFill>
                  <a:latin typeface="微软雅黑"/>
                  <a:ea typeface="微软雅黑"/>
                  <a:cs typeface="微软雅黑"/>
                </a:rPr>
                <a:t>   广告学</a:t>
              </a:r>
              <a:endParaRPr kumimoji="1" lang="en-US" altLang="zh-CN" sz="2400" b="1" dirty="0">
                <a:solidFill>
                  <a:schemeClr val="tx1">
                    <a:lumMod val="75000"/>
                    <a:lumOff val="25000"/>
                  </a:schemeClr>
                </a:solidFill>
                <a:latin typeface="微软雅黑"/>
                <a:ea typeface="微软雅黑"/>
                <a:cs typeface="微软雅黑"/>
              </a:endParaRPr>
            </a:p>
            <a:p>
              <a:pPr algn="r"/>
              <a:r>
                <a:rPr kumimoji="1" lang="zh-CN" altLang="en-US" sz="2400" b="1" dirty="0">
                  <a:solidFill>
                    <a:schemeClr val="tx1">
                      <a:lumMod val="75000"/>
                      <a:lumOff val="25000"/>
                    </a:schemeClr>
                  </a:solidFill>
                  <a:latin typeface="微软雅黑"/>
                  <a:ea typeface="微软雅黑"/>
                  <a:cs typeface="微软雅黑"/>
                </a:rPr>
                <a:t> 设计学</a:t>
              </a:r>
            </a:p>
          </p:txBody>
        </p:sp>
        <p:sp>
          <p:nvSpPr>
            <p:cNvPr id="11" name="文本框 10"/>
            <p:cNvSpPr txBox="1"/>
            <p:nvPr/>
          </p:nvSpPr>
          <p:spPr>
            <a:xfrm rot="2858260">
              <a:off x="6499715" y="3973098"/>
              <a:ext cx="492443" cy="1874559"/>
            </a:xfrm>
            <a:prstGeom prst="rect">
              <a:avLst/>
            </a:prstGeom>
            <a:noFill/>
          </p:spPr>
          <p:txBody>
            <a:bodyPr vert="eaVert" wrap="square" rtlCol="0">
              <a:spAutoFit/>
            </a:bodyPr>
            <a:lstStyle/>
            <a:p>
              <a:pPr algn="ctr"/>
              <a:r>
                <a:rPr kumimoji="1" lang="zh-CN" altLang="en-US" sz="2000" b="1" dirty="0">
                  <a:solidFill>
                    <a:schemeClr val="bg1"/>
                  </a:solidFill>
                  <a:latin typeface="微软雅黑"/>
                  <a:ea typeface="微软雅黑"/>
                  <a:cs typeface="微软雅黑"/>
                </a:rPr>
                <a:t>品牌表达</a:t>
              </a:r>
            </a:p>
          </p:txBody>
        </p:sp>
        <p:sp>
          <p:nvSpPr>
            <p:cNvPr id="12" name="右箭头 11"/>
            <p:cNvSpPr/>
            <p:nvPr/>
          </p:nvSpPr>
          <p:spPr>
            <a:xfrm>
              <a:off x="2251969" y="3962197"/>
              <a:ext cx="1350799" cy="732405"/>
            </a:xfrm>
            <a:prstGeom prst="rightArrow">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13" name="右箭头 12"/>
            <p:cNvSpPr/>
            <p:nvPr/>
          </p:nvSpPr>
          <p:spPr>
            <a:xfrm rot="10800000">
              <a:off x="8096524" y="3962294"/>
              <a:ext cx="1350799" cy="732405"/>
            </a:xfrm>
            <a:prstGeom prst="rightArrow">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11157" y="4128344"/>
              <a:ext cx="1107996" cy="369332"/>
            </a:xfrm>
            <a:prstGeom prst="rect">
              <a:avLst/>
            </a:prstGeom>
            <a:noFill/>
          </p:spPr>
          <p:txBody>
            <a:bodyPr wrap="none" rtlCol="0">
              <a:spAutoFit/>
            </a:bodyPr>
            <a:lstStyle/>
            <a:p>
              <a:r>
                <a:rPr kumimoji="1" lang="zh-CN" altLang="en-US" dirty="0">
                  <a:latin typeface="微软雅黑"/>
                  <a:ea typeface="微软雅黑"/>
                  <a:cs typeface="微软雅黑"/>
                </a:rPr>
                <a:t>产品思维</a:t>
              </a:r>
            </a:p>
          </p:txBody>
        </p:sp>
        <p:sp>
          <p:nvSpPr>
            <p:cNvPr id="15" name="文本框 14"/>
            <p:cNvSpPr txBox="1"/>
            <p:nvPr/>
          </p:nvSpPr>
          <p:spPr>
            <a:xfrm>
              <a:off x="9447323" y="4118836"/>
              <a:ext cx="1107996" cy="369332"/>
            </a:xfrm>
            <a:prstGeom prst="rect">
              <a:avLst/>
            </a:prstGeom>
            <a:noFill/>
          </p:spPr>
          <p:txBody>
            <a:bodyPr wrap="none" rtlCol="0">
              <a:spAutoFit/>
            </a:bodyPr>
            <a:lstStyle/>
            <a:p>
              <a:r>
                <a:rPr kumimoji="1" lang="zh-CN" altLang="en-US" dirty="0">
                  <a:latin typeface="微软雅黑"/>
                  <a:ea typeface="微软雅黑"/>
                  <a:cs typeface="微软雅黑"/>
                </a:rPr>
                <a:t>用户思维</a:t>
              </a:r>
            </a:p>
          </p:txBody>
        </p:sp>
      </p:grpSp>
    </p:spTree>
    <p:extLst>
      <p:ext uri="{BB962C8B-B14F-4D97-AF65-F5344CB8AC3E}">
        <p14:creationId xmlns:p14="http://schemas.microsoft.com/office/powerpoint/2010/main" val="194447049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48713" y="940689"/>
            <a:ext cx="1888815"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品牌的思维习得</a:t>
            </a:r>
            <a:endParaRPr lang="zh-CN" altLang="en-US" dirty="0"/>
          </a:p>
        </p:txBody>
      </p:sp>
      <p:sp>
        <p:nvSpPr>
          <p:cNvPr id="3" name="圆角矩形 2"/>
          <p:cNvSpPr/>
          <p:nvPr/>
        </p:nvSpPr>
        <p:spPr>
          <a:xfrm>
            <a:off x="703100" y="3271003"/>
            <a:ext cx="3410743" cy="1551015"/>
          </a:xfrm>
          <a:prstGeom prst="roundRect">
            <a:avLst/>
          </a:prstGeom>
          <a:solidFill>
            <a:srgbClr val="FF5D4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33" b="1" dirty="0">
                <a:solidFill>
                  <a:schemeClr val="bg1"/>
                </a:solidFill>
                <a:latin typeface="微软雅黑" pitchFamily="34" charset="-122"/>
                <a:ea typeface="微软雅黑" pitchFamily="34" charset="-122"/>
              </a:rPr>
              <a:t>快去告诉你的老板和老妈</a:t>
            </a:r>
            <a:endParaRPr lang="en-US" altLang="zh-CN" sz="2133" b="1" dirty="0">
              <a:solidFill>
                <a:schemeClr val="bg1"/>
              </a:solidFill>
              <a:latin typeface="微软雅黑" pitchFamily="34" charset="-122"/>
              <a:ea typeface="微软雅黑" pitchFamily="34" charset="-122"/>
            </a:endParaRPr>
          </a:p>
          <a:p>
            <a:endParaRPr lang="en-US" altLang="zh-CN" sz="2133" b="1" dirty="0">
              <a:solidFill>
                <a:schemeClr val="bg1"/>
              </a:solidFill>
              <a:latin typeface="微软雅黑" pitchFamily="34" charset="-122"/>
              <a:ea typeface="微软雅黑" pitchFamily="34" charset="-122"/>
            </a:endParaRPr>
          </a:p>
          <a:p>
            <a:r>
              <a:rPr lang="zh-CN" altLang="en-US" sz="2133" b="1" dirty="0">
                <a:solidFill>
                  <a:schemeClr val="bg1"/>
                </a:solidFill>
                <a:latin typeface="微软雅黑" pitchFamily="34" charset="-122"/>
                <a:ea typeface="微软雅黑" pitchFamily="34" charset="-122"/>
              </a:rPr>
              <a:t>要想做好这一行，是多么的不容易</a:t>
            </a:r>
            <a:r>
              <a:rPr lang="en-US" altLang="zh-CN" sz="2133" b="1" dirty="0">
                <a:solidFill>
                  <a:schemeClr val="bg1"/>
                </a:solidFill>
                <a:latin typeface="微软雅黑" pitchFamily="34" charset="-122"/>
                <a:ea typeface="微软雅黑" pitchFamily="34" charset="-122"/>
              </a:rPr>
              <a:t>~</a:t>
            </a:r>
          </a:p>
        </p:txBody>
      </p:sp>
      <p:grpSp>
        <p:nvGrpSpPr>
          <p:cNvPr id="4" name="组 18"/>
          <p:cNvGrpSpPr/>
          <p:nvPr/>
        </p:nvGrpSpPr>
        <p:grpSpPr>
          <a:xfrm>
            <a:off x="7103149" y="1750992"/>
            <a:ext cx="4677927" cy="4558298"/>
            <a:chOff x="5325150" y="1475541"/>
            <a:chExt cx="3508310" cy="3418592"/>
          </a:xfrm>
        </p:grpSpPr>
        <p:sp>
          <p:nvSpPr>
            <p:cNvPr id="5" name="三角形 4"/>
            <p:cNvSpPr/>
            <p:nvPr/>
          </p:nvSpPr>
          <p:spPr>
            <a:xfrm>
              <a:off x="5325150" y="1475541"/>
              <a:ext cx="3508310" cy="3375683"/>
            </a:xfrm>
            <a:prstGeom prst="triangle">
              <a:avLst/>
            </a:prstGeom>
            <a:solidFill>
              <a:srgbClr val="E8314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cxnSp>
          <p:nvCxnSpPr>
            <p:cNvPr id="6" name="直线连接符 5"/>
            <p:cNvCxnSpPr/>
            <p:nvPr/>
          </p:nvCxnSpPr>
          <p:spPr>
            <a:xfrm>
              <a:off x="6239550" y="2401077"/>
              <a:ext cx="1849675"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a:off x="5884987" y="3601616"/>
              <a:ext cx="2463282"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6818501" y="1810139"/>
              <a:ext cx="675881" cy="3083994"/>
            </a:xfrm>
            <a:prstGeom prst="rect">
              <a:avLst/>
            </a:prstGeom>
            <a:noFill/>
          </p:spPr>
          <p:txBody>
            <a:bodyPr wrap="none" rtlCol="0">
              <a:spAutoFit/>
            </a:bodyPr>
            <a:lstStyle/>
            <a:p>
              <a:r>
                <a:rPr kumimoji="1" lang="zh-CN" altLang="en-US" sz="1866" b="1" dirty="0">
                  <a:solidFill>
                    <a:schemeClr val="bg1"/>
                  </a:solidFill>
                  <a:latin typeface="Microsoft YaHei" charset="0"/>
                  <a:ea typeface="Microsoft YaHei" charset="0"/>
                  <a:cs typeface="Microsoft YaHei" charset="0"/>
                </a:rPr>
                <a:t>神学</a:t>
              </a:r>
            </a:p>
            <a:p>
              <a:r>
                <a:rPr kumimoji="1" lang="zh-CN" altLang="en-US" sz="1866" b="1" dirty="0">
                  <a:solidFill>
                    <a:schemeClr val="bg1"/>
                  </a:solidFill>
                  <a:latin typeface="Microsoft YaHei" charset="0"/>
                  <a:ea typeface="Microsoft YaHei" charset="0"/>
                  <a:cs typeface="Microsoft YaHei" charset="0"/>
                </a:rPr>
                <a:t>哲学</a:t>
              </a:r>
            </a:p>
            <a:p>
              <a:endParaRPr kumimoji="1" lang="zh-CN" altLang="en-US" sz="1866" b="1" dirty="0">
                <a:solidFill>
                  <a:schemeClr val="bg1"/>
                </a:solidFill>
                <a:latin typeface="Microsoft YaHei" charset="0"/>
                <a:ea typeface="Microsoft YaHei" charset="0"/>
                <a:cs typeface="Microsoft YaHei" charset="0"/>
              </a:endParaRPr>
            </a:p>
            <a:p>
              <a:r>
                <a:rPr kumimoji="1" lang="zh-CN" altLang="en-US" sz="1866" b="1" dirty="0">
                  <a:solidFill>
                    <a:schemeClr val="bg1"/>
                  </a:solidFill>
                  <a:latin typeface="Microsoft YaHei" charset="0"/>
                  <a:ea typeface="Microsoft YaHei" charset="0"/>
                  <a:cs typeface="Microsoft YaHei" charset="0"/>
                </a:rPr>
                <a:t>人类学</a:t>
              </a:r>
            </a:p>
            <a:p>
              <a:r>
                <a:rPr kumimoji="1" lang="zh-CN" altLang="en-US" sz="1866" b="1" dirty="0">
                  <a:solidFill>
                    <a:schemeClr val="bg1"/>
                  </a:solidFill>
                  <a:latin typeface="Microsoft YaHei" charset="0"/>
                  <a:ea typeface="Microsoft YaHei" charset="0"/>
                  <a:cs typeface="Microsoft YaHei" charset="0"/>
                </a:rPr>
                <a:t>社会学</a:t>
              </a:r>
            </a:p>
            <a:p>
              <a:r>
                <a:rPr kumimoji="1" lang="zh-CN" altLang="en-US" sz="1866" b="1" dirty="0">
                  <a:solidFill>
                    <a:schemeClr val="bg1"/>
                  </a:solidFill>
                  <a:latin typeface="Microsoft YaHei" charset="0"/>
                  <a:ea typeface="Microsoft YaHei" charset="0"/>
                  <a:cs typeface="Microsoft YaHei" charset="0"/>
                </a:rPr>
                <a:t>心里</a:t>
              </a:r>
            </a:p>
            <a:p>
              <a:r>
                <a:rPr kumimoji="1" lang="zh-CN" altLang="en-US" sz="1866" b="1" dirty="0">
                  <a:solidFill>
                    <a:schemeClr val="bg1"/>
                  </a:solidFill>
                  <a:latin typeface="Microsoft YaHei" charset="0"/>
                  <a:ea typeface="Microsoft YaHei" charset="0"/>
                  <a:cs typeface="Microsoft YaHei" charset="0"/>
                </a:rPr>
                <a:t>符号学</a:t>
              </a:r>
            </a:p>
            <a:p>
              <a:r>
                <a:rPr kumimoji="1" lang="zh-CN" altLang="en-US" sz="1866" b="1" dirty="0">
                  <a:solidFill>
                    <a:schemeClr val="bg1"/>
                  </a:solidFill>
                  <a:latin typeface="Microsoft YaHei" charset="0"/>
                  <a:ea typeface="Microsoft YaHei" charset="0"/>
                  <a:cs typeface="Microsoft YaHei" charset="0"/>
                </a:rPr>
                <a:t>语言学</a:t>
              </a:r>
            </a:p>
            <a:p>
              <a:endParaRPr kumimoji="1" lang="zh-CN" altLang="en-US" sz="1866" b="1" dirty="0">
                <a:solidFill>
                  <a:schemeClr val="bg1"/>
                </a:solidFill>
                <a:latin typeface="Microsoft YaHei" charset="0"/>
                <a:ea typeface="Microsoft YaHei" charset="0"/>
                <a:cs typeface="Microsoft YaHei" charset="0"/>
              </a:endParaRPr>
            </a:p>
            <a:p>
              <a:r>
                <a:rPr kumimoji="1" lang="zh-CN" altLang="en-US" sz="1866" b="1" dirty="0">
                  <a:solidFill>
                    <a:schemeClr val="bg1"/>
                  </a:solidFill>
                  <a:latin typeface="Microsoft YaHei" charset="0"/>
                  <a:ea typeface="Microsoft YaHei" charset="0"/>
                  <a:cs typeface="Microsoft YaHei" charset="0"/>
                </a:rPr>
                <a:t>历史</a:t>
              </a:r>
            </a:p>
            <a:p>
              <a:r>
                <a:rPr kumimoji="1" lang="zh-CN" altLang="en-US" sz="1866" b="1" dirty="0">
                  <a:solidFill>
                    <a:schemeClr val="bg1"/>
                  </a:solidFill>
                  <a:latin typeface="Microsoft YaHei" charset="0"/>
                  <a:ea typeface="Microsoft YaHei" charset="0"/>
                  <a:cs typeface="Microsoft YaHei" charset="0"/>
                </a:rPr>
                <a:t>生物</a:t>
              </a:r>
            </a:p>
            <a:p>
              <a:r>
                <a:rPr kumimoji="1" lang="zh-CN" altLang="en-US" sz="1866" b="1" dirty="0">
                  <a:solidFill>
                    <a:schemeClr val="bg1"/>
                  </a:solidFill>
                  <a:latin typeface="Microsoft YaHei" charset="0"/>
                  <a:ea typeface="Microsoft YaHei" charset="0"/>
                  <a:cs typeface="Microsoft YaHei" charset="0"/>
                </a:rPr>
                <a:t>化学</a:t>
              </a:r>
            </a:p>
            <a:p>
              <a:r>
                <a:rPr kumimoji="1" lang="zh-CN" altLang="en-US" sz="1866" b="1" dirty="0">
                  <a:solidFill>
                    <a:schemeClr val="bg1"/>
                  </a:solidFill>
                  <a:latin typeface="Microsoft YaHei" charset="0"/>
                  <a:ea typeface="Microsoft YaHei" charset="0"/>
                  <a:cs typeface="Microsoft YaHei" charset="0"/>
                </a:rPr>
                <a:t>物理</a:t>
              </a:r>
            </a:p>
            <a:p>
              <a:r>
                <a:rPr kumimoji="1" lang="zh-CN" altLang="en-US" sz="1866" b="1" dirty="0">
                  <a:solidFill>
                    <a:schemeClr val="bg1"/>
                  </a:solidFill>
                  <a:latin typeface="Microsoft YaHei" charset="0"/>
                  <a:ea typeface="Microsoft YaHei" charset="0"/>
                  <a:cs typeface="Microsoft YaHei" charset="0"/>
                </a:rPr>
                <a:t>数学</a:t>
              </a:r>
            </a:p>
          </p:txBody>
        </p:sp>
      </p:grpSp>
      <p:sp>
        <p:nvSpPr>
          <p:cNvPr id="9" name="右箭头 8"/>
          <p:cNvSpPr/>
          <p:nvPr/>
        </p:nvSpPr>
        <p:spPr>
          <a:xfrm>
            <a:off x="6339520" y="2276108"/>
            <a:ext cx="1046977" cy="528566"/>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0" name="右箭头 9"/>
          <p:cNvSpPr/>
          <p:nvPr/>
        </p:nvSpPr>
        <p:spPr>
          <a:xfrm>
            <a:off x="6333786" y="3595428"/>
            <a:ext cx="1046977" cy="528566"/>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1" name="右箭头 10"/>
          <p:cNvSpPr/>
          <p:nvPr/>
        </p:nvSpPr>
        <p:spPr>
          <a:xfrm>
            <a:off x="6333786" y="5179031"/>
            <a:ext cx="1046977" cy="528566"/>
          </a:xfrm>
          <a:prstGeom prst="right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
        <p:nvSpPr>
          <p:cNvPr id="12" name="文本框 11"/>
          <p:cNvSpPr txBox="1"/>
          <p:nvPr/>
        </p:nvSpPr>
        <p:spPr>
          <a:xfrm>
            <a:off x="4617449" y="2251223"/>
            <a:ext cx="1415772" cy="461537"/>
          </a:xfrm>
          <a:prstGeom prst="rect">
            <a:avLst/>
          </a:prstGeom>
          <a:noFill/>
        </p:spPr>
        <p:txBody>
          <a:bodyPr wrap="none" rtlCol="0">
            <a:spAutoFit/>
          </a:bodyPr>
          <a:lstStyle/>
          <a:p>
            <a:r>
              <a:rPr kumimoji="1" lang="zh-CN" altLang="en-US" sz="2399">
                <a:solidFill>
                  <a:schemeClr val="tx1">
                    <a:lumMod val="75000"/>
                    <a:lumOff val="25000"/>
                  </a:schemeClr>
                </a:solidFill>
                <a:latin typeface="Microsoft YaHei" charset="0"/>
                <a:ea typeface="Microsoft YaHei" charset="0"/>
                <a:cs typeface="Microsoft YaHei" charset="0"/>
              </a:rPr>
              <a:t>巅峰维度</a:t>
            </a:r>
          </a:p>
        </p:txBody>
      </p:sp>
      <p:sp>
        <p:nvSpPr>
          <p:cNvPr id="13" name="文本框 12"/>
          <p:cNvSpPr txBox="1"/>
          <p:nvPr/>
        </p:nvSpPr>
        <p:spPr>
          <a:xfrm>
            <a:off x="4611715" y="3581766"/>
            <a:ext cx="1415772" cy="461537"/>
          </a:xfrm>
          <a:prstGeom prst="rect">
            <a:avLst/>
          </a:prstGeom>
          <a:noFill/>
        </p:spPr>
        <p:txBody>
          <a:bodyPr wrap="none" rtlCol="0">
            <a:spAutoFit/>
          </a:bodyPr>
          <a:lstStyle/>
          <a:p>
            <a:r>
              <a:rPr kumimoji="1" lang="zh-CN" altLang="en-US" sz="2399" dirty="0">
                <a:solidFill>
                  <a:schemeClr val="tx1">
                    <a:lumMod val="75000"/>
                    <a:lumOff val="25000"/>
                  </a:schemeClr>
                </a:solidFill>
                <a:latin typeface="Microsoft YaHei" charset="0"/>
                <a:ea typeface="Microsoft YaHei" charset="0"/>
                <a:cs typeface="Microsoft YaHei" charset="0"/>
              </a:rPr>
              <a:t>进阶维度</a:t>
            </a:r>
          </a:p>
        </p:txBody>
      </p:sp>
      <p:sp>
        <p:nvSpPr>
          <p:cNvPr id="14" name="文本框 13"/>
          <p:cNvSpPr txBox="1"/>
          <p:nvPr/>
        </p:nvSpPr>
        <p:spPr>
          <a:xfrm>
            <a:off x="4611715" y="5129265"/>
            <a:ext cx="1415772" cy="461537"/>
          </a:xfrm>
          <a:prstGeom prst="rect">
            <a:avLst/>
          </a:prstGeom>
          <a:noFill/>
        </p:spPr>
        <p:txBody>
          <a:bodyPr wrap="none" rtlCol="0">
            <a:spAutoFit/>
          </a:bodyPr>
          <a:lstStyle/>
          <a:p>
            <a:r>
              <a:rPr kumimoji="1" lang="zh-CN" altLang="en-US" sz="2399" dirty="0">
                <a:solidFill>
                  <a:schemeClr val="tx1">
                    <a:lumMod val="75000"/>
                    <a:lumOff val="25000"/>
                  </a:schemeClr>
                </a:solidFill>
                <a:latin typeface="Microsoft YaHei" charset="0"/>
                <a:ea typeface="Microsoft YaHei" charset="0"/>
                <a:cs typeface="Microsoft YaHei" charset="0"/>
              </a:rPr>
              <a:t>基础维度</a:t>
            </a:r>
          </a:p>
        </p:txBody>
      </p:sp>
    </p:spTree>
    <p:extLst>
      <p:ext uri="{BB962C8B-B14F-4D97-AF65-F5344CB8AC3E}">
        <p14:creationId xmlns:p14="http://schemas.microsoft.com/office/powerpoint/2010/main" val="4713209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a:spLocks/>
          </p:cNvSpPr>
          <p:nvPr/>
        </p:nvSpPr>
        <p:spPr>
          <a:xfrm>
            <a:off x="648713" y="940689"/>
            <a:ext cx="2658256"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提高从业者的五力训练</a:t>
            </a:r>
            <a:endParaRPr lang="zh-CN" altLang="en-US" dirty="0"/>
          </a:p>
        </p:txBody>
      </p:sp>
      <p:graphicFrame>
        <p:nvGraphicFramePr>
          <p:cNvPr id="6" name="内容占位符 3"/>
          <p:cNvGraphicFramePr>
            <a:graphicFrameLocks/>
          </p:cNvGraphicFramePr>
          <p:nvPr>
            <p:extLst/>
          </p:nvPr>
        </p:nvGraphicFramePr>
        <p:xfrm>
          <a:off x="2710621" y="1701791"/>
          <a:ext cx="8474214" cy="453287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档 6"/>
          <p:cNvSpPr/>
          <p:nvPr/>
        </p:nvSpPr>
        <p:spPr>
          <a:xfrm>
            <a:off x="9856357" y="1880949"/>
            <a:ext cx="960392" cy="420788"/>
          </a:xfrm>
          <a:prstGeom prst="flowChartDocument">
            <a:avLst/>
          </a:prstGeom>
          <a:solidFill>
            <a:srgbClr val="DE2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latin typeface="Microsoft YaHei" charset="-122"/>
              <a:ea typeface="Microsoft YaHei" charset="-122"/>
              <a:cs typeface="Microsoft YaHei" charset="-122"/>
            </a:endParaRPr>
          </a:p>
        </p:txBody>
      </p:sp>
      <p:sp>
        <p:nvSpPr>
          <p:cNvPr id="8" name="文本框 7"/>
          <p:cNvSpPr txBox="1"/>
          <p:nvPr/>
        </p:nvSpPr>
        <p:spPr>
          <a:xfrm>
            <a:off x="9856357" y="1949042"/>
            <a:ext cx="976376" cy="230832"/>
          </a:xfrm>
          <a:prstGeom prst="rect">
            <a:avLst/>
          </a:prstGeom>
          <a:noFill/>
        </p:spPr>
        <p:txBody>
          <a:bodyPr wrap="square" rtlCol="0">
            <a:spAutoFit/>
          </a:bodyPr>
          <a:lstStyle/>
          <a:p>
            <a:r>
              <a:rPr kumimoji="1" lang="zh-CN" altLang="en-US" sz="900" dirty="0" smtClean="0">
                <a:solidFill>
                  <a:schemeClr val="bg1"/>
                </a:solidFill>
                <a:latin typeface="Microsoft YaHei" charset="-122"/>
                <a:ea typeface="Microsoft YaHei" charset="-122"/>
                <a:cs typeface="Microsoft YaHei" charset="-122"/>
              </a:rPr>
              <a:t>思创客原创</a:t>
            </a:r>
            <a:endParaRPr kumimoji="1" lang="zh-CN" altLang="en-US" sz="900" dirty="0">
              <a:solidFill>
                <a:schemeClr val="bg1"/>
              </a:solidFill>
              <a:latin typeface="Microsoft YaHei" charset="-122"/>
              <a:ea typeface="Microsoft YaHei" charset="-122"/>
              <a:cs typeface="Microsoft YaHei" charset="-122"/>
            </a:endParaRPr>
          </a:p>
        </p:txBody>
      </p:sp>
      <p:cxnSp>
        <p:nvCxnSpPr>
          <p:cNvPr id="9" name="直线连接符 8"/>
          <p:cNvCxnSpPr/>
          <p:nvPr/>
        </p:nvCxnSpPr>
        <p:spPr>
          <a:xfrm>
            <a:off x="9856358" y="1923458"/>
            <a:ext cx="0" cy="66333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268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8888" y="2987139"/>
            <a:ext cx="7758112" cy="6093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61" rIns="60961">
            <a:spAutoFit/>
          </a:bodyPr>
          <a:lstStyle/>
          <a:p>
            <a:pPr algn="ctr" defTabSz="914309"/>
            <a:r>
              <a:rPr lang="zh-CN" altLang="en-US" sz="3733" b="1" dirty="0" smtClean="0">
                <a:solidFill>
                  <a:schemeClr val="tx1">
                    <a:lumMod val="75000"/>
                    <a:lumOff val="25000"/>
                  </a:schemeClr>
                </a:solidFill>
                <a:latin typeface="Microsoft YaHei" charset="-122"/>
                <a:ea typeface="Microsoft YaHei" charset="-122"/>
                <a:cs typeface="Microsoft YaHei" charset="-122"/>
              </a:rPr>
              <a:t>实战工具：品牌系统五力模型？</a:t>
            </a:r>
            <a:endParaRPr lang="zh-CN" altLang="en-US" sz="3733"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2669941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接连接符 28"/>
          <p:cNvCxnSpPr/>
          <p:nvPr/>
        </p:nvCxnSpPr>
        <p:spPr>
          <a:xfrm>
            <a:off x="2001707" y="2871216"/>
            <a:ext cx="0" cy="64008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ph type="title"/>
          </p:nvPr>
        </p:nvSpPr>
        <p:spPr>
          <a:xfrm>
            <a:off x="218158" y="575031"/>
            <a:ext cx="5780993" cy="462397"/>
          </a:xfrm>
        </p:spPr>
        <p:txBody>
          <a:bodyPr lIns="91444" tIns="45722" rIns="91444" bIns="45722"/>
          <a:lstStyle/>
          <a:p>
            <a:r>
              <a:rPr lang="zh-CN" altLang="en-US" sz="2667" b="1" dirty="0">
                <a:solidFill>
                  <a:schemeClr val="tx1">
                    <a:lumMod val="65000"/>
                    <a:lumOff val="35000"/>
                  </a:schemeClr>
                </a:solidFill>
                <a:latin typeface="微软雅黑" pitchFamily="34" charset="-122"/>
                <a:ea typeface="微软雅黑" pitchFamily="34" charset="-122"/>
              </a:rPr>
              <a:t> </a:t>
            </a:r>
          </a:p>
        </p:txBody>
      </p:sp>
      <p:sp>
        <p:nvSpPr>
          <p:cNvPr id="46" name="文本占位符 1"/>
          <p:cNvSpPr txBox="1">
            <a:spLocks/>
          </p:cNvSpPr>
          <p:nvPr/>
        </p:nvSpPr>
        <p:spPr>
          <a:xfrm>
            <a:off x="679359" y="946637"/>
            <a:ext cx="2464294"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我们的系统五力模型</a:t>
            </a:r>
            <a:endParaRPr lang="zh-CN" altLang="en-US" dirty="0"/>
          </a:p>
        </p:txBody>
      </p:sp>
      <p:cxnSp>
        <p:nvCxnSpPr>
          <p:cNvPr id="36" name="直接连接符 72"/>
          <p:cNvCxnSpPr/>
          <p:nvPr/>
        </p:nvCxnSpPr>
        <p:spPr>
          <a:xfrm>
            <a:off x="10005755" y="4412456"/>
            <a:ext cx="0" cy="724686"/>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24535" y="1762722"/>
            <a:ext cx="11033921" cy="452127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122"/>
              <a:ea typeface="Microsoft YaHei" charset="-122"/>
              <a:cs typeface="Microsoft YaHei" charset="-122"/>
            </a:endParaRPr>
          </a:p>
        </p:txBody>
      </p:sp>
      <p:sp>
        <p:nvSpPr>
          <p:cNvPr id="38" name="矩形 37"/>
          <p:cNvSpPr/>
          <p:nvPr/>
        </p:nvSpPr>
        <p:spPr>
          <a:xfrm>
            <a:off x="624535" y="3451074"/>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Microsoft YaHei" charset="-122"/>
                <a:ea typeface="Microsoft YaHei" charset="-122"/>
                <a:cs typeface="Microsoft YaHei" charset="-122"/>
              </a:rPr>
              <a:t>品牌生命力</a:t>
            </a:r>
            <a:endParaRPr lang="en-US" altLang="zh-CN" sz="2400" b="1" dirty="0" smtClean="0">
              <a:latin typeface="Microsoft YaHei" charset="-122"/>
              <a:ea typeface="Microsoft YaHei" charset="-122"/>
              <a:cs typeface="Microsoft YaHei" charset="-122"/>
            </a:endParaRPr>
          </a:p>
          <a:p>
            <a:pPr algn="ctr"/>
            <a:r>
              <a:rPr lang="zh-CN" altLang="en-US" sz="2400" b="1" dirty="0" smtClean="0">
                <a:latin typeface="Microsoft YaHei" charset="-122"/>
                <a:ea typeface="Microsoft YaHei" charset="-122"/>
                <a:cs typeface="Microsoft YaHei" charset="-122"/>
              </a:rPr>
              <a:t>战略</a:t>
            </a:r>
            <a:endParaRPr lang="zh-CN" altLang="en-US" sz="2400" b="1" dirty="0">
              <a:latin typeface="Microsoft YaHei" charset="-122"/>
              <a:ea typeface="Microsoft YaHei" charset="-122"/>
              <a:cs typeface="Microsoft YaHei" charset="-122"/>
            </a:endParaRPr>
          </a:p>
        </p:txBody>
      </p:sp>
      <p:cxnSp>
        <p:nvCxnSpPr>
          <p:cNvPr id="39" name="直接箭头连接符 6"/>
          <p:cNvCxnSpPr>
            <a:stCxn id="39" idx="3"/>
          </p:cNvCxnSpPr>
          <p:nvPr/>
        </p:nvCxnSpPr>
        <p:spPr>
          <a:xfrm>
            <a:off x="2416759" y="3963138"/>
            <a:ext cx="1688068"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104827" y="3511296"/>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品牌记忆力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表现</a:t>
            </a:r>
            <a:endParaRPr lang="zh-CN" altLang="en-US" b="1" dirty="0">
              <a:latin typeface="Microsoft YaHei" charset="-122"/>
              <a:ea typeface="Microsoft YaHei" charset="-122"/>
              <a:cs typeface="Microsoft YaHei" charset="-122"/>
            </a:endParaRPr>
          </a:p>
        </p:txBody>
      </p:sp>
      <p:sp>
        <p:nvSpPr>
          <p:cNvPr id="41" name="矩形 40"/>
          <p:cNvSpPr/>
          <p:nvPr/>
        </p:nvSpPr>
        <p:spPr>
          <a:xfrm>
            <a:off x="6433499" y="2639568"/>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品牌自驱力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体验</a:t>
            </a:r>
            <a:endParaRPr lang="zh-CN" altLang="en-US" b="1" dirty="0">
              <a:latin typeface="Microsoft YaHei" charset="-122"/>
              <a:ea typeface="Microsoft YaHei" charset="-122"/>
              <a:cs typeface="Microsoft YaHei" charset="-122"/>
            </a:endParaRPr>
          </a:p>
        </p:txBody>
      </p:sp>
      <p:sp>
        <p:nvSpPr>
          <p:cNvPr id="42" name="矩形 41"/>
          <p:cNvSpPr/>
          <p:nvPr/>
        </p:nvSpPr>
        <p:spPr>
          <a:xfrm>
            <a:off x="6433499" y="4535424"/>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品牌影响力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传播</a:t>
            </a:r>
            <a:endParaRPr lang="zh-CN" altLang="en-US" b="1" dirty="0">
              <a:latin typeface="Microsoft YaHei" charset="-122"/>
              <a:ea typeface="Microsoft YaHei" charset="-122"/>
              <a:cs typeface="Microsoft YaHei" charset="-122"/>
            </a:endParaRPr>
          </a:p>
        </p:txBody>
      </p:sp>
      <p:sp>
        <p:nvSpPr>
          <p:cNvPr id="43" name="矩形 42"/>
          <p:cNvSpPr/>
          <p:nvPr/>
        </p:nvSpPr>
        <p:spPr>
          <a:xfrm>
            <a:off x="9866232" y="3451074"/>
            <a:ext cx="1792224" cy="1024128"/>
          </a:xfrm>
          <a:prstGeom prst="rect">
            <a:avLst/>
          </a:prstGeom>
          <a:solidFill>
            <a:srgbClr val="E831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品牌成长力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管理</a:t>
            </a:r>
            <a:endParaRPr lang="zh-CN" altLang="en-US" b="1" dirty="0">
              <a:latin typeface="Microsoft YaHei" charset="-122"/>
              <a:ea typeface="Microsoft YaHei" charset="-122"/>
              <a:cs typeface="Microsoft YaHei" charset="-122"/>
            </a:endParaRPr>
          </a:p>
        </p:txBody>
      </p:sp>
      <p:cxnSp>
        <p:nvCxnSpPr>
          <p:cNvPr id="44" name="直接箭头连接符 14"/>
          <p:cNvCxnSpPr>
            <a:stCxn id="42" idx="3"/>
          </p:cNvCxnSpPr>
          <p:nvPr/>
        </p:nvCxnSpPr>
        <p:spPr>
          <a:xfrm flipV="1">
            <a:off x="5897051" y="2871216"/>
            <a:ext cx="536448" cy="1152144"/>
          </a:xfrm>
          <a:prstGeom prst="straightConnector1">
            <a:avLst/>
          </a:prstGeom>
          <a:ln w="19050">
            <a:solidFill>
              <a:schemeClr val="tx1">
                <a:lumMod val="75000"/>
                <a:lumOff val="2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16"/>
          <p:cNvCxnSpPr>
            <a:stCxn id="42" idx="3"/>
          </p:cNvCxnSpPr>
          <p:nvPr/>
        </p:nvCxnSpPr>
        <p:spPr>
          <a:xfrm>
            <a:off x="5897051" y="4023360"/>
            <a:ext cx="536448" cy="1280160"/>
          </a:xfrm>
          <a:prstGeom prst="straightConnector1">
            <a:avLst/>
          </a:prstGeom>
          <a:ln w="19050">
            <a:solidFill>
              <a:schemeClr val="tx1">
                <a:lumMod val="75000"/>
                <a:lumOff val="2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20"/>
          <p:cNvCxnSpPr/>
          <p:nvPr/>
        </p:nvCxnSpPr>
        <p:spPr>
          <a:xfrm>
            <a:off x="2001707" y="5303520"/>
            <a:ext cx="4431792"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连接符 26"/>
          <p:cNvCxnSpPr/>
          <p:nvPr/>
        </p:nvCxnSpPr>
        <p:spPr>
          <a:xfrm>
            <a:off x="2001707" y="4535424"/>
            <a:ext cx="0" cy="7680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直接箭头连接符 30"/>
          <p:cNvCxnSpPr/>
          <p:nvPr/>
        </p:nvCxnSpPr>
        <p:spPr>
          <a:xfrm>
            <a:off x="2001707" y="2871216"/>
            <a:ext cx="4431792"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连接符 40"/>
          <p:cNvCxnSpPr>
            <a:stCxn id="79" idx="2"/>
          </p:cNvCxnSpPr>
          <p:nvPr/>
        </p:nvCxnSpPr>
        <p:spPr>
          <a:xfrm>
            <a:off x="10762344" y="4475202"/>
            <a:ext cx="0" cy="1298448"/>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4" name="直接连接符 42"/>
          <p:cNvCxnSpPr/>
          <p:nvPr/>
        </p:nvCxnSpPr>
        <p:spPr>
          <a:xfrm flipH="1">
            <a:off x="1599371" y="5833872"/>
            <a:ext cx="9162973" cy="0"/>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5" name="直接箭头连接符 49"/>
          <p:cNvCxnSpPr/>
          <p:nvPr/>
        </p:nvCxnSpPr>
        <p:spPr>
          <a:xfrm flipV="1">
            <a:off x="1599371" y="4535424"/>
            <a:ext cx="0" cy="1298448"/>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86" name="TextBox 50"/>
          <p:cNvSpPr txBox="1"/>
          <p:nvPr/>
        </p:nvSpPr>
        <p:spPr>
          <a:xfrm>
            <a:off x="5394131" y="5833872"/>
            <a:ext cx="1545336"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sp>
        <p:nvSpPr>
          <p:cNvPr id="87" name="TextBox 51"/>
          <p:cNvSpPr txBox="1"/>
          <p:nvPr/>
        </p:nvSpPr>
        <p:spPr>
          <a:xfrm>
            <a:off x="3080699" y="4166092"/>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指导</a:t>
            </a:r>
            <a:endParaRPr lang="zh-CN" altLang="en-US" dirty="0">
              <a:latin typeface="Microsoft YaHei" charset="-122"/>
              <a:ea typeface="Microsoft YaHei" charset="-122"/>
              <a:cs typeface="Microsoft YaHei" charset="-122"/>
            </a:endParaRPr>
          </a:p>
        </p:txBody>
      </p:sp>
      <p:sp>
        <p:nvSpPr>
          <p:cNvPr id="88" name="TextBox 52"/>
          <p:cNvSpPr txBox="1"/>
          <p:nvPr/>
        </p:nvSpPr>
        <p:spPr>
          <a:xfrm>
            <a:off x="5394131" y="4687824"/>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融合</a:t>
            </a:r>
            <a:endParaRPr lang="zh-CN" altLang="en-US" dirty="0">
              <a:latin typeface="Microsoft YaHei" charset="-122"/>
              <a:ea typeface="Microsoft YaHei" charset="-122"/>
              <a:cs typeface="Microsoft YaHei" charset="-122"/>
            </a:endParaRPr>
          </a:p>
        </p:txBody>
      </p:sp>
      <p:sp>
        <p:nvSpPr>
          <p:cNvPr id="89" name="TextBox 53"/>
          <p:cNvSpPr txBox="1"/>
          <p:nvPr/>
        </p:nvSpPr>
        <p:spPr>
          <a:xfrm>
            <a:off x="5394131" y="2871216"/>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融合</a:t>
            </a:r>
            <a:endParaRPr lang="zh-CN" altLang="en-US" dirty="0">
              <a:latin typeface="Microsoft YaHei" charset="-122"/>
              <a:ea typeface="Microsoft YaHei" charset="-122"/>
              <a:cs typeface="Microsoft YaHei" charset="-122"/>
            </a:endParaRPr>
          </a:p>
        </p:txBody>
      </p:sp>
      <p:cxnSp>
        <p:nvCxnSpPr>
          <p:cNvPr id="90" name="直接箭头连接符 56"/>
          <p:cNvCxnSpPr/>
          <p:nvPr/>
        </p:nvCxnSpPr>
        <p:spPr>
          <a:xfrm>
            <a:off x="7524683" y="3663696"/>
            <a:ext cx="0" cy="87172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58"/>
          <p:cNvCxnSpPr/>
          <p:nvPr/>
        </p:nvCxnSpPr>
        <p:spPr>
          <a:xfrm flipV="1">
            <a:off x="7286939" y="3663696"/>
            <a:ext cx="0" cy="87172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92" name="TextBox 59"/>
          <p:cNvSpPr txBox="1"/>
          <p:nvPr/>
        </p:nvSpPr>
        <p:spPr>
          <a:xfrm>
            <a:off x="7524683" y="3963138"/>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交互</a:t>
            </a:r>
            <a:endParaRPr lang="zh-CN" altLang="en-US" dirty="0">
              <a:latin typeface="Microsoft YaHei" charset="-122"/>
              <a:ea typeface="Microsoft YaHei" charset="-122"/>
              <a:cs typeface="Microsoft YaHei" charset="-122"/>
            </a:endParaRPr>
          </a:p>
        </p:txBody>
      </p:sp>
      <p:cxnSp>
        <p:nvCxnSpPr>
          <p:cNvPr id="93" name="直接箭头连接符 62"/>
          <p:cNvCxnSpPr/>
          <p:nvPr/>
        </p:nvCxnSpPr>
        <p:spPr>
          <a:xfrm flipH="1">
            <a:off x="8225723" y="2852928"/>
            <a:ext cx="2536621"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94" name="直接连接符 64"/>
          <p:cNvCxnSpPr>
            <a:endCxn id="79" idx="0"/>
          </p:cNvCxnSpPr>
          <p:nvPr/>
        </p:nvCxnSpPr>
        <p:spPr>
          <a:xfrm>
            <a:off x="10762344" y="2810994"/>
            <a:ext cx="0" cy="640080"/>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5" name="直接箭头连接符 70"/>
          <p:cNvCxnSpPr/>
          <p:nvPr/>
        </p:nvCxnSpPr>
        <p:spPr>
          <a:xfrm flipH="1">
            <a:off x="8225723" y="5057156"/>
            <a:ext cx="1749552"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77"/>
          <p:cNvCxnSpPr>
            <a:endCxn id="42" idx="3"/>
          </p:cNvCxnSpPr>
          <p:nvPr/>
        </p:nvCxnSpPr>
        <p:spPr>
          <a:xfrm flipH="1">
            <a:off x="5897051" y="4023360"/>
            <a:ext cx="3928872"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97" name="TextBox 78"/>
          <p:cNvSpPr txBox="1"/>
          <p:nvPr/>
        </p:nvSpPr>
        <p:spPr>
          <a:xfrm>
            <a:off x="9108119" y="2441662"/>
            <a:ext cx="139903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sp>
        <p:nvSpPr>
          <p:cNvPr id="98" name="TextBox 79"/>
          <p:cNvSpPr txBox="1"/>
          <p:nvPr/>
        </p:nvSpPr>
        <p:spPr>
          <a:xfrm>
            <a:off x="9144695" y="5190220"/>
            <a:ext cx="1399032" cy="369332"/>
          </a:xfrm>
          <a:prstGeom prst="rect">
            <a:avLst/>
          </a:prstGeom>
          <a:noFill/>
        </p:spPr>
        <p:txBody>
          <a:bodyPr wrap="square" rtlCol="0">
            <a:spAutoFit/>
          </a:bodyPr>
          <a:lstStyle/>
          <a:p>
            <a:r>
              <a:rPr lang="zh-CN" altLang="en-US" b="1" dirty="0" smtClean="0">
                <a:latin typeface="Microsoft YaHei" charset="-122"/>
                <a:ea typeface="Microsoft YaHei" charset="-122"/>
                <a:cs typeface="Microsoft YaHei" charset="-122"/>
              </a:rPr>
              <a:t>评估</a:t>
            </a:r>
            <a:endParaRPr lang="zh-CN" altLang="en-US" b="1" dirty="0">
              <a:latin typeface="Microsoft YaHei" charset="-122"/>
              <a:ea typeface="Microsoft YaHei" charset="-122"/>
              <a:cs typeface="Microsoft YaHei" charset="-122"/>
            </a:endParaRPr>
          </a:p>
        </p:txBody>
      </p:sp>
      <p:sp>
        <p:nvSpPr>
          <p:cNvPr id="99" name="TextBox 80"/>
          <p:cNvSpPr txBox="1"/>
          <p:nvPr/>
        </p:nvSpPr>
        <p:spPr>
          <a:xfrm>
            <a:off x="9126407" y="3654028"/>
            <a:ext cx="139903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grpSp>
        <p:nvGrpSpPr>
          <p:cNvPr id="100" name="组 99"/>
          <p:cNvGrpSpPr/>
          <p:nvPr/>
        </p:nvGrpSpPr>
        <p:grpSpPr>
          <a:xfrm>
            <a:off x="10376562" y="2003678"/>
            <a:ext cx="1056373" cy="846267"/>
            <a:chOff x="6490541" y="1189261"/>
            <a:chExt cx="1056373" cy="846267"/>
          </a:xfrm>
        </p:grpSpPr>
        <p:sp>
          <p:nvSpPr>
            <p:cNvPr id="101" name="文档 100"/>
            <p:cNvSpPr/>
            <p:nvPr/>
          </p:nvSpPr>
          <p:spPr>
            <a:xfrm>
              <a:off x="6535235" y="1189261"/>
              <a:ext cx="995117" cy="436003"/>
            </a:xfrm>
            <a:prstGeom prst="flowChartDocumen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Microsoft YaHei" charset="-122"/>
                <a:ea typeface="Microsoft YaHei" charset="-122"/>
                <a:cs typeface="Microsoft YaHei" charset="-122"/>
              </a:endParaRPr>
            </a:p>
          </p:txBody>
        </p:sp>
        <p:sp>
          <p:nvSpPr>
            <p:cNvPr id="102" name="文本框 101"/>
            <p:cNvSpPr txBox="1"/>
            <p:nvPr/>
          </p:nvSpPr>
          <p:spPr>
            <a:xfrm>
              <a:off x="6535235" y="1237993"/>
              <a:ext cx="1011679" cy="276999"/>
            </a:xfrm>
            <a:prstGeom prst="rect">
              <a:avLst/>
            </a:prstGeom>
            <a:noFill/>
          </p:spPr>
          <p:txBody>
            <a:bodyPr wrap="square" rtlCol="0">
              <a:spAutoFit/>
            </a:bodyPr>
            <a:lstStyle/>
            <a:p>
              <a:r>
                <a:rPr kumimoji="1" lang="zh-CN" altLang="en-US" sz="1200" dirty="0" smtClean="0">
                  <a:solidFill>
                    <a:schemeClr val="bg1"/>
                  </a:solidFill>
                  <a:latin typeface="Microsoft YaHei" charset="-122"/>
                  <a:ea typeface="Microsoft YaHei" charset="-122"/>
                  <a:cs typeface="Microsoft YaHei" charset="-122"/>
                </a:rPr>
                <a:t>思创客原创</a:t>
              </a:r>
              <a:endParaRPr kumimoji="1" lang="zh-CN" altLang="en-US" sz="1200" dirty="0">
                <a:solidFill>
                  <a:schemeClr val="bg1"/>
                </a:solidFill>
                <a:latin typeface="Microsoft YaHei" charset="-122"/>
                <a:ea typeface="Microsoft YaHei" charset="-122"/>
                <a:cs typeface="Microsoft YaHei" charset="-122"/>
              </a:endParaRPr>
            </a:p>
          </p:txBody>
        </p:sp>
        <p:cxnSp>
          <p:nvCxnSpPr>
            <p:cNvPr id="103" name="直线连接符 102"/>
            <p:cNvCxnSpPr/>
            <p:nvPr/>
          </p:nvCxnSpPr>
          <p:spPr>
            <a:xfrm>
              <a:off x="6535235" y="1189261"/>
              <a:ext cx="0" cy="81555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flipV="1">
              <a:off x="6490541" y="1989809"/>
              <a:ext cx="89387" cy="45719"/>
            </a:xfrm>
            <a:prstGeom prst="ellipse">
              <a:avLst/>
            </a:prstGeom>
            <a:solidFill>
              <a:srgbClr val="FF3F3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grpSp>
      <p:sp>
        <p:nvSpPr>
          <p:cNvPr id="105" name="TextBox 34"/>
          <p:cNvSpPr txBox="1"/>
          <p:nvPr/>
        </p:nvSpPr>
        <p:spPr>
          <a:xfrm>
            <a:off x="78539" y="3282794"/>
            <a:ext cx="553998" cy="1403842"/>
          </a:xfrm>
          <a:prstGeom prst="rect">
            <a:avLst/>
          </a:prstGeom>
          <a:noFill/>
        </p:spPr>
        <p:txBody>
          <a:bodyPr vert="eaVert" wrap="square" rtlCol="0">
            <a:spAutoFit/>
          </a:bodyPr>
          <a:lstStyle/>
          <a:p>
            <a:r>
              <a:rPr lang="zh-CN" altLang="en-US" sz="2400" b="1" dirty="0" smtClean="0">
                <a:solidFill>
                  <a:srgbClr val="E8314A"/>
                </a:solidFill>
                <a:latin typeface="Microsoft YaHei" charset="-122"/>
                <a:ea typeface="Microsoft YaHei" charset="-122"/>
                <a:cs typeface="Microsoft YaHei" charset="-122"/>
              </a:rPr>
              <a:t>商业战略</a:t>
            </a:r>
            <a:endParaRPr lang="zh-CN" altLang="en-US" sz="2400" b="1" dirty="0">
              <a:solidFill>
                <a:srgbClr val="E8314A"/>
              </a:solidFill>
              <a:latin typeface="Microsoft YaHei" charset="-122"/>
              <a:ea typeface="Microsoft YaHei" charset="-122"/>
              <a:cs typeface="Microsoft YaHei" charset="-122"/>
            </a:endParaRPr>
          </a:p>
        </p:txBody>
      </p:sp>
      <p:sp>
        <p:nvSpPr>
          <p:cNvPr id="106" name="TextBox 34"/>
          <p:cNvSpPr txBox="1"/>
          <p:nvPr/>
        </p:nvSpPr>
        <p:spPr>
          <a:xfrm>
            <a:off x="11693525" y="3267405"/>
            <a:ext cx="553998" cy="1403842"/>
          </a:xfrm>
          <a:prstGeom prst="rect">
            <a:avLst/>
          </a:prstGeom>
          <a:noFill/>
        </p:spPr>
        <p:txBody>
          <a:bodyPr vert="eaVert" wrap="square" rtlCol="0">
            <a:spAutoFit/>
          </a:bodyPr>
          <a:lstStyle/>
          <a:p>
            <a:r>
              <a:rPr lang="zh-CN" altLang="en-US" sz="2400" b="1" dirty="0" smtClean="0">
                <a:solidFill>
                  <a:srgbClr val="E8314A"/>
                </a:solidFill>
                <a:latin typeface="Microsoft YaHei" charset="-122"/>
                <a:ea typeface="Microsoft YaHei" charset="-122"/>
                <a:cs typeface="Microsoft YaHei" charset="-122"/>
              </a:rPr>
              <a:t>市场运营</a:t>
            </a:r>
            <a:endParaRPr lang="zh-CN" altLang="en-US" sz="2400" b="1" dirty="0">
              <a:solidFill>
                <a:srgbClr val="E8314A"/>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15366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8773" y="3284538"/>
            <a:ext cx="6391493" cy="988347"/>
          </a:xfrm>
        </p:spPr>
        <p:txBody>
          <a:bodyPr wrap="none">
            <a:spAutoFit/>
          </a:bodyPr>
          <a:lstStyle/>
          <a:p>
            <a:pPr marL="0" indent="0" defTabSz="914309">
              <a:lnSpc>
                <a:spcPct val="150000"/>
              </a:lnSpc>
              <a:buNone/>
            </a:pPr>
            <a:r>
              <a:rPr kumimoji="1" lang="zh-CN" altLang="en-US" sz="4400" b="1" dirty="0">
                <a:solidFill>
                  <a:srgbClr val="E8314A"/>
                </a:solidFill>
                <a:latin typeface="微软雅黑"/>
                <a:ea typeface="微软雅黑"/>
                <a:cs typeface="微软雅黑"/>
              </a:rPr>
              <a:t>额外赠送行业独家硬知识</a:t>
            </a:r>
          </a:p>
        </p:txBody>
      </p:sp>
    </p:spTree>
    <p:extLst>
      <p:ext uri="{BB962C8B-B14F-4D97-AF65-F5344CB8AC3E}">
        <p14:creationId xmlns:p14="http://schemas.microsoft.com/office/powerpoint/2010/main" val="1092721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00556" y="877184"/>
            <a:ext cx="1375854" cy="370451"/>
          </a:xfrm>
          <a:noFill/>
          <a:ln>
            <a:noFill/>
          </a:ln>
        </p:spPr>
        <p:txBody>
          <a:bodyPr wrap="none" lIns="46274" tIns="46274" rIns="46274" bIns="46274" anchor="ctr">
            <a:spAutoFit/>
          </a:bodyPr>
          <a:lstStyle/>
          <a:p>
            <a:pPr algn="r"/>
            <a:r>
              <a:rPr lang="zh-CN" altLang="en-US" sz="2000" b="1" dirty="0" smtClean="0">
                <a:solidFill>
                  <a:srgbClr val="2B2B2B"/>
                </a:solidFill>
                <a:latin typeface="Microsoft YaHei" charset="-122"/>
                <a:ea typeface="Microsoft YaHei" charset="-122"/>
                <a:cs typeface="Microsoft YaHei" charset="-122"/>
              </a:rPr>
              <a:t>海森堡法则</a:t>
            </a:r>
            <a:endParaRPr lang="zh-CN" altLang="en-US" sz="2000" b="1" dirty="0">
              <a:solidFill>
                <a:srgbClr val="2B2B2B"/>
              </a:solidFill>
              <a:latin typeface="Microsoft YaHei" charset="-122"/>
              <a:ea typeface="Microsoft YaHei" charset="-122"/>
              <a:cs typeface="Microsoft YaHei" charset="-122"/>
            </a:endParaRPr>
          </a:p>
        </p:txBody>
      </p:sp>
      <p:sp>
        <p:nvSpPr>
          <p:cNvPr id="2" name="矩形 1"/>
          <p:cNvSpPr/>
          <p:nvPr/>
        </p:nvSpPr>
        <p:spPr>
          <a:xfrm>
            <a:off x="956930" y="3190895"/>
            <a:ext cx="10547498" cy="707886"/>
          </a:xfrm>
          <a:prstGeom prst="rect">
            <a:avLst/>
          </a:prstGeom>
        </p:spPr>
        <p:txBody>
          <a:bodyPr wrap="square">
            <a:spAutoFit/>
          </a:bodyPr>
          <a:lstStyle/>
          <a:p>
            <a:r>
              <a:rPr lang="zh-CN" altLang="en-US" sz="4000" b="1" dirty="0">
                <a:solidFill>
                  <a:srgbClr val="2B2B2B"/>
                </a:solidFill>
                <a:latin typeface="Microsoft YaHei" charset="-122"/>
                <a:ea typeface="Microsoft YaHei" charset="-122"/>
                <a:cs typeface="Microsoft YaHei" charset="-122"/>
              </a:rPr>
              <a:t>提出正确的问题，往往等于解决了问题的</a:t>
            </a:r>
            <a:r>
              <a:rPr lang="zh-CN" altLang="en-US" sz="4000" b="1" dirty="0" smtClean="0">
                <a:solidFill>
                  <a:srgbClr val="2B2B2B"/>
                </a:solidFill>
                <a:latin typeface="Microsoft YaHei" charset="-122"/>
                <a:ea typeface="Microsoft YaHei" charset="-122"/>
                <a:cs typeface="Microsoft YaHei" charset="-122"/>
              </a:rPr>
              <a:t>大半</a:t>
            </a:r>
            <a:endParaRPr lang="zh-CN" altLang="en-US" sz="4000" b="1" dirty="0">
              <a:solidFill>
                <a:srgbClr val="2B2B2B"/>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1597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77010" y="1809601"/>
            <a:ext cx="1696298" cy="461537"/>
          </a:xfrm>
          <a:prstGeom prst="rect">
            <a:avLst/>
          </a:prstGeom>
          <a:noFill/>
        </p:spPr>
        <p:txBody>
          <a:bodyPr wrap="none" rtlCol="0">
            <a:spAutoFit/>
          </a:bodyPr>
          <a:lstStyle/>
          <a:p>
            <a:r>
              <a:rPr kumimoji="1" lang="zh-CN" altLang="en-US" sz="2399" b="1" dirty="0">
                <a:latin typeface="微软雅黑" panose="020B0503020204020204" pitchFamily="34" charset="-122"/>
                <a:ea typeface="微软雅黑" panose="020B0503020204020204" pitchFamily="34" charset="-122"/>
              </a:rPr>
              <a:t>品牌</a:t>
            </a:r>
            <a:r>
              <a:rPr kumimoji="1" lang="en-US" altLang="zh-CN" sz="2399" b="1" dirty="0">
                <a:latin typeface="微软雅黑" panose="020B0503020204020204" pitchFamily="34" charset="-122"/>
                <a:ea typeface="微软雅黑" panose="020B0503020204020204" pitchFamily="34" charset="-122"/>
              </a:rPr>
              <a:t>&amp;</a:t>
            </a:r>
            <a:r>
              <a:rPr kumimoji="1" lang="zh-CN" altLang="en-US" sz="2399" b="1" dirty="0">
                <a:latin typeface="微软雅黑" panose="020B0503020204020204" pitchFamily="34" charset="-122"/>
                <a:ea typeface="微软雅黑" panose="020B0503020204020204" pitchFamily="34" charset="-122"/>
              </a:rPr>
              <a:t>营销</a:t>
            </a:r>
          </a:p>
        </p:txBody>
      </p:sp>
      <p:sp>
        <p:nvSpPr>
          <p:cNvPr id="3" name="标题 1"/>
          <p:cNvSpPr>
            <a:spLocks noGrp="1"/>
          </p:cNvSpPr>
          <p:nvPr>
            <p:ph type="title"/>
          </p:nvPr>
        </p:nvSpPr>
        <p:spPr>
          <a:xfrm>
            <a:off x="554856" y="882791"/>
            <a:ext cx="8232458" cy="350737"/>
          </a:xfrm>
          <a:noFill/>
        </p:spPr>
        <p:txBody>
          <a:bodyPr wrap="square" rtlCol="0">
            <a:spAutoFit/>
          </a:bodyPr>
          <a:lstStyle/>
          <a:p>
            <a:pPr defTabSz="882313"/>
            <a:r>
              <a:rPr lang="zh-CN" altLang="en-US" sz="1866" b="1" dirty="0">
                <a:solidFill>
                  <a:schemeClr val="tx1">
                    <a:lumMod val="65000"/>
                    <a:lumOff val="35000"/>
                  </a:schemeClr>
                </a:solidFill>
                <a:latin typeface="微软雅黑" pitchFamily="34" charset="-122"/>
                <a:ea typeface="微软雅黑" pitchFamily="34" charset="-122"/>
                <a:cs typeface="+mn-cs"/>
              </a:rPr>
              <a:t>品牌</a:t>
            </a:r>
            <a:r>
              <a:rPr lang="en-US" altLang="zh-CN" sz="1866" b="1" dirty="0">
                <a:solidFill>
                  <a:schemeClr val="tx1">
                    <a:lumMod val="65000"/>
                    <a:lumOff val="35000"/>
                  </a:schemeClr>
                </a:solidFill>
                <a:latin typeface="微软雅黑" pitchFamily="34" charset="-122"/>
                <a:ea typeface="微软雅黑" pitchFamily="34" charset="-122"/>
                <a:cs typeface="+mn-cs"/>
              </a:rPr>
              <a:t>&amp;</a:t>
            </a:r>
            <a:r>
              <a:rPr lang="zh-CN" altLang="en-US" sz="1866" b="1" dirty="0">
                <a:solidFill>
                  <a:schemeClr val="tx1">
                    <a:lumMod val="65000"/>
                    <a:lumOff val="35000"/>
                  </a:schemeClr>
                </a:solidFill>
                <a:latin typeface="微软雅黑" pitchFamily="34" charset="-122"/>
                <a:ea typeface="微软雅黑" pitchFamily="34" charset="-122"/>
                <a:cs typeface="+mn-cs"/>
              </a:rPr>
              <a:t>营销从业人员的甲方乙方大</a:t>
            </a:r>
            <a:r>
              <a:rPr lang="en-US" altLang="zh-CN" sz="1866" b="1" dirty="0">
                <a:solidFill>
                  <a:schemeClr val="tx1">
                    <a:lumMod val="65000"/>
                    <a:lumOff val="35000"/>
                  </a:schemeClr>
                </a:solidFill>
                <a:latin typeface="微软雅黑" pitchFamily="34" charset="-122"/>
                <a:ea typeface="微软雅黑" pitchFamily="34" charset="-122"/>
                <a:cs typeface="+mn-cs"/>
              </a:rPr>
              <a:t>PK</a:t>
            </a:r>
            <a:endParaRPr lang="zh-CN" altLang="en-US" sz="1866" b="1" dirty="0">
              <a:solidFill>
                <a:schemeClr val="tx1">
                  <a:lumMod val="65000"/>
                  <a:lumOff val="35000"/>
                </a:schemeClr>
              </a:solidFill>
              <a:latin typeface="微软雅黑" pitchFamily="34" charset="-122"/>
              <a:ea typeface="微软雅黑" pitchFamily="34" charset="-122"/>
              <a:cs typeface="+mn-cs"/>
            </a:endParaRPr>
          </a:p>
        </p:txBody>
      </p:sp>
      <p:sp>
        <p:nvSpPr>
          <p:cNvPr id="4" name="矩形 3"/>
          <p:cNvSpPr/>
          <p:nvPr/>
        </p:nvSpPr>
        <p:spPr>
          <a:xfrm>
            <a:off x="6797258" y="4591846"/>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决策层</a:t>
            </a:r>
          </a:p>
        </p:txBody>
      </p:sp>
      <p:sp>
        <p:nvSpPr>
          <p:cNvPr id="5" name="矩形 4"/>
          <p:cNvSpPr/>
          <p:nvPr/>
        </p:nvSpPr>
        <p:spPr>
          <a:xfrm>
            <a:off x="6797258" y="5175117"/>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管理层</a:t>
            </a:r>
          </a:p>
        </p:txBody>
      </p:sp>
      <p:sp>
        <p:nvSpPr>
          <p:cNvPr id="6" name="矩形 5"/>
          <p:cNvSpPr/>
          <p:nvPr/>
        </p:nvSpPr>
        <p:spPr>
          <a:xfrm>
            <a:off x="6797258" y="5758388"/>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执行层</a:t>
            </a:r>
          </a:p>
        </p:txBody>
      </p:sp>
      <p:sp>
        <p:nvSpPr>
          <p:cNvPr id="7" name="矩形 6"/>
          <p:cNvSpPr/>
          <p:nvPr/>
        </p:nvSpPr>
        <p:spPr>
          <a:xfrm>
            <a:off x="940383" y="4591846"/>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决策层</a:t>
            </a:r>
          </a:p>
        </p:txBody>
      </p:sp>
      <p:sp>
        <p:nvSpPr>
          <p:cNvPr id="8" name="矩形 7"/>
          <p:cNvSpPr/>
          <p:nvPr/>
        </p:nvSpPr>
        <p:spPr>
          <a:xfrm>
            <a:off x="940383" y="5175117"/>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管理层</a:t>
            </a:r>
          </a:p>
        </p:txBody>
      </p:sp>
      <p:sp>
        <p:nvSpPr>
          <p:cNvPr id="9" name="矩形 8"/>
          <p:cNvSpPr/>
          <p:nvPr/>
        </p:nvSpPr>
        <p:spPr>
          <a:xfrm>
            <a:off x="940383" y="5758388"/>
            <a:ext cx="3648546" cy="344344"/>
          </a:xfrm>
          <a:prstGeom prst="rect">
            <a:avLst/>
          </a:prstGeom>
          <a:solidFill>
            <a:srgbClr val="E8314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执行层</a:t>
            </a:r>
          </a:p>
        </p:txBody>
      </p:sp>
      <p:sp>
        <p:nvSpPr>
          <p:cNvPr id="10" name="矩形 9"/>
          <p:cNvSpPr/>
          <p:nvPr/>
        </p:nvSpPr>
        <p:spPr>
          <a:xfrm>
            <a:off x="979738" y="3670119"/>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总部</a:t>
            </a:r>
          </a:p>
        </p:txBody>
      </p:sp>
      <p:sp>
        <p:nvSpPr>
          <p:cNvPr id="11" name="矩形 10"/>
          <p:cNvSpPr/>
          <p:nvPr/>
        </p:nvSpPr>
        <p:spPr>
          <a:xfrm>
            <a:off x="3646346" y="3670119"/>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分部</a:t>
            </a:r>
          </a:p>
        </p:txBody>
      </p:sp>
      <p:cxnSp>
        <p:nvCxnSpPr>
          <p:cNvPr id="12" name="直接连接符 22"/>
          <p:cNvCxnSpPr/>
          <p:nvPr/>
        </p:nvCxnSpPr>
        <p:spPr>
          <a:xfrm>
            <a:off x="979739" y="3526006"/>
            <a:ext cx="3444742"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13" name="直接连接符 23"/>
          <p:cNvCxnSpPr/>
          <p:nvPr/>
        </p:nvCxnSpPr>
        <p:spPr>
          <a:xfrm>
            <a:off x="2718406" y="2813736"/>
            <a:ext cx="0" cy="725583"/>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14" name="矩形 13"/>
          <p:cNvSpPr/>
          <p:nvPr/>
        </p:nvSpPr>
        <p:spPr>
          <a:xfrm>
            <a:off x="6742427" y="3196425"/>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全案</a:t>
            </a:r>
          </a:p>
        </p:txBody>
      </p:sp>
      <p:sp>
        <p:nvSpPr>
          <p:cNvPr id="15" name="矩形 14"/>
          <p:cNvSpPr/>
          <p:nvPr/>
        </p:nvSpPr>
        <p:spPr>
          <a:xfrm>
            <a:off x="9409035" y="3196425"/>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垂直</a:t>
            </a:r>
          </a:p>
        </p:txBody>
      </p:sp>
      <p:cxnSp>
        <p:nvCxnSpPr>
          <p:cNvPr id="16" name="直接连接符 43"/>
          <p:cNvCxnSpPr/>
          <p:nvPr/>
        </p:nvCxnSpPr>
        <p:spPr>
          <a:xfrm>
            <a:off x="6742427" y="3048719"/>
            <a:ext cx="3444742"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17" name="直接连接符 44"/>
          <p:cNvCxnSpPr/>
          <p:nvPr/>
        </p:nvCxnSpPr>
        <p:spPr>
          <a:xfrm>
            <a:off x="8481096" y="2810142"/>
            <a:ext cx="0" cy="238577"/>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18" name="矩形 17"/>
          <p:cNvSpPr/>
          <p:nvPr/>
        </p:nvSpPr>
        <p:spPr>
          <a:xfrm>
            <a:off x="7661389" y="3866370"/>
            <a:ext cx="748624"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广告</a:t>
            </a:r>
          </a:p>
        </p:txBody>
      </p:sp>
      <p:sp>
        <p:nvSpPr>
          <p:cNvPr id="19" name="矩形 18"/>
          <p:cNvSpPr/>
          <p:nvPr/>
        </p:nvSpPr>
        <p:spPr>
          <a:xfrm>
            <a:off x="6797260" y="3866370"/>
            <a:ext cx="748624"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调研</a:t>
            </a:r>
          </a:p>
        </p:txBody>
      </p:sp>
      <p:sp>
        <p:nvSpPr>
          <p:cNvPr id="20" name="矩形 19"/>
          <p:cNvSpPr/>
          <p:nvPr/>
        </p:nvSpPr>
        <p:spPr>
          <a:xfrm>
            <a:off x="9389648" y="3866368"/>
            <a:ext cx="748624"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新媒体</a:t>
            </a:r>
          </a:p>
        </p:txBody>
      </p:sp>
      <p:sp>
        <p:nvSpPr>
          <p:cNvPr id="21" name="矩形 20"/>
          <p:cNvSpPr/>
          <p:nvPr/>
        </p:nvSpPr>
        <p:spPr>
          <a:xfrm>
            <a:off x="8525518" y="3866370"/>
            <a:ext cx="748624"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公关</a:t>
            </a:r>
          </a:p>
        </p:txBody>
      </p:sp>
      <p:cxnSp>
        <p:nvCxnSpPr>
          <p:cNvPr id="22" name="直接连接符 54"/>
          <p:cNvCxnSpPr/>
          <p:nvPr/>
        </p:nvCxnSpPr>
        <p:spPr>
          <a:xfrm>
            <a:off x="6125159" y="3770285"/>
            <a:ext cx="4992747"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23" name="直接连接符 55"/>
          <p:cNvCxnSpPr/>
          <p:nvPr/>
        </p:nvCxnSpPr>
        <p:spPr>
          <a:xfrm>
            <a:off x="9791266" y="3515522"/>
            <a:ext cx="0" cy="273126"/>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24" name="直接连接符 60"/>
          <p:cNvCxnSpPr/>
          <p:nvPr/>
        </p:nvCxnSpPr>
        <p:spPr>
          <a:xfrm>
            <a:off x="7102864" y="3533659"/>
            <a:ext cx="0" cy="273126"/>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25" name="矩形 24"/>
          <p:cNvSpPr/>
          <p:nvPr/>
        </p:nvSpPr>
        <p:spPr>
          <a:xfrm>
            <a:off x="8106784" y="2475831"/>
            <a:ext cx="748624" cy="338456"/>
          </a:xfrm>
          <a:prstGeom prst="rect">
            <a:avLst/>
          </a:prstGeom>
          <a:solidFill>
            <a:srgbClr val="E8314A"/>
          </a:solidFill>
          <a:ln w="190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b="1" dirty="0">
                <a:solidFill>
                  <a:schemeClr val="bg1"/>
                </a:solidFill>
                <a:latin typeface="微软雅黑" pitchFamily="34" charset="-122"/>
                <a:ea typeface="微软雅黑" pitchFamily="34" charset="-122"/>
                <a:cs typeface="Calibri"/>
                <a:sym typeface="Calibri"/>
              </a:rPr>
              <a:t>乙方</a:t>
            </a:r>
          </a:p>
        </p:txBody>
      </p:sp>
      <p:sp>
        <p:nvSpPr>
          <p:cNvPr id="26" name="矩形 25"/>
          <p:cNvSpPr/>
          <p:nvPr/>
        </p:nvSpPr>
        <p:spPr>
          <a:xfrm>
            <a:off x="2323940" y="2475831"/>
            <a:ext cx="748624" cy="338456"/>
          </a:xfrm>
          <a:prstGeom prst="rect">
            <a:avLst/>
          </a:prstGeom>
          <a:solidFill>
            <a:srgbClr val="E8314A"/>
          </a:solidFill>
          <a:ln w="190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b="1" dirty="0">
                <a:solidFill>
                  <a:schemeClr val="bg1"/>
                </a:solidFill>
                <a:latin typeface="微软雅黑" pitchFamily="34" charset="-122"/>
                <a:ea typeface="微软雅黑" pitchFamily="34" charset="-122"/>
                <a:cs typeface="Calibri"/>
                <a:sym typeface="Calibri"/>
              </a:rPr>
              <a:t>甲方</a:t>
            </a:r>
          </a:p>
        </p:txBody>
      </p:sp>
      <p:sp>
        <p:nvSpPr>
          <p:cNvPr id="27" name="矩形 26"/>
          <p:cNvSpPr/>
          <p:nvPr/>
        </p:nvSpPr>
        <p:spPr>
          <a:xfrm>
            <a:off x="5933131" y="3866370"/>
            <a:ext cx="748624"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咨询</a:t>
            </a:r>
          </a:p>
        </p:txBody>
      </p:sp>
      <p:sp>
        <p:nvSpPr>
          <p:cNvPr id="28" name="矩形 27"/>
          <p:cNvSpPr/>
          <p:nvPr/>
        </p:nvSpPr>
        <p:spPr>
          <a:xfrm>
            <a:off x="10206447" y="3866368"/>
            <a:ext cx="1391531" cy="338456"/>
          </a:xfrm>
          <a:prstGeom prst="rect">
            <a:avLst/>
          </a:prstGeom>
          <a:solidFill>
            <a:srgbClr val="FFFFFF"/>
          </a:solidFill>
          <a:ln w="12700" cap="flat">
            <a:solidFill>
              <a:srgbClr val="FF3D3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rgbClr val="000000"/>
                </a:solidFill>
                <a:latin typeface="微软雅黑" pitchFamily="34" charset="-122"/>
                <a:ea typeface="微软雅黑" pitchFamily="34" charset="-122"/>
                <a:cs typeface="Calibri"/>
                <a:sym typeface="Calibri"/>
              </a:rPr>
              <a:t>媒介投放</a:t>
            </a:r>
            <a:r>
              <a:rPr lang="en-US" altLang="zh-CN" sz="1599" dirty="0">
                <a:solidFill>
                  <a:srgbClr val="000000"/>
                </a:solidFill>
                <a:latin typeface="微软雅黑" pitchFamily="34" charset="-122"/>
                <a:ea typeface="微软雅黑" pitchFamily="34" charset="-122"/>
                <a:cs typeface="Calibri"/>
                <a:sym typeface="Calibri"/>
              </a:rPr>
              <a:t>……</a:t>
            </a:r>
            <a:endParaRPr lang="zh-CN" altLang="en-US" sz="1599" dirty="0">
              <a:solidFill>
                <a:srgbClr val="000000"/>
              </a:solidFill>
              <a:latin typeface="微软雅黑" pitchFamily="34" charset="-122"/>
              <a:ea typeface="微软雅黑" pitchFamily="34" charset="-122"/>
              <a:cs typeface="Calibri"/>
              <a:sym typeface="Calibri"/>
            </a:endParaRPr>
          </a:p>
        </p:txBody>
      </p:sp>
      <p:sp>
        <p:nvSpPr>
          <p:cNvPr id="29" name="文本框 28"/>
          <p:cNvSpPr txBox="1"/>
          <p:nvPr/>
        </p:nvSpPr>
        <p:spPr>
          <a:xfrm>
            <a:off x="-1922659" y="-118426"/>
            <a:ext cx="184731" cy="461537"/>
          </a:xfrm>
          <a:prstGeom prst="rect">
            <a:avLst/>
          </a:prstGeom>
          <a:noFill/>
        </p:spPr>
        <p:txBody>
          <a:bodyPr wrap="none" rtlCol="0">
            <a:spAutoFit/>
          </a:bodyPr>
          <a:lstStyle/>
          <a:p>
            <a:endParaRPr kumimoji="1" lang="zh-CN" altLang="en-US" sz="2399"/>
          </a:p>
        </p:txBody>
      </p:sp>
    </p:spTree>
    <p:extLst>
      <p:ext uri="{BB962C8B-B14F-4D97-AF65-F5344CB8AC3E}">
        <p14:creationId xmlns:p14="http://schemas.microsoft.com/office/powerpoint/2010/main" val="9243752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0509" y="2581671"/>
            <a:ext cx="1392054" cy="338456"/>
          </a:xfrm>
          <a:prstGeom prst="rect">
            <a:avLst/>
          </a:prstGeom>
          <a:solidFill>
            <a:srgbClr val="E8314A"/>
          </a:solidFill>
          <a:ln w="25400"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最高管理层</a:t>
            </a:r>
          </a:p>
        </p:txBody>
      </p:sp>
      <p:cxnSp>
        <p:nvCxnSpPr>
          <p:cNvPr id="3" name="直接连接符 20"/>
          <p:cNvCxnSpPr/>
          <p:nvPr/>
        </p:nvCxnSpPr>
        <p:spPr>
          <a:xfrm flipH="1">
            <a:off x="3785127" y="2641321"/>
            <a:ext cx="6257" cy="3552532"/>
          </a:xfrm>
          <a:prstGeom prst="line">
            <a:avLst/>
          </a:prstGeom>
          <a:noFill/>
          <a:ln w="9525" cap="flat">
            <a:solidFill>
              <a:schemeClr val="tx1">
                <a:lumMod val="65000"/>
                <a:lumOff val="35000"/>
              </a:schemeClr>
            </a:solidFill>
            <a:prstDash val="dash"/>
            <a:round/>
          </a:ln>
          <a:effectLst/>
          <a:sp3d/>
        </p:spPr>
        <p:style>
          <a:lnRef idx="0">
            <a:scrgbClr r="0" g="0" b="0"/>
          </a:lnRef>
          <a:fillRef idx="0">
            <a:scrgbClr r="0" g="0" b="0"/>
          </a:fillRef>
          <a:effectRef idx="0">
            <a:scrgbClr r="0" g="0" b="0"/>
          </a:effectRef>
          <a:fontRef idx="none"/>
        </p:style>
      </p:cxnSp>
      <p:cxnSp>
        <p:nvCxnSpPr>
          <p:cNvPr id="4" name="直接连接符 21"/>
          <p:cNvCxnSpPr/>
          <p:nvPr/>
        </p:nvCxnSpPr>
        <p:spPr>
          <a:xfrm flipH="1">
            <a:off x="7293726" y="2659781"/>
            <a:ext cx="3050" cy="3552532"/>
          </a:xfrm>
          <a:prstGeom prst="line">
            <a:avLst/>
          </a:prstGeom>
          <a:noFill/>
          <a:ln w="9525" cap="flat">
            <a:solidFill>
              <a:schemeClr val="tx1">
                <a:lumMod val="65000"/>
                <a:lumOff val="35000"/>
              </a:schemeClr>
            </a:solidFill>
            <a:prstDash val="dash"/>
            <a:round/>
          </a:ln>
          <a:effectLst/>
          <a:sp3d/>
        </p:spPr>
        <p:style>
          <a:lnRef idx="0">
            <a:scrgbClr r="0" g="0" b="0"/>
          </a:lnRef>
          <a:fillRef idx="0">
            <a:scrgbClr r="0" g="0" b="0"/>
          </a:fillRef>
          <a:effectRef idx="0">
            <a:scrgbClr r="0" g="0" b="0"/>
          </a:effectRef>
          <a:fontRef idx="none"/>
        </p:style>
      </p:cxnSp>
      <p:cxnSp>
        <p:nvCxnSpPr>
          <p:cNvPr id="5" name="直接连接符 23"/>
          <p:cNvCxnSpPr/>
          <p:nvPr/>
        </p:nvCxnSpPr>
        <p:spPr>
          <a:xfrm>
            <a:off x="716415" y="3409759"/>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6" name="直接连接符 26"/>
          <p:cNvCxnSpPr/>
          <p:nvPr/>
        </p:nvCxnSpPr>
        <p:spPr>
          <a:xfrm>
            <a:off x="2112967" y="2981061"/>
            <a:ext cx="1" cy="476509"/>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7" name="矩形 6"/>
          <p:cNvSpPr/>
          <p:nvPr/>
        </p:nvSpPr>
        <p:spPr>
          <a:xfrm>
            <a:off x="4907396" y="2564939"/>
            <a:ext cx="1440659" cy="338456"/>
          </a:xfrm>
          <a:prstGeom prst="rect">
            <a:avLst/>
          </a:prstGeom>
          <a:solidFill>
            <a:srgbClr val="E8314A"/>
          </a:solidFill>
          <a:ln w="25400" cap="flat" cmpd="tri">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最高管理层</a:t>
            </a:r>
          </a:p>
        </p:txBody>
      </p:sp>
      <p:sp>
        <p:nvSpPr>
          <p:cNvPr id="8" name="矩形 7"/>
          <p:cNvSpPr/>
          <p:nvPr/>
        </p:nvSpPr>
        <p:spPr>
          <a:xfrm>
            <a:off x="4235868" y="3515445"/>
            <a:ext cx="384015" cy="584549"/>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rPr>
              <a:t>生产</a:t>
            </a:r>
            <a:endParaRPr lang="zh-CN" altLang="en-US" sz="1599" dirty="0">
              <a:solidFill>
                <a:schemeClr val="bg1"/>
              </a:solidFill>
              <a:latin typeface="微软雅黑" pitchFamily="34" charset="-122"/>
              <a:ea typeface="微软雅黑" pitchFamily="34" charset="-122"/>
              <a:cs typeface="Calibri"/>
              <a:sym typeface="Calibri"/>
            </a:endParaRPr>
          </a:p>
        </p:txBody>
      </p:sp>
      <p:cxnSp>
        <p:nvCxnSpPr>
          <p:cNvPr id="9" name="直接连接符 56"/>
          <p:cNvCxnSpPr>
            <a:cxnSpLocks/>
          </p:cNvCxnSpPr>
          <p:nvPr/>
        </p:nvCxnSpPr>
        <p:spPr>
          <a:xfrm>
            <a:off x="5627724" y="4084190"/>
            <a:ext cx="0" cy="401839"/>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10" name="矩形 9"/>
          <p:cNvSpPr/>
          <p:nvPr/>
        </p:nvSpPr>
        <p:spPr>
          <a:xfrm>
            <a:off x="4230653" y="4582115"/>
            <a:ext cx="384015" cy="830642"/>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新媒体</a:t>
            </a:r>
          </a:p>
        </p:txBody>
      </p:sp>
      <p:sp>
        <p:nvSpPr>
          <p:cNvPr id="11" name="矩形 10"/>
          <p:cNvSpPr/>
          <p:nvPr/>
        </p:nvSpPr>
        <p:spPr>
          <a:xfrm>
            <a:off x="8234703" y="2567120"/>
            <a:ext cx="1440659" cy="338456"/>
          </a:xfrm>
          <a:prstGeom prst="rect">
            <a:avLst/>
          </a:prstGeom>
          <a:solidFill>
            <a:srgbClr val="E8314A"/>
          </a:solidFill>
          <a:ln w="25400"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最高管理层</a:t>
            </a:r>
          </a:p>
        </p:txBody>
      </p:sp>
      <p:sp>
        <p:nvSpPr>
          <p:cNvPr id="12" name="矩形 11"/>
          <p:cNvSpPr/>
          <p:nvPr/>
        </p:nvSpPr>
        <p:spPr>
          <a:xfrm>
            <a:off x="7711277" y="3515701"/>
            <a:ext cx="408681" cy="830642"/>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分公司</a:t>
            </a:r>
          </a:p>
        </p:txBody>
      </p:sp>
      <p:sp>
        <p:nvSpPr>
          <p:cNvPr id="13" name="矩形 12"/>
          <p:cNvSpPr/>
          <p:nvPr/>
        </p:nvSpPr>
        <p:spPr>
          <a:xfrm>
            <a:off x="9814269" y="3527646"/>
            <a:ext cx="384015" cy="830642"/>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分公司</a:t>
            </a:r>
          </a:p>
        </p:txBody>
      </p:sp>
      <p:sp>
        <p:nvSpPr>
          <p:cNvPr id="14" name="矩形 13"/>
          <p:cNvSpPr/>
          <p:nvPr/>
        </p:nvSpPr>
        <p:spPr>
          <a:xfrm>
            <a:off x="8772440" y="3513601"/>
            <a:ext cx="384015" cy="830642"/>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分公司</a:t>
            </a:r>
          </a:p>
        </p:txBody>
      </p:sp>
      <p:sp>
        <p:nvSpPr>
          <p:cNvPr id="15" name="TextBox 79"/>
          <p:cNvSpPr txBox="1"/>
          <p:nvPr/>
        </p:nvSpPr>
        <p:spPr>
          <a:xfrm>
            <a:off x="8595018" y="5073152"/>
            <a:ext cx="720028"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defPPr>
              <a:defRPr lang="zh-CN"/>
            </a:defPPr>
            <a:lvl1pPr defTabSz="342527" hangingPunct="0">
              <a:defRPr sz="1200">
                <a:solidFill>
                  <a:srgbClr val="000000"/>
                </a:solidFill>
                <a:latin typeface="微软雅黑" pitchFamily="34" charset="-122"/>
                <a:ea typeface="微软雅黑" pitchFamily="34" charset="-122"/>
                <a:cs typeface="Calibri"/>
              </a:defRPr>
            </a:lvl1pPr>
          </a:lstStyle>
          <a:p>
            <a:pPr algn="ctr"/>
            <a:r>
              <a:rPr lang="zh-CN" altLang="en-US" sz="1599" dirty="0">
                <a:solidFill>
                  <a:schemeClr val="bg1"/>
                </a:solidFill>
                <a:sym typeface="Calibri"/>
              </a:rPr>
              <a:t>传播</a:t>
            </a:r>
          </a:p>
        </p:txBody>
      </p:sp>
      <p:sp>
        <p:nvSpPr>
          <p:cNvPr id="16" name="TextBox 80"/>
          <p:cNvSpPr txBox="1"/>
          <p:nvPr/>
        </p:nvSpPr>
        <p:spPr>
          <a:xfrm>
            <a:off x="7601880" y="5073152"/>
            <a:ext cx="720028"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defPPr>
              <a:defRPr lang="zh-CN"/>
            </a:defPPr>
            <a:lvl1pPr defTabSz="342527" hangingPunct="0">
              <a:defRPr sz="1200">
                <a:solidFill>
                  <a:srgbClr val="000000"/>
                </a:solidFill>
                <a:latin typeface="微软雅黑" pitchFamily="34" charset="-122"/>
                <a:ea typeface="微软雅黑" pitchFamily="34" charset="-122"/>
                <a:cs typeface="Calibri"/>
              </a:defRPr>
            </a:lvl1pPr>
          </a:lstStyle>
          <a:p>
            <a:pPr algn="ctr"/>
            <a:r>
              <a:rPr lang="zh-CN" altLang="en-US" sz="1599" dirty="0">
                <a:solidFill>
                  <a:schemeClr val="bg1"/>
                </a:solidFill>
                <a:sym typeface="Calibri"/>
              </a:rPr>
              <a:t>策划</a:t>
            </a:r>
          </a:p>
        </p:txBody>
      </p:sp>
      <p:sp>
        <p:nvSpPr>
          <p:cNvPr id="17" name="TextBox 81"/>
          <p:cNvSpPr txBox="1"/>
          <p:nvPr/>
        </p:nvSpPr>
        <p:spPr>
          <a:xfrm>
            <a:off x="9588171" y="5073152"/>
            <a:ext cx="720028"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defPPr>
              <a:defRPr lang="zh-CN"/>
            </a:defPPr>
            <a:lvl1pPr defTabSz="342527" hangingPunct="0">
              <a:defRPr sz="1200">
                <a:solidFill>
                  <a:srgbClr val="000000"/>
                </a:solidFill>
                <a:latin typeface="微软雅黑" pitchFamily="34" charset="-122"/>
                <a:ea typeface="微软雅黑" pitchFamily="34" charset="-122"/>
                <a:cs typeface="Calibri"/>
              </a:defRPr>
            </a:lvl1pPr>
          </a:lstStyle>
          <a:p>
            <a:pPr algn="ctr"/>
            <a:r>
              <a:rPr lang="zh-CN" altLang="en-US" sz="1599" dirty="0">
                <a:solidFill>
                  <a:schemeClr val="bg1"/>
                </a:solidFill>
              </a:rPr>
              <a:t>活动</a:t>
            </a:r>
            <a:endParaRPr lang="zh-CN" altLang="en-US" sz="1599" dirty="0">
              <a:solidFill>
                <a:schemeClr val="bg1"/>
              </a:solidFill>
              <a:sym typeface="Calibri"/>
            </a:endParaRPr>
          </a:p>
        </p:txBody>
      </p:sp>
      <p:sp>
        <p:nvSpPr>
          <p:cNvPr id="18" name="标题 1"/>
          <p:cNvSpPr txBox="1">
            <a:spLocks/>
          </p:cNvSpPr>
          <p:nvPr/>
        </p:nvSpPr>
        <p:spPr>
          <a:xfrm>
            <a:off x="626434" y="941076"/>
            <a:ext cx="4166817" cy="369332"/>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品牌</a:t>
            </a:r>
            <a:r>
              <a:rPr lang="en-US" altLang="zh-CN" dirty="0"/>
              <a:t>/</a:t>
            </a:r>
            <a:r>
              <a:rPr lang="zh-CN" altLang="en-US" dirty="0"/>
              <a:t>营销人员工作一览图（甲方）</a:t>
            </a:r>
          </a:p>
        </p:txBody>
      </p:sp>
      <p:sp>
        <p:nvSpPr>
          <p:cNvPr id="20" name="矩形 19"/>
          <p:cNvSpPr/>
          <p:nvPr/>
        </p:nvSpPr>
        <p:spPr>
          <a:xfrm>
            <a:off x="10999910" y="2687009"/>
            <a:ext cx="367455" cy="29573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cxnSp>
        <p:nvCxnSpPr>
          <p:cNvPr id="21" name="直接连接符 65"/>
          <p:cNvCxnSpPr/>
          <p:nvPr/>
        </p:nvCxnSpPr>
        <p:spPr>
          <a:xfrm>
            <a:off x="4216092" y="3391709"/>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22" name="直接连接符 66"/>
          <p:cNvCxnSpPr/>
          <p:nvPr/>
        </p:nvCxnSpPr>
        <p:spPr>
          <a:xfrm>
            <a:off x="5612644" y="2915200"/>
            <a:ext cx="1" cy="476509"/>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23" name="矩形 22"/>
          <p:cNvSpPr/>
          <p:nvPr/>
        </p:nvSpPr>
        <p:spPr>
          <a:xfrm>
            <a:off x="721886" y="3523133"/>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en-US" altLang="zh-CN" sz="1599" dirty="0">
                <a:solidFill>
                  <a:schemeClr val="bg1"/>
                </a:solidFill>
                <a:latin typeface="微软雅黑" pitchFamily="34" charset="-122"/>
                <a:ea typeface="微软雅黑" pitchFamily="34" charset="-122"/>
                <a:cs typeface="Calibri"/>
                <a:sym typeface="Calibri"/>
              </a:rPr>
              <a:t>CTO</a:t>
            </a:r>
            <a:endParaRPr lang="zh-CN" altLang="en-US" sz="1599" dirty="0">
              <a:solidFill>
                <a:schemeClr val="bg1"/>
              </a:solidFill>
              <a:latin typeface="微软雅黑" pitchFamily="34" charset="-122"/>
              <a:ea typeface="微软雅黑" pitchFamily="34" charset="-122"/>
              <a:cs typeface="Calibri"/>
              <a:sym typeface="Calibri"/>
            </a:endParaRPr>
          </a:p>
        </p:txBody>
      </p:sp>
      <p:sp>
        <p:nvSpPr>
          <p:cNvPr id="24" name="矩形 23"/>
          <p:cNvSpPr/>
          <p:nvPr/>
        </p:nvSpPr>
        <p:spPr>
          <a:xfrm>
            <a:off x="2692665" y="3516386"/>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en-US" altLang="zh-CN" sz="1599" dirty="0">
                <a:solidFill>
                  <a:schemeClr val="bg1"/>
                </a:solidFill>
                <a:latin typeface="微软雅黑" pitchFamily="34" charset="-122"/>
                <a:ea typeface="微软雅黑" pitchFamily="34" charset="-122"/>
                <a:cs typeface="Calibri"/>
                <a:sym typeface="Calibri"/>
              </a:rPr>
              <a:t>COO</a:t>
            </a:r>
            <a:endParaRPr lang="zh-CN" altLang="en-US" sz="1599" dirty="0">
              <a:solidFill>
                <a:schemeClr val="bg1"/>
              </a:solidFill>
              <a:latin typeface="微软雅黑" pitchFamily="34" charset="-122"/>
              <a:ea typeface="微软雅黑" pitchFamily="34" charset="-122"/>
              <a:cs typeface="Calibri"/>
              <a:sym typeface="Calibri"/>
            </a:endParaRPr>
          </a:p>
        </p:txBody>
      </p:sp>
      <p:sp>
        <p:nvSpPr>
          <p:cNvPr id="25" name="矩形 24"/>
          <p:cNvSpPr/>
          <p:nvPr/>
        </p:nvSpPr>
        <p:spPr>
          <a:xfrm>
            <a:off x="1715433" y="3525683"/>
            <a:ext cx="748624" cy="338456"/>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en-US" altLang="zh-CN" sz="1599" dirty="0">
                <a:solidFill>
                  <a:schemeClr val="bg1"/>
                </a:solidFill>
                <a:latin typeface="微软雅黑" pitchFamily="34" charset="-122"/>
                <a:ea typeface="微软雅黑" pitchFamily="34" charset="-122"/>
                <a:cs typeface="Calibri"/>
                <a:sym typeface="Calibri"/>
              </a:rPr>
              <a:t>CMO</a:t>
            </a:r>
            <a:endParaRPr lang="zh-CN" altLang="en-US" sz="1599" dirty="0">
              <a:solidFill>
                <a:schemeClr val="bg1"/>
              </a:solidFill>
              <a:latin typeface="微软雅黑" pitchFamily="34" charset="-122"/>
              <a:ea typeface="微软雅黑" pitchFamily="34" charset="-122"/>
              <a:cs typeface="Calibri"/>
              <a:sym typeface="Calibri"/>
            </a:endParaRPr>
          </a:p>
        </p:txBody>
      </p:sp>
      <p:cxnSp>
        <p:nvCxnSpPr>
          <p:cNvPr id="26" name="直接连接符 85"/>
          <p:cNvCxnSpPr/>
          <p:nvPr/>
        </p:nvCxnSpPr>
        <p:spPr>
          <a:xfrm>
            <a:off x="716415" y="4497496"/>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27" name="矩形 26"/>
          <p:cNvSpPr/>
          <p:nvPr/>
        </p:nvSpPr>
        <p:spPr>
          <a:xfrm>
            <a:off x="718223" y="4604885"/>
            <a:ext cx="748624"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品牌</a:t>
            </a:r>
          </a:p>
        </p:txBody>
      </p:sp>
      <p:sp>
        <p:nvSpPr>
          <p:cNvPr id="28" name="矩形 27"/>
          <p:cNvSpPr/>
          <p:nvPr/>
        </p:nvSpPr>
        <p:spPr>
          <a:xfrm>
            <a:off x="1715433" y="4607740"/>
            <a:ext cx="748624"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市场</a:t>
            </a:r>
          </a:p>
        </p:txBody>
      </p:sp>
      <p:cxnSp>
        <p:nvCxnSpPr>
          <p:cNvPr id="29" name="直接连接符 88"/>
          <p:cNvCxnSpPr/>
          <p:nvPr/>
        </p:nvCxnSpPr>
        <p:spPr>
          <a:xfrm flipH="1">
            <a:off x="2112967" y="3854483"/>
            <a:ext cx="4121" cy="62282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30" name="矩形 29"/>
          <p:cNvSpPr/>
          <p:nvPr/>
        </p:nvSpPr>
        <p:spPr>
          <a:xfrm>
            <a:off x="2703181" y="4604883"/>
            <a:ext cx="748624" cy="338456"/>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新媒体</a:t>
            </a:r>
          </a:p>
        </p:txBody>
      </p:sp>
      <p:sp>
        <p:nvSpPr>
          <p:cNvPr id="31" name="矩形 30"/>
          <p:cNvSpPr/>
          <p:nvPr/>
        </p:nvSpPr>
        <p:spPr>
          <a:xfrm>
            <a:off x="4812808" y="3510266"/>
            <a:ext cx="384015" cy="584549"/>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sym typeface="Calibri"/>
              </a:rPr>
              <a:t>研发</a:t>
            </a:r>
            <a:endParaRPr lang="zh-CN" altLang="en-US" sz="1599" dirty="0">
              <a:solidFill>
                <a:schemeClr val="bg1"/>
              </a:solidFill>
              <a:latin typeface="微软雅黑" pitchFamily="34" charset="-122"/>
              <a:ea typeface="微软雅黑" pitchFamily="34" charset="-122"/>
              <a:cs typeface="Calibri"/>
              <a:sym typeface="Calibri"/>
            </a:endParaRPr>
          </a:p>
        </p:txBody>
      </p:sp>
      <p:sp>
        <p:nvSpPr>
          <p:cNvPr id="32" name="矩形 31"/>
          <p:cNvSpPr/>
          <p:nvPr/>
        </p:nvSpPr>
        <p:spPr>
          <a:xfrm>
            <a:off x="5427840" y="3507101"/>
            <a:ext cx="384015" cy="584549"/>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sym typeface="Calibri"/>
              </a:rPr>
              <a:t>市场</a:t>
            </a:r>
            <a:endParaRPr lang="zh-CN" altLang="en-US" sz="1599" dirty="0">
              <a:solidFill>
                <a:schemeClr val="bg1"/>
              </a:solidFill>
              <a:latin typeface="微软雅黑" pitchFamily="34" charset="-122"/>
              <a:ea typeface="微软雅黑" pitchFamily="34" charset="-122"/>
              <a:cs typeface="Calibri"/>
              <a:sym typeface="Calibri"/>
            </a:endParaRPr>
          </a:p>
        </p:txBody>
      </p:sp>
      <p:sp>
        <p:nvSpPr>
          <p:cNvPr id="33" name="矩形 32"/>
          <p:cNvSpPr/>
          <p:nvPr/>
        </p:nvSpPr>
        <p:spPr>
          <a:xfrm>
            <a:off x="6004933" y="3510266"/>
            <a:ext cx="384015" cy="584549"/>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sym typeface="Calibri"/>
              </a:rPr>
              <a:t>销售</a:t>
            </a:r>
            <a:endParaRPr lang="zh-CN" altLang="en-US" sz="1599" dirty="0">
              <a:solidFill>
                <a:schemeClr val="bg1"/>
              </a:solidFill>
              <a:latin typeface="微软雅黑" pitchFamily="34" charset="-122"/>
              <a:ea typeface="微软雅黑" pitchFamily="34" charset="-122"/>
              <a:cs typeface="Calibri"/>
              <a:sym typeface="Calibri"/>
            </a:endParaRPr>
          </a:p>
        </p:txBody>
      </p:sp>
      <p:sp>
        <p:nvSpPr>
          <p:cNvPr id="34" name="矩形 33"/>
          <p:cNvSpPr/>
          <p:nvPr/>
        </p:nvSpPr>
        <p:spPr>
          <a:xfrm>
            <a:off x="6589182" y="3507101"/>
            <a:ext cx="384015" cy="584549"/>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sym typeface="Calibri"/>
              </a:rPr>
              <a:t>职能</a:t>
            </a:r>
            <a:endParaRPr lang="zh-CN" altLang="en-US" sz="1599" dirty="0">
              <a:solidFill>
                <a:schemeClr val="bg1"/>
              </a:solidFill>
              <a:latin typeface="微软雅黑" pitchFamily="34" charset="-122"/>
              <a:ea typeface="微软雅黑" pitchFamily="34" charset="-122"/>
              <a:cs typeface="Calibri"/>
              <a:sym typeface="Calibri"/>
            </a:endParaRPr>
          </a:p>
        </p:txBody>
      </p:sp>
      <p:cxnSp>
        <p:nvCxnSpPr>
          <p:cNvPr id="35" name="直接连接符 96"/>
          <p:cNvCxnSpPr/>
          <p:nvPr/>
        </p:nvCxnSpPr>
        <p:spPr>
          <a:xfrm>
            <a:off x="4216092" y="4465833"/>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36" name="矩形 35"/>
          <p:cNvSpPr/>
          <p:nvPr/>
        </p:nvSpPr>
        <p:spPr>
          <a:xfrm>
            <a:off x="5019040" y="4581938"/>
            <a:ext cx="384015" cy="830642"/>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媒介组</a:t>
            </a:r>
          </a:p>
        </p:txBody>
      </p:sp>
      <p:sp>
        <p:nvSpPr>
          <p:cNvPr id="37" name="矩形 36"/>
          <p:cNvSpPr/>
          <p:nvPr/>
        </p:nvSpPr>
        <p:spPr>
          <a:xfrm>
            <a:off x="5821036" y="4591480"/>
            <a:ext cx="384015" cy="830642"/>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zh-CN" altLang="en-US" sz="1599" dirty="0">
                <a:solidFill>
                  <a:schemeClr val="bg1"/>
                </a:solidFill>
                <a:latin typeface="微软雅黑" pitchFamily="34" charset="-122"/>
                <a:ea typeface="微软雅黑" pitchFamily="34" charset="-122"/>
                <a:cs typeface="Calibri"/>
                <a:sym typeface="Calibri"/>
              </a:rPr>
              <a:t>活动组</a:t>
            </a:r>
          </a:p>
        </p:txBody>
      </p:sp>
      <p:sp>
        <p:nvSpPr>
          <p:cNvPr id="38" name="矩形 37"/>
          <p:cNvSpPr/>
          <p:nvPr/>
        </p:nvSpPr>
        <p:spPr>
          <a:xfrm>
            <a:off x="6576639" y="4592122"/>
            <a:ext cx="384015" cy="830642"/>
          </a:xfrm>
          <a:prstGeom prst="rect">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ctr">
            <a:spAutoFit/>
          </a:bodyPr>
          <a:lstStyle/>
          <a:p>
            <a:pPr algn="ctr" defTabSz="456692" hangingPunct="0"/>
            <a:r>
              <a:rPr lang="en-US" altLang="zh-CN" sz="1599" dirty="0">
                <a:solidFill>
                  <a:schemeClr val="bg1"/>
                </a:solidFill>
                <a:latin typeface="微软雅黑" pitchFamily="34" charset="-122"/>
                <a:ea typeface="微软雅黑" pitchFamily="34" charset="-122"/>
                <a:cs typeface="Calibri"/>
                <a:sym typeface="Calibri"/>
              </a:rPr>
              <a:t>B</a:t>
            </a:r>
          </a:p>
          <a:p>
            <a:pPr algn="ctr" defTabSz="456692" hangingPunct="0"/>
            <a:r>
              <a:rPr lang="en-US" altLang="zh-CN" sz="1599" dirty="0">
                <a:solidFill>
                  <a:schemeClr val="bg1"/>
                </a:solidFill>
                <a:latin typeface="微软雅黑" pitchFamily="34" charset="-122"/>
                <a:ea typeface="微软雅黑" pitchFamily="34" charset="-122"/>
                <a:cs typeface="Calibri"/>
                <a:sym typeface="Calibri"/>
              </a:rPr>
              <a:t>D</a:t>
            </a:r>
            <a:r>
              <a:rPr lang="zh-CN" altLang="en-US" sz="1599" dirty="0">
                <a:solidFill>
                  <a:schemeClr val="bg1"/>
                </a:solidFill>
                <a:latin typeface="微软雅黑" pitchFamily="34" charset="-122"/>
                <a:ea typeface="微软雅黑" pitchFamily="34" charset="-122"/>
                <a:cs typeface="Calibri"/>
                <a:sym typeface="Calibri"/>
              </a:rPr>
              <a:t>组</a:t>
            </a:r>
          </a:p>
        </p:txBody>
      </p:sp>
      <p:cxnSp>
        <p:nvCxnSpPr>
          <p:cNvPr id="39" name="直接连接符 100"/>
          <p:cNvCxnSpPr/>
          <p:nvPr/>
        </p:nvCxnSpPr>
        <p:spPr>
          <a:xfrm>
            <a:off x="7561540" y="3405675"/>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40" name="直接连接符 101"/>
          <p:cNvCxnSpPr/>
          <p:nvPr/>
        </p:nvCxnSpPr>
        <p:spPr>
          <a:xfrm>
            <a:off x="8958091" y="2929166"/>
            <a:ext cx="1" cy="476509"/>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41" name="直接连接符 102"/>
          <p:cNvCxnSpPr/>
          <p:nvPr/>
        </p:nvCxnSpPr>
        <p:spPr>
          <a:xfrm>
            <a:off x="7570461" y="4819879"/>
            <a:ext cx="274665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42" name="直接连接符 103"/>
          <p:cNvCxnSpPr/>
          <p:nvPr/>
        </p:nvCxnSpPr>
        <p:spPr>
          <a:xfrm>
            <a:off x="8967014" y="4343370"/>
            <a:ext cx="1" cy="476509"/>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cxnSp>
        <p:nvCxnSpPr>
          <p:cNvPr id="43" name="直接连接符 104"/>
          <p:cNvCxnSpPr/>
          <p:nvPr/>
        </p:nvCxnSpPr>
        <p:spPr>
          <a:xfrm>
            <a:off x="8958091" y="3130991"/>
            <a:ext cx="2041819" cy="0"/>
          </a:xfrm>
          <a:prstGeom prst="line">
            <a:avLst/>
          </a:prstGeom>
          <a:noFill/>
          <a:ln w="2540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cxnSp>
      <p:sp>
        <p:nvSpPr>
          <p:cNvPr id="44" name="矩形 43"/>
          <p:cNvSpPr/>
          <p:nvPr/>
        </p:nvSpPr>
        <p:spPr>
          <a:xfrm rot="1641755">
            <a:off x="9780165" y="1993350"/>
            <a:ext cx="1483492" cy="70979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6" b="1" smtClean="0">
                <a:solidFill>
                  <a:srgbClr val="E8314A"/>
                </a:solidFill>
                <a:latin typeface="微软雅黑" pitchFamily="34" charset="-122"/>
                <a:ea typeface="微软雅黑" pitchFamily="34" charset="-122"/>
              </a:rPr>
              <a:t>example</a:t>
            </a:r>
            <a:endParaRPr lang="zh-CN" altLang="en-US" sz="1866" b="1" dirty="0">
              <a:solidFill>
                <a:srgbClr val="E8314A"/>
              </a:solidFill>
              <a:latin typeface="微软雅黑" pitchFamily="34" charset="-122"/>
              <a:ea typeface="微软雅黑" pitchFamily="34" charset="-122"/>
            </a:endParaRPr>
          </a:p>
        </p:txBody>
      </p:sp>
      <p:sp>
        <p:nvSpPr>
          <p:cNvPr id="19" name="文本框 18"/>
          <p:cNvSpPr txBox="1"/>
          <p:nvPr/>
        </p:nvSpPr>
        <p:spPr>
          <a:xfrm>
            <a:off x="10999910" y="2820180"/>
            <a:ext cx="430759" cy="3245368"/>
          </a:xfrm>
          <a:prstGeom prst="rect">
            <a:avLst/>
          </a:prstGeom>
          <a:noFill/>
        </p:spPr>
        <p:txBody>
          <a:bodyPr vert="eaVert" wrap="square" rtlCol="0">
            <a:spAutoFit/>
          </a:bodyPr>
          <a:lstStyle/>
          <a:p>
            <a:pPr defTabSz="456692" hangingPunct="0"/>
            <a:r>
              <a:rPr lang="zh-CN" altLang="en-US" sz="1599" dirty="0">
                <a:solidFill>
                  <a:schemeClr val="bg1"/>
                </a:solidFill>
                <a:latin typeface="微软雅黑" pitchFamily="34" charset="-122"/>
                <a:ea typeface="微软雅黑" pitchFamily="34" charset="-122"/>
              </a:rPr>
              <a:t> 集团品牌部</a:t>
            </a:r>
            <a:r>
              <a:rPr lang="en-US" altLang="zh-CN" sz="1599" dirty="0">
                <a:solidFill>
                  <a:schemeClr val="bg1"/>
                </a:solidFill>
                <a:latin typeface="微软雅黑" pitchFamily="34" charset="-122"/>
                <a:ea typeface="微软雅黑" pitchFamily="34" charset="-122"/>
              </a:rPr>
              <a:t>  / </a:t>
            </a:r>
            <a:r>
              <a:rPr lang="zh-CN" altLang="en-US" sz="1599" dirty="0">
                <a:solidFill>
                  <a:schemeClr val="bg1"/>
                </a:solidFill>
                <a:latin typeface="微软雅黑" pitchFamily="34" charset="-122"/>
                <a:ea typeface="微软雅黑" pitchFamily="34" charset="-122"/>
              </a:rPr>
              <a:t>传播  </a:t>
            </a:r>
            <a:r>
              <a:rPr lang="en-US" altLang="zh-CN" sz="1599" dirty="0">
                <a:solidFill>
                  <a:schemeClr val="bg1"/>
                </a:solidFill>
                <a:latin typeface="微软雅黑" pitchFamily="34" charset="-122"/>
                <a:ea typeface="微软雅黑" pitchFamily="34" charset="-122"/>
              </a:rPr>
              <a:t>/ </a:t>
            </a:r>
            <a:r>
              <a:rPr lang="zh-CN" altLang="en-US" sz="1599" dirty="0">
                <a:solidFill>
                  <a:schemeClr val="bg1"/>
                </a:solidFill>
                <a:latin typeface="微软雅黑" pitchFamily="34" charset="-122"/>
                <a:ea typeface="微软雅黑" pitchFamily="34" charset="-122"/>
              </a:rPr>
              <a:t>市场</a:t>
            </a:r>
            <a:endParaRPr lang="zh-CN" altLang="en-US" sz="1599" dirty="0">
              <a:solidFill>
                <a:schemeClr val="bg1"/>
              </a:solidFill>
              <a:latin typeface="微软雅黑" pitchFamily="34" charset="-122"/>
              <a:ea typeface="微软雅黑" pitchFamily="34" charset="-122"/>
              <a:cs typeface="Calibri"/>
              <a:sym typeface="Calibri"/>
            </a:endParaRPr>
          </a:p>
        </p:txBody>
      </p:sp>
    </p:spTree>
    <p:extLst>
      <p:ext uri="{BB962C8B-B14F-4D97-AF65-F5344CB8AC3E}">
        <p14:creationId xmlns:p14="http://schemas.microsoft.com/office/powerpoint/2010/main" val="22780460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562680" y="2084800"/>
            <a:ext cx="6432963" cy="4096086"/>
            <a:chOff x="635943" y="844352"/>
            <a:chExt cx="7164102" cy="4282366"/>
          </a:xfrm>
        </p:grpSpPr>
        <p:sp>
          <p:nvSpPr>
            <p:cNvPr id="3" name="TextBox 5"/>
            <p:cNvSpPr txBox="1"/>
            <p:nvPr/>
          </p:nvSpPr>
          <p:spPr>
            <a:xfrm>
              <a:off x="2981244" y="4729034"/>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3-5</a:t>
              </a:r>
              <a:r>
                <a:rPr lang="zh-CN" altLang="en-US" sz="1599" dirty="0">
                  <a:solidFill>
                    <a:srgbClr val="000000"/>
                  </a:solidFill>
                  <a:latin typeface="Microsoft YaHei" charset="-122"/>
                  <a:ea typeface="Microsoft YaHei" charset="-122"/>
                  <a:cs typeface="Microsoft YaHei" charset="-122"/>
                  <a:sym typeface="Calibri"/>
                </a:rPr>
                <a:t>年</a:t>
              </a:r>
            </a:p>
          </p:txBody>
        </p:sp>
        <p:sp>
          <p:nvSpPr>
            <p:cNvPr id="4" name="TextBox 6"/>
            <p:cNvSpPr txBox="1"/>
            <p:nvPr/>
          </p:nvSpPr>
          <p:spPr>
            <a:xfrm>
              <a:off x="1890769" y="4712615"/>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0-3</a:t>
              </a:r>
              <a:r>
                <a:rPr lang="zh-CN" altLang="en-US" sz="1599" dirty="0">
                  <a:solidFill>
                    <a:srgbClr val="000000"/>
                  </a:solidFill>
                  <a:latin typeface="Microsoft YaHei" charset="-122"/>
                  <a:ea typeface="Microsoft YaHei" charset="-122"/>
                  <a:cs typeface="Microsoft YaHei" charset="-122"/>
                  <a:sym typeface="Calibri"/>
                </a:rPr>
                <a:t>年</a:t>
              </a:r>
            </a:p>
          </p:txBody>
        </p:sp>
        <p:sp>
          <p:nvSpPr>
            <p:cNvPr id="5" name="TextBox 7"/>
            <p:cNvSpPr txBox="1"/>
            <p:nvPr/>
          </p:nvSpPr>
          <p:spPr>
            <a:xfrm>
              <a:off x="956724" y="4471423"/>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599" dirty="0">
                  <a:solidFill>
                    <a:srgbClr val="000000"/>
                  </a:solidFill>
                  <a:latin typeface="Microsoft YaHei" charset="-122"/>
                  <a:ea typeface="Microsoft YaHei" charset="-122"/>
                  <a:cs typeface="Microsoft YaHei" charset="-122"/>
                  <a:sym typeface="Calibri"/>
                </a:rPr>
                <a:t>专员</a:t>
              </a:r>
            </a:p>
          </p:txBody>
        </p:sp>
        <p:sp>
          <p:nvSpPr>
            <p:cNvPr id="6" name="TextBox 8"/>
            <p:cNvSpPr txBox="1"/>
            <p:nvPr/>
          </p:nvSpPr>
          <p:spPr>
            <a:xfrm>
              <a:off x="6444208" y="4772870"/>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10</a:t>
              </a:r>
              <a:r>
                <a:rPr lang="zh-CN" altLang="en-US" sz="1599" dirty="0">
                  <a:solidFill>
                    <a:srgbClr val="000000"/>
                  </a:solidFill>
                  <a:latin typeface="Microsoft YaHei" charset="-122"/>
                  <a:ea typeface="Microsoft YaHei" charset="-122"/>
                  <a:cs typeface="Microsoft YaHei" charset="-122"/>
                  <a:sym typeface="Calibri"/>
                </a:rPr>
                <a:t>年</a:t>
              </a:r>
              <a:r>
                <a:rPr lang="en-US" altLang="zh-CN" sz="1599" dirty="0">
                  <a:latin typeface="Microsoft YaHei" charset="-122"/>
                  <a:ea typeface="Microsoft YaHei" charset="-122"/>
                  <a:cs typeface="Microsoft YaHei" charset="-122"/>
                </a:rPr>
                <a:t>+</a:t>
              </a:r>
              <a:endParaRPr lang="zh-CN" altLang="en-US" sz="1599" dirty="0">
                <a:solidFill>
                  <a:srgbClr val="000000"/>
                </a:solidFill>
                <a:latin typeface="Microsoft YaHei" charset="-122"/>
                <a:ea typeface="Microsoft YaHei" charset="-122"/>
                <a:cs typeface="Microsoft YaHei" charset="-122"/>
                <a:sym typeface="Calibri"/>
              </a:endParaRPr>
            </a:p>
          </p:txBody>
        </p:sp>
        <p:sp>
          <p:nvSpPr>
            <p:cNvPr id="7" name="TextBox 9"/>
            <p:cNvSpPr txBox="1"/>
            <p:nvPr/>
          </p:nvSpPr>
          <p:spPr>
            <a:xfrm>
              <a:off x="742869" y="3793031"/>
              <a:ext cx="1280998"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599" dirty="0">
                  <a:latin typeface="Microsoft YaHei" charset="-122"/>
                  <a:ea typeface="Microsoft YaHei" charset="-122"/>
                  <a:cs typeface="Microsoft YaHei" charset="-122"/>
                </a:rPr>
                <a:t>高级专员</a:t>
              </a:r>
              <a:endParaRPr lang="zh-CN" altLang="en-US" sz="1599" dirty="0">
                <a:solidFill>
                  <a:srgbClr val="000000"/>
                </a:solidFill>
                <a:latin typeface="Microsoft YaHei" charset="-122"/>
                <a:ea typeface="Microsoft YaHei" charset="-122"/>
                <a:cs typeface="Microsoft YaHei" charset="-122"/>
                <a:sym typeface="Calibri"/>
              </a:endParaRPr>
            </a:p>
          </p:txBody>
        </p:sp>
        <p:cxnSp>
          <p:nvCxnSpPr>
            <p:cNvPr id="8" name="直接箭头连接符 11"/>
            <p:cNvCxnSpPr/>
            <p:nvPr/>
          </p:nvCxnSpPr>
          <p:spPr>
            <a:xfrm>
              <a:off x="1803529" y="4742743"/>
              <a:ext cx="5996516" cy="0"/>
            </a:xfrm>
            <a:prstGeom prst="straightConnector1">
              <a:avLst/>
            </a:prstGeom>
            <a:noFill/>
            <a:ln w="25400" cap="flat">
              <a:solidFill>
                <a:schemeClr val="tx1">
                  <a:lumMod val="75000"/>
                  <a:lumOff val="25000"/>
                </a:schemeClr>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12"/>
            <p:cNvSpPr txBox="1"/>
            <p:nvPr/>
          </p:nvSpPr>
          <p:spPr>
            <a:xfrm>
              <a:off x="4148154" y="4754363"/>
              <a:ext cx="795518"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5-7</a:t>
              </a:r>
              <a:r>
                <a:rPr lang="zh-CN" altLang="en-US" sz="1599" dirty="0">
                  <a:solidFill>
                    <a:srgbClr val="000000"/>
                  </a:solidFill>
                  <a:latin typeface="Microsoft YaHei" charset="-122"/>
                  <a:ea typeface="Microsoft YaHei" charset="-122"/>
                  <a:cs typeface="Microsoft YaHei" charset="-122"/>
                  <a:sym typeface="Calibri"/>
                </a:rPr>
                <a:t>年</a:t>
              </a:r>
            </a:p>
          </p:txBody>
        </p:sp>
        <p:sp>
          <p:nvSpPr>
            <p:cNvPr id="10" name="TextBox 13"/>
            <p:cNvSpPr txBox="1"/>
            <p:nvPr/>
          </p:nvSpPr>
          <p:spPr>
            <a:xfrm>
              <a:off x="5221110" y="4763711"/>
              <a:ext cx="975028"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7-10</a:t>
              </a:r>
              <a:r>
                <a:rPr lang="zh-CN" altLang="en-US" sz="1599" dirty="0">
                  <a:solidFill>
                    <a:srgbClr val="000000"/>
                  </a:solidFill>
                  <a:latin typeface="Microsoft YaHei" charset="-122"/>
                  <a:ea typeface="Microsoft YaHei" charset="-122"/>
                  <a:cs typeface="Microsoft YaHei" charset="-122"/>
                  <a:sym typeface="Calibri"/>
                </a:rPr>
                <a:t>年</a:t>
              </a:r>
            </a:p>
          </p:txBody>
        </p:sp>
        <p:sp>
          <p:nvSpPr>
            <p:cNvPr id="11" name="TextBox 14"/>
            <p:cNvSpPr txBox="1"/>
            <p:nvPr/>
          </p:nvSpPr>
          <p:spPr>
            <a:xfrm>
              <a:off x="968014" y="3139133"/>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599" dirty="0">
                  <a:solidFill>
                    <a:srgbClr val="000000"/>
                  </a:solidFill>
                  <a:latin typeface="Microsoft YaHei" charset="-122"/>
                  <a:ea typeface="Microsoft YaHei" charset="-122"/>
                  <a:cs typeface="Microsoft YaHei" charset="-122"/>
                  <a:sym typeface="Calibri"/>
                </a:rPr>
                <a:t>经理</a:t>
              </a:r>
            </a:p>
          </p:txBody>
        </p:sp>
        <p:sp>
          <p:nvSpPr>
            <p:cNvPr id="12" name="TextBox 15"/>
            <p:cNvSpPr txBox="1"/>
            <p:nvPr/>
          </p:nvSpPr>
          <p:spPr>
            <a:xfrm>
              <a:off x="748054" y="2541830"/>
              <a:ext cx="1085228"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599" dirty="0">
                  <a:solidFill>
                    <a:srgbClr val="000000"/>
                  </a:solidFill>
                  <a:latin typeface="Microsoft YaHei" charset="-122"/>
                  <a:ea typeface="Microsoft YaHei" charset="-122"/>
                  <a:cs typeface="Microsoft YaHei" charset="-122"/>
                  <a:sym typeface="Calibri"/>
                </a:rPr>
                <a:t>高级经理</a:t>
              </a:r>
            </a:p>
          </p:txBody>
        </p:sp>
        <p:sp>
          <p:nvSpPr>
            <p:cNvPr id="13" name="TextBox 16"/>
            <p:cNvSpPr txBox="1"/>
            <p:nvPr/>
          </p:nvSpPr>
          <p:spPr>
            <a:xfrm>
              <a:off x="885190" y="1890036"/>
              <a:ext cx="782947"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599" dirty="0">
                  <a:solidFill>
                    <a:srgbClr val="000000"/>
                  </a:solidFill>
                  <a:latin typeface="Microsoft YaHei" charset="-122"/>
                  <a:ea typeface="Microsoft YaHei" charset="-122"/>
                  <a:cs typeface="Microsoft YaHei" charset="-122"/>
                  <a:sym typeface="Calibri"/>
                </a:rPr>
                <a:t>总监</a:t>
              </a:r>
            </a:p>
          </p:txBody>
        </p:sp>
        <p:sp>
          <p:nvSpPr>
            <p:cNvPr id="14" name="TextBox 18"/>
            <p:cNvSpPr txBox="1"/>
            <p:nvPr/>
          </p:nvSpPr>
          <p:spPr>
            <a:xfrm>
              <a:off x="635943" y="1202437"/>
              <a:ext cx="1194218" cy="3538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en-US" altLang="zh-CN" sz="1599" dirty="0">
                  <a:solidFill>
                    <a:srgbClr val="000000"/>
                  </a:solidFill>
                  <a:latin typeface="Microsoft YaHei" charset="-122"/>
                  <a:ea typeface="Microsoft YaHei" charset="-122"/>
                  <a:cs typeface="Microsoft YaHei" charset="-122"/>
                  <a:sym typeface="Calibri"/>
                </a:rPr>
                <a:t>CMO   VP</a:t>
              </a:r>
              <a:endParaRPr lang="zh-CN" altLang="en-US" sz="1599" dirty="0">
                <a:solidFill>
                  <a:srgbClr val="000000"/>
                </a:solidFill>
                <a:latin typeface="Microsoft YaHei" charset="-122"/>
                <a:ea typeface="Microsoft YaHei" charset="-122"/>
                <a:cs typeface="Microsoft YaHei" charset="-122"/>
                <a:sym typeface="Calibri"/>
              </a:endParaRPr>
            </a:p>
          </p:txBody>
        </p:sp>
        <p:cxnSp>
          <p:nvCxnSpPr>
            <p:cNvPr id="15" name="直接连接符 21"/>
            <p:cNvCxnSpPr/>
            <p:nvPr/>
          </p:nvCxnSpPr>
          <p:spPr>
            <a:xfrm>
              <a:off x="1816845" y="3941118"/>
              <a:ext cx="648272" cy="0"/>
            </a:xfrm>
            <a:prstGeom prst="line">
              <a:avLst/>
            </a:prstGeom>
            <a:noFill/>
            <a:ln w="25400" cap="flat">
              <a:solidFill>
                <a:schemeClr val="tx1">
                  <a:lumMod val="75000"/>
                  <a:lumOff val="25000"/>
                </a:schemeClr>
              </a:solidFill>
              <a:prstDash val="solid"/>
              <a:round/>
            </a:ln>
            <a:effectLst/>
            <a:sp3d/>
          </p:spPr>
          <p:style>
            <a:lnRef idx="0">
              <a:scrgbClr r="0" g="0" b="0"/>
            </a:lnRef>
            <a:fillRef idx="0">
              <a:scrgbClr r="0" g="0" b="0"/>
            </a:fillRef>
            <a:effectRef idx="0">
              <a:scrgbClr r="0" g="0" b="0"/>
            </a:effectRef>
            <a:fontRef idx="none"/>
          </p:style>
        </p:cxnSp>
        <p:cxnSp>
          <p:nvCxnSpPr>
            <p:cNvPr id="16" name="直接连接符 27"/>
            <p:cNvCxnSpPr/>
            <p:nvPr/>
          </p:nvCxnSpPr>
          <p:spPr>
            <a:xfrm>
              <a:off x="1816845" y="3340383"/>
              <a:ext cx="1404590" cy="0"/>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17" name="直接连接符 32"/>
            <p:cNvCxnSpPr/>
            <p:nvPr/>
          </p:nvCxnSpPr>
          <p:spPr>
            <a:xfrm>
              <a:off x="1816845" y="2731368"/>
              <a:ext cx="2556337" cy="0"/>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18" name="直接连接符 37"/>
            <p:cNvCxnSpPr/>
            <p:nvPr/>
          </p:nvCxnSpPr>
          <p:spPr>
            <a:xfrm>
              <a:off x="1816844" y="2068332"/>
              <a:ext cx="3619252" cy="0"/>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19" name="直接连接符 49"/>
            <p:cNvCxnSpPr/>
            <p:nvPr/>
          </p:nvCxnSpPr>
          <p:spPr>
            <a:xfrm>
              <a:off x="1816845" y="1348408"/>
              <a:ext cx="4915395" cy="0"/>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20" name="直线连接符 19"/>
            <p:cNvCxnSpPr/>
            <p:nvPr/>
          </p:nvCxnSpPr>
          <p:spPr>
            <a:xfrm>
              <a:off x="2465117" y="3941118"/>
              <a:ext cx="0" cy="801625"/>
            </a:xfrm>
            <a:prstGeom prst="line">
              <a:avLst/>
            </a:prstGeom>
            <a:noFill/>
            <a:ln w="25400" cap="flat">
              <a:solidFill>
                <a:schemeClr val="tx1">
                  <a:lumMod val="75000"/>
                  <a:lumOff val="25000"/>
                </a:schemeClr>
              </a:solidFill>
              <a:prstDash val="solid"/>
              <a:round/>
            </a:ln>
            <a:effectLst/>
            <a:sp3d/>
          </p:spPr>
          <p:style>
            <a:lnRef idx="0">
              <a:scrgbClr r="0" g="0" b="0"/>
            </a:lnRef>
            <a:fillRef idx="0">
              <a:scrgbClr r="0" g="0" b="0"/>
            </a:fillRef>
            <a:effectRef idx="0">
              <a:scrgbClr r="0" g="0" b="0"/>
            </a:effectRef>
            <a:fontRef idx="none"/>
          </p:style>
        </p:cxnSp>
        <p:cxnSp>
          <p:nvCxnSpPr>
            <p:cNvPr id="21" name="直线连接符 20"/>
            <p:cNvCxnSpPr/>
            <p:nvPr/>
          </p:nvCxnSpPr>
          <p:spPr>
            <a:xfrm>
              <a:off x="3198248" y="3340383"/>
              <a:ext cx="0" cy="1402360"/>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22" name="直线连接符 21"/>
            <p:cNvCxnSpPr/>
            <p:nvPr/>
          </p:nvCxnSpPr>
          <p:spPr>
            <a:xfrm>
              <a:off x="4373182" y="2731368"/>
              <a:ext cx="0" cy="2011375"/>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23" name="直线连接符 22"/>
            <p:cNvCxnSpPr/>
            <p:nvPr/>
          </p:nvCxnSpPr>
          <p:spPr>
            <a:xfrm>
              <a:off x="5436096" y="2068332"/>
              <a:ext cx="0" cy="2674411"/>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24" name="直线连接符 23"/>
            <p:cNvCxnSpPr/>
            <p:nvPr/>
          </p:nvCxnSpPr>
          <p:spPr>
            <a:xfrm>
              <a:off x="6732240" y="1348408"/>
              <a:ext cx="0" cy="3394335"/>
            </a:xfrm>
            <a:prstGeom prst="line">
              <a:avLst/>
            </a:prstGeom>
            <a:noFill/>
            <a:ln w="25400" cap="flat">
              <a:solidFill>
                <a:srgbClr val="E8314A"/>
              </a:solidFill>
              <a:prstDash val="solid"/>
              <a:round/>
            </a:ln>
            <a:effectLst/>
            <a:sp3d/>
          </p:spPr>
          <p:style>
            <a:lnRef idx="0">
              <a:scrgbClr r="0" g="0" b="0"/>
            </a:lnRef>
            <a:fillRef idx="0">
              <a:scrgbClr r="0" g="0" b="0"/>
            </a:fillRef>
            <a:effectRef idx="0">
              <a:scrgbClr r="0" g="0" b="0"/>
            </a:effectRef>
            <a:fontRef idx="none"/>
          </p:style>
        </p:cxnSp>
        <p:cxnSp>
          <p:nvCxnSpPr>
            <p:cNvPr id="25" name="直接箭头连接符 11"/>
            <p:cNvCxnSpPr/>
            <p:nvPr/>
          </p:nvCxnSpPr>
          <p:spPr>
            <a:xfrm flipV="1">
              <a:off x="1816844" y="844352"/>
              <a:ext cx="0" cy="3910012"/>
            </a:xfrm>
            <a:prstGeom prst="straightConnector1">
              <a:avLst/>
            </a:prstGeom>
            <a:noFill/>
            <a:ln w="25400" cap="flat">
              <a:solidFill>
                <a:schemeClr val="tx1">
                  <a:lumMod val="75000"/>
                  <a:lumOff val="25000"/>
                </a:schemeClr>
              </a:solidFill>
              <a:prstDash val="solid"/>
              <a:round/>
              <a:tailEnd type="arrow"/>
            </a:ln>
            <a:effectLst/>
            <a:sp3d/>
          </p:spPr>
          <p:style>
            <a:lnRef idx="0">
              <a:scrgbClr r="0" g="0" b="0"/>
            </a:lnRef>
            <a:fillRef idx="0">
              <a:scrgbClr r="0" g="0" b="0"/>
            </a:fillRef>
            <a:effectRef idx="0">
              <a:scrgbClr r="0" g="0" b="0"/>
            </a:effectRef>
            <a:fontRef idx="none"/>
          </p:style>
        </p:cxnSp>
      </p:grpSp>
      <p:sp>
        <p:nvSpPr>
          <p:cNvPr id="26" name="TextBox 29"/>
          <p:cNvSpPr txBox="1"/>
          <p:nvPr/>
        </p:nvSpPr>
        <p:spPr>
          <a:xfrm>
            <a:off x="1775900" y="2423076"/>
            <a:ext cx="2227584" cy="4029821"/>
          </a:xfrm>
          <a:prstGeom prst="rect">
            <a:avLst/>
          </a:prstGeom>
          <a:noFill/>
        </p:spPr>
        <p:txBody>
          <a:bodyPr wrap="square" rtlCol="0">
            <a:spAutoFit/>
          </a:bodyPr>
          <a:lstStyle/>
          <a:p>
            <a:r>
              <a:rPr lang="zh-CN" altLang="en-US" sz="1599" b="1" dirty="0">
                <a:latin typeface="微软雅黑" panose="020B0503020204020204" pitchFamily="34" charset="-122"/>
                <a:ea typeface="微软雅黑" panose="020B0503020204020204" pitchFamily="34" charset="-122"/>
              </a:rPr>
              <a:t>一般隶属于</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市场部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品牌部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公关部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新媒体部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运营部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销售部</a:t>
            </a:r>
            <a:endParaRPr lang="en-US" altLang="zh-CN" sz="1599" b="1" dirty="0">
              <a:latin typeface="微软雅黑" panose="020B0503020204020204" pitchFamily="34" charset="-122"/>
              <a:ea typeface="微软雅黑" panose="020B0503020204020204" pitchFamily="34" charset="-122"/>
            </a:endParaRPr>
          </a:p>
          <a:p>
            <a:endParaRPr lang="en-US" altLang="zh-CN" sz="1599" b="1" dirty="0">
              <a:latin typeface="微软雅黑" panose="020B0503020204020204" pitchFamily="34" charset="-122"/>
              <a:ea typeface="微软雅黑" panose="020B0503020204020204" pitchFamily="34" charset="-122"/>
            </a:endParaRPr>
          </a:p>
          <a:p>
            <a:r>
              <a:rPr lang="zh-CN" altLang="en-US" sz="1599" b="1" dirty="0">
                <a:latin typeface="微软雅黑" panose="020B0503020204020204" pitchFamily="34" charset="-122"/>
                <a:ea typeface="微软雅黑" panose="020B0503020204020204" pitchFamily="34" charset="-122"/>
              </a:rPr>
              <a:t>综合部</a:t>
            </a:r>
            <a:endParaRPr lang="en-US" altLang="zh-CN" sz="1599" b="1" dirty="0">
              <a:latin typeface="微软雅黑" panose="020B0503020204020204" pitchFamily="34" charset="-122"/>
              <a:ea typeface="微软雅黑" panose="020B0503020204020204" pitchFamily="34" charset="-122"/>
            </a:endParaRPr>
          </a:p>
          <a:p>
            <a:r>
              <a:rPr lang="en-US" altLang="zh-CN" sz="1599" b="1" dirty="0">
                <a:latin typeface="微软雅黑" panose="020B0503020204020204" pitchFamily="34" charset="-122"/>
                <a:ea typeface="微软雅黑" panose="020B0503020204020204" pitchFamily="34" charset="-122"/>
              </a:rPr>
              <a:t>……</a:t>
            </a:r>
          </a:p>
        </p:txBody>
      </p:sp>
      <p:sp>
        <p:nvSpPr>
          <p:cNvPr id="27" name="标题 1"/>
          <p:cNvSpPr txBox="1">
            <a:spLocks/>
          </p:cNvSpPr>
          <p:nvPr/>
        </p:nvSpPr>
        <p:spPr>
          <a:xfrm>
            <a:off x="665638" y="924536"/>
            <a:ext cx="4062487"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品牌</a:t>
            </a:r>
            <a:r>
              <a:rPr lang="en-US" altLang="zh-CN" dirty="0"/>
              <a:t>/</a:t>
            </a:r>
            <a:r>
              <a:rPr lang="zh-CN" altLang="en-US" dirty="0"/>
              <a:t>营销人员工作一览图（甲方）</a:t>
            </a:r>
          </a:p>
        </p:txBody>
      </p:sp>
    </p:spTree>
    <p:extLst>
      <p:ext uri="{BB962C8B-B14F-4D97-AF65-F5344CB8AC3E}">
        <p14:creationId xmlns:p14="http://schemas.microsoft.com/office/powerpoint/2010/main" val="1869443934"/>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0238" y="3942682"/>
            <a:ext cx="4541837" cy="482197"/>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3" name="矩形 2"/>
          <p:cNvSpPr/>
          <p:nvPr/>
        </p:nvSpPr>
        <p:spPr>
          <a:xfrm>
            <a:off x="3308546" y="3942682"/>
            <a:ext cx="4368682" cy="4821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4" name="矩形 3"/>
          <p:cNvSpPr/>
          <p:nvPr/>
        </p:nvSpPr>
        <p:spPr>
          <a:xfrm>
            <a:off x="945904" y="3942682"/>
            <a:ext cx="3317976" cy="4821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5" name="圆角矩形 4"/>
          <p:cNvSpPr/>
          <p:nvPr/>
        </p:nvSpPr>
        <p:spPr>
          <a:xfrm>
            <a:off x="1533244" y="4299203"/>
            <a:ext cx="1344201" cy="4821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latin typeface="Microsoft YaHei" charset="-122"/>
              <a:ea typeface="Microsoft YaHei" charset="-122"/>
              <a:cs typeface="Microsoft YaHei" charset="-122"/>
            </a:endParaRPr>
          </a:p>
        </p:txBody>
      </p:sp>
      <p:sp>
        <p:nvSpPr>
          <p:cNvPr id="6" name="TextBox 2"/>
          <p:cNvSpPr txBox="1"/>
          <p:nvPr/>
        </p:nvSpPr>
        <p:spPr>
          <a:xfrm>
            <a:off x="5559848" y="3989651"/>
            <a:ext cx="1702123"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866" b="1" dirty="0">
                <a:solidFill>
                  <a:schemeClr val="bg1"/>
                </a:solidFill>
                <a:latin typeface="Microsoft YaHei" charset="-122"/>
                <a:ea typeface="Microsoft YaHei" charset="-122"/>
                <a:cs typeface="Microsoft YaHei" charset="-122"/>
              </a:rPr>
              <a:t>广告公司</a:t>
            </a:r>
            <a:endParaRPr lang="zh-CN" altLang="en-US" sz="1866" b="1" dirty="0">
              <a:solidFill>
                <a:schemeClr val="bg1"/>
              </a:solidFill>
              <a:latin typeface="Microsoft YaHei" charset="-122"/>
              <a:ea typeface="Microsoft YaHei" charset="-122"/>
              <a:cs typeface="Microsoft YaHei" charset="-122"/>
              <a:sym typeface="Calibri"/>
            </a:endParaRPr>
          </a:p>
        </p:txBody>
      </p:sp>
      <p:sp>
        <p:nvSpPr>
          <p:cNvPr id="7" name="TextBox 5"/>
          <p:cNvSpPr txBox="1"/>
          <p:nvPr/>
        </p:nvSpPr>
        <p:spPr>
          <a:xfrm>
            <a:off x="2001046" y="4012345"/>
            <a:ext cx="1569617"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866" b="1" dirty="0">
                <a:solidFill>
                  <a:schemeClr val="bg1"/>
                </a:solidFill>
                <a:latin typeface="Microsoft YaHei" charset="-122"/>
                <a:ea typeface="Microsoft YaHei" charset="-122"/>
                <a:cs typeface="Microsoft YaHei" charset="-122"/>
              </a:rPr>
              <a:t>咨询公司</a:t>
            </a:r>
            <a:endParaRPr lang="zh-CN" altLang="en-US" sz="1866" b="1" dirty="0">
              <a:solidFill>
                <a:schemeClr val="bg1"/>
              </a:solidFill>
              <a:latin typeface="Microsoft YaHei" charset="-122"/>
              <a:ea typeface="Microsoft YaHei" charset="-122"/>
              <a:cs typeface="Microsoft YaHei" charset="-122"/>
              <a:sym typeface="Calibri"/>
            </a:endParaRPr>
          </a:p>
        </p:txBody>
      </p:sp>
      <p:sp>
        <p:nvSpPr>
          <p:cNvPr id="8" name="TextBox 7"/>
          <p:cNvSpPr txBox="1"/>
          <p:nvPr/>
        </p:nvSpPr>
        <p:spPr>
          <a:xfrm>
            <a:off x="8813346" y="3989651"/>
            <a:ext cx="1728792"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defPPr>
              <a:defRPr lang="zh-CN"/>
            </a:defPPr>
            <a:lvl1pPr defTabSz="342527" hangingPunct="0">
              <a:defRPr sz="1400" b="1">
                <a:solidFill>
                  <a:schemeClr val="bg1"/>
                </a:solidFill>
                <a:latin typeface="Microsoft YaHei" charset="-122"/>
                <a:ea typeface="Microsoft YaHei" charset="-122"/>
                <a:cs typeface="Microsoft YaHei" charset="-122"/>
              </a:defRPr>
            </a:lvl1pPr>
          </a:lstStyle>
          <a:p>
            <a:r>
              <a:rPr lang="zh-CN" altLang="en-US" sz="1866" dirty="0"/>
              <a:t>媒介公司</a:t>
            </a:r>
            <a:endParaRPr lang="en-US" altLang="zh-CN" sz="1866" dirty="0"/>
          </a:p>
        </p:txBody>
      </p:sp>
      <p:sp>
        <p:nvSpPr>
          <p:cNvPr id="9" name="TextBox 37"/>
          <p:cNvSpPr txBox="1"/>
          <p:nvPr/>
        </p:nvSpPr>
        <p:spPr>
          <a:xfrm>
            <a:off x="1214523" y="4540300"/>
            <a:ext cx="4788373" cy="2245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lnSpc>
                <a:spcPct val="150000"/>
              </a:lnSpc>
            </a:pPr>
            <a:r>
              <a:rPr lang="zh-CN" altLang="en-US" sz="1866" dirty="0">
                <a:latin typeface="Microsoft YaHei" charset="-122"/>
                <a:ea typeface="Microsoft YaHei" charset="-122"/>
                <a:cs typeface="Microsoft YaHei" charset="-122"/>
              </a:rPr>
              <a:t>战略部（</a:t>
            </a:r>
            <a:r>
              <a:rPr lang="en-US" altLang="zh-CN" sz="1866" dirty="0">
                <a:latin typeface="Microsoft YaHei" charset="-122"/>
                <a:ea typeface="Microsoft YaHei" charset="-122"/>
                <a:cs typeface="Microsoft YaHei" charset="-122"/>
              </a:rPr>
              <a:t>strategy </a:t>
            </a:r>
            <a:r>
              <a:rPr lang="zh-CN" altLang="en-US" sz="1866" dirty="0">
                <a:latin typeface="Microsoft YaHei" charset="-122"/>
                <a:ea typeface="Microsoft YaHei" charset="-122"/>
                <a:cs typeface="Microsoft YaHei" charset="-122"/>
              </a:rPr>
              <a:t>）</a:t>
            </a:r>
            <a:endParaRPr lang="en-US" altLang="zh-CN" sz="1866" dirty="0">
              <a:solidFill>
                <a:srgbClr val="000000"/>
              </a:solidFill>
              <a:latin typeface="Microsoft YaHei" charset="-122"/>
              <a:ea typeface="Microsoft YaHei" charset="-122"/>
              <a:cs typeface="Microsoft YaHei" charset="-122"/>
              <a:sym typeface="Calibri"/>
            </a:endParaRPr>
          </a:p>
          <a:p>
            <a:pPr defTabSz="456692" hangingPunct="0">
              <a:lnSpc>
                <a:spcPct val="150000"/>
              </a:lnSpc>
            </a:pPr>
            <a:r>
              <a:rPr lang="zh-CN" altLang="en-US" sz="1866" dirty="0">
                <a:solidFill>
                  <a:srgbClr val="000000"/>
                </a:solidFill>
                <a:latin typeface="Microsoft YaHei" charset="-122"/>
                <a:ea typeface="Microsoft YaHei" charset="-122"/>
                <a:cs typeface="Microsoft YaHei" charset="-122"/>
                <a:sym typeface="Calibri"/>
              </a:rPr>
              <a:t>设计部（</a:t>
            </a:r>
            <a:r>
              <a:rPr lang="en-US" altLang="zh-CN" sz="1866" dirty="0">
                <a:solidFill>
                  <a:srgbClr val="000000"/>
                </a:solidFill>
                <a:latin typeface="Microsoft YaHei" charset="-122"/>
                <a:ea typeface="Microsoft YaHei" charset="-122"/>
                <a:cs typeface="Microsoft YaHei" charset="-122"/>
                <a:sym typeface="Calibri"/>
              </a:rPr>
              <a:t>design</a:t>
            </a:r>
            <a:r>
              <a:rPr lang="zh-CN" altLang="en-US" sz="1866" dirty="0">
                <a:solidFill>
                  <a:srgbClr val="000000"/>
                </a:solidFill>
                <a:latin typeface="Microsoft YaHei" charset="-122"/>
                <a:ea typeface="Microsoft YaHei" charset="-122"/>
                <a:cs typeface="Microsoft YaHei" charset="-122"/>
                <a:sym typeface="Calibri"/>
              </a:rPr>
              <a:t>）</a:t>
            </a:r>
            <a:endParaRPr lang="en-US" altLang="zh-CN" sz="1866" dirty="0">
              <a:solidFill>
                <a:srgbClr val="000000"/>
              </a:solidFill>
              <a:latin typeface="Microsoft YaHei" charset="-122"/>
              <a:ea typeface="Microsoft YaHei" charset="-122"/>
              <a:cs typeface="Microsoft YaHei" charset="-122"/>
              <a:sym typeface="Calibri"/>
            </a:endParaRPr>
          </a:p>
          <a:p>
            <a:pPr defTabSz="456692" hangingPunct="0">
              <a:lnSpc>
                <a:spcPct val="150000"/>
              </a:lnSpc>
            </a:pPr>
            <a:r>
              <a:rPr lang="zh-CN" altLang="en-US" sz="1866" dirty="0">
                <a:solidFill>
                  <a:srgbClr val="000000"/>
                </a:solidFill>
                <a:latin typeface="Microsoft YaHei" charset="-122"/>
                <a:ea typeface="Microsoft YaHei" charset="-122"/>
                <a:cs typeface="Microsoft YaHei" charset="-122"/>
                <a:sym typeface="Calibri"/>
              </a:rPr>
              <a:t>项目管理部（</a:t>
            </a:r>
            <a:r>
              <a:rPr lang="en-US" altLang="zh-CN" sz="1866" dirty="0">
                <a:solidFill>
                  <a:srgbClr val="000000"/>
                </a:solidFill>
                <a:latin typeface="Microsoft YaHei" charset="-122"/>
                <a:ea typeface="Microsoft YaHei" charset="-122"/>
                <a:cs typeface="Microsoft YaHei" charset="-122"/>
                <a:sym typeface="Calibri"/>
              </a:rPr>
              <a:t>project management</a:t>
            </a:r>
            <a:r>
              <a:rPr lang="zh-CN" altLang="en-US" sz="1866" dirty="0">
                <a:solidFill>
                  <a:srgbClr val="000000"/>
                </a:solidFill>
                <a:latin typeface="Microsoft YaHei" charset="-122"/>
                <a:ea typeface="Microsoft YaHei" charset="-122"/>
                <a:cs typeface="Microsoft YaHei" charset="-122"/>
                <a:sym typeface="Calibri"/>
              </a:rPr>
              <a:t>）</a:t>
            </a:r>
            <a:endParaRPr lang="en-US" altLang="zh-CN" sz="1866" dirty="0">
              <a:solidFill>
                <a:srgbClr val="000000"/>
              </a:solidFill>
              <a:latin typeface="Microsoft YaHei" charset="-122"/>
              <a:ea typeface="Microsoft YaHei" charset="-122"/>
              <a:cs typeface="Microsoft YaHei" charset="-122"/>
              <a:sym typeface="Calibri"/>
            </a:endParaRPr>
          </a:p>
          <a:p>
            <a:pPr defTabSz="456692" hangingPunct="0">
              <a:lnSpc>
                <a:spcPct val="150000"/>
              </a:lnSpc>
            </a:pPr>
            <a:endParaRPr lang="en-US" altLang="zh-CN" sz="1866" dirty="0">
              <a:solidFill>
                <a:srgbClr val="000000"/>
              </a:solidFill>
              <a:latin typeface="Microsoft YaHei" charset="-122"/>
              <a:ea typeface="Microsoft YaHei" charset="-122"/>
              <a:cs typeface="Microsoft YaHei" charset="-122"/>
              <a:sym typeface="Calibri"/>
            </a:endParaRPr>
          </a:p>
          <a:p>
            <a:pPr defTabSz="456692" hangingPunct="0">
              <a:lnSpc>
                <a:spcPct val="150000"/>
              </a:lnSpc>
            </a:pPr>
            <a:endParaRPr lang="zh-CN" altLang="en-US" sz="1866" dirty="0">
              <a:solidFill>
                <a:srgbClr val="000000"/>
              </a:solidFill>
              <a:latin typeface="Microsoft YaHei" charset="-122"/>
              <a:ea typeface="Microsoft YaHei" charset="-122"/>
              <a:cs typeface="Microsoft YaHei" charset="-122"/>
              <a:sym typeface="Calibri"/>
            </a:endParaRPr>
          </a:p>
        </p:txBody>
      </p:sp>
      <p:sp>
        <p:nvSpPr>
          <p:cNvPr id="10" name="TextBox 45"/>
          <p:cNvSpPr txBox="1"/>
          <p:nvPr/>
        </p:nvSpPr>
        <p:spPr>
          <a:xfrm>
            <a:off x="4754709" y="2139940"/>
            <a:ext cx="4896733" cy="138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lnSpc>
                <a:spcPct val="150000"/>
              </a:lnSpc>
            </a:pPr>
            <a:r>
              <a:rPr lang="zh-CN" altLang="en-US" sz="1866" dirty="0">
                <a:latin typeface="Microsoft YaHei" charset="-122"/>
                <a:ea typeface="Microsoft YaHei" charset="-122"/>
                <a:cs typeface="Microsoft YaHei" charset="-122"/>
              </a:rPr>
              <a:t>策略部  （</a:t>
            </a:r>
            <a:r>
              <a:rPr lang="en-US" altLang="zh-CN" sz="1866" dirty="0">
                <a:latin typeface="Microsoft YaHei" charset="-122"/>
                <a:ea typeface="Microsoft YaHei" charset="-122"/>
                <a:cs typeface="Microsoft YaHei" charset="-122"/>
              </a:rPr>
              <a:t>planning</a:t>
            </a:r>
            <a:r>
              <a:rPr lang="zh-CN" altLang="en-US" sz="1866" dirty="0">
                <a:latin typeface="Microsoft YaHei" charset="-122"/>
                <a:ea typeface="Microsoft YaHei" charset="-122"/>
                <a:cs typeface="Microsoft YaHei" charset="-122"/>
              </a:rPr>
              <a:t>）</a:t>
            </a:r>
            <a:endParaRPr lang="zh-CN" altLang="en-US" sz="1866" dirty="0">
              <a:solidFill>
                <a:srgbClr val="000000"/>
              </a:solidFill>
              <a:latin typeface="Microsoft YaHei" charset="-122"/>
              <a:ea typeface="Microsoft YaHei" charset="-122"/>
              <a:cs typeface="Microsoft YaHei" charset="-122"/>
              <a:sym typeface="Calibri"/>
            </a:endParaRPr>
          </a:p>
          <a:p>
            <a:pPr defTabSz="456692" hangingPunct="0">
              <a:lnSpc>
                <a:spcPct val="150000"/>
              </a:lnSpc>
            </a:pPr>
            <a:r>
              <a:rPr lang="zh-CN" altLang="en-US" sz="1866" dirty="0">
                <a:latin typeface="Microsoft YaHei" charset="-122"/>
                <a:ea typeface="Microsoft YaHei" charset="-122"/>
                <a:cs typeface="Microsoft YaHei" charset="-122"/>
              </a:rPr>
              <a:t>客户部  （</a:t>
            </a:r>
            <a:r>
              <a:rPr lang="en-US" altLang="zh-CN" sz="1866" dirty="0">
                <a:latin typeface="Microsoft YaHei" charset="-122"/>
                <a:ea typeface="Microsoft YaHei" charset="-122"/>
                <a:cs typeface="Microsoft YaHei" charset="-122"/>
              </a:rPr>
              <a:t>account</a:t>
            </a:r>
            <a:r>
              <a:rPr lang="zh-CN" altLang="en-US" sz="1866" dirty="0">
                <a:latin typeface="Microsoft YaHei" charset="-122"/>
                <a:ea typeface="Microsoft YaHei" charset="-122"/>
                <a:cs typeface="Microsoft YaHei" charset="-122"/>
              </a:rPr>
              <a:t>）</a:t>
            </a:r>
            <a:endParaRPr lang="en-US" altLang="zh-CN" sz="1866" dirty="0">
              <a:latin typeface="Microsoft YaHei" charset="-122"/>
              <a:ea typeface="Microsoft YaHei" charset="-122"/>
              <a:cs typeface="Microsoft YaHei" charset="-122"/>
            </a:endParaRPr>
          </a:p>
          <a:p>
            <a:pPr defTabSz="456692" hangingPunct="0">
              <a:lnSpc>
                <a:spcPct val="150000"/>
              </a:lnSpc>
            </a:pPr>
            <a:r>
              <a:rPr lang="zh-CN" altLang="en-US" sz="1866" dirty="0">
                <a:latin typeface="Microsoft YaHei" charset="-122"/>
                <a:ea typeface="Microsoft YaHei" charset="-122"/>
                <a:cs typeface="Microsoft YaHei" charset="-122"/>
              </a:rPr>
              <a:t>创意部  （</a:t>
            </a:r>
            <a:r>
              <a:rPr lang="en-US" altLang="zh-CN" sz="1866" dirty="0">
                <a:latin typeface="Microsoft YaHei" charset="-122"/>
                <a:ea typeface="Microsoft YaHei" charset="-122"/>
                <a:cs typeface="Microsoft YaHei" charset="-122"/>
              </a:rPr>
              <a:t>creative</a:t>
            </a:r>
            <a:r>
              <a:rPr lang="zh-CN" altLang="en-US" sz="1866" dirty="0">
                <a:latin typeface="Microsoft YaHei" charset="-122"/>
                <a:ea typeface="Microsoft YaHei" charset="-122"/>
                <a:cs typeface="Microsoft YaHei" charset="-122"/>
              </a:rPr>
              <a:t>）含制作（</a:t>
            </a:r>
            <a:r>
              <a:rPr lang="en-US" altLang="zh-CN" sz="1866" dirty="0">
                <a:latin typeface="Microsoft YaHei" charset="-122"/>
                <a:ea typeface="Microsoft YaHei" charset="-122"/>
                <a:cs typeface="Microsoft YaHei" charset="-122"/>
              </a:rPr>
              <a:t>production</a:t>
            </a:r>
            <a:r>
              <a:rPr lang="zh-CN" altLang="en-US" sz="1866" dirty="0">
                <a:latin typeface="Microsoft YaHei" charset="-122"/>
                <a:ea typeface="Microsoft YaHei" charset="-122"/>
                <a:cs typeface="Microsoft YaHei" charset="-122"/>
              </a:rPr>
              <a:t>）</a:t>
            </a:r>
            <a:endParaRPr lang="zh-CN" altLang="en-US" sz="1866" dirty="0">
              <a:solidFill>
                <a:srgbClr val="000000"/>
              </a:solidFill>
              <a:latin typeface="Microsoft YaHei" charset="-122"/>
              <a:ea typeface="Microsoft YaHei" charset="-122"/>
              <a:cs typeface="Microsoft YaHei" charset="-122"/>
              <a:sym typeface="Calibri"/>
            </a:endParaRPr>
          </a:p>
        </p:txBody>
      </p:sp>
      <p:sp>
        <p:nvSpPr>
          <p:cNvPr id="11" name="TextBox 57"/>
          <p:cNvSpPr txBox="1"/>
          <p:nvPr/>
        </p:nvSpPr>
        <p:spPr>
          <a:xfrm>
            <a:off x="8280164" y="4540299"/>
            <a:ext cx="3629672" cy="138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lnSpc>
                <a:spcPct val="150000"/>
              </a:lnSpc>
            </a:pPr>
            <a:r>
              <a:rPr lang="zh-CN" altLang="en-US" sz="1866" dirty="0">
                <a:latin typeface="Microsoft YaHei" charset="-122"/>
                <a:ea typeface="Microsoft YaHei" charset="-122"/>
                <a:cs typeface="Microsoft YaHei" charset="-122"/>
              </a:rPr>
              <a:t>策略部（</a:t>
            </a:r>
            <a:r>
              <a:rPr lang="en-US" altLang="zh-CN" sz="1866" dirty="0">
                <a:latin typeface="Microsoft YaHei" charset="-122"/>
                <a:ea typeface="Microsoft YaHei" charset="-122"/>
                <a:cs typeface="Microsoft YaHei" charset="-122"/>
              </a:rPr>
              <a:t>planning  </a:t>
            </a:r>
            <a:r>
              <a:rPr lang="zh-CN" altLang="en-US" sz="1866" dirty="0">
                <a:latin typeface="Microsoft YaHei" charset="-122"/>
                <a:ea typeface="Microsoft YaHei" charset="-122"/>
                <a:cs typeface="Microsoft YaHei" charset="-122"/>
              </a:rPr>
              <a:t>）</a:t>
            </a:r>
            <a:endParaRPr lang="en-US" altLang="zh-CN" sz="1866" dirty="0">
              <a:latin typeface="Microsoft YaHei" charset="-122"/>
              <a:ea typeface="Microsoft YaHei" charset="-122"/>
              <a:cs typeface="Microsoft YaHei" charset="-122"/>
            </a:endParaRPr>
          </a:p>
          <a:p>
            <a:pPr defTabSz="456692" hangingPunct="0">
              <a:lnSpc>
                <a:spcPct val="150000"/>
              </a:lnSpc>
            </a:pPr>
            <a:r>
              <a:rPr lang="zh-CN" altLang="en-US" sz="1866" dirty="0">
                <a:latin typeface="Microsoft YaHei" charset="-122"/>
                <a:ea typeface="Microsoft YaHei" charset="-122"/>
                <a:cs typeface="Microsoft YaHei" charset="-122"/>
              </a:rPr>
              <a:t>采购部</a:t>
            </a:r>
            <a:r>
              <a:rPr lang="zh-CN" altLang="en-US" sz="1866" dirty="0">
                <a:solidFill>
                  <a:srgbClr val="000000"/>
                </a:solidFill>
                <a:latin typeface="Microsoft YaHei" charset="-122"/>
                <a:ea typeface="Microsoft YaHei" charset="-122"/>
                <a:cs typeface="Microsoft YaHei" charset="-122"/>
                <a:sym typeface="Calibri"/>
              </a:rPr>
              <a:t>（</a:t>
            </a:r>
            <a:r>
              <a:rPr lang="en-US" altLang="zh-CN" sz="1866" dirty="0">
                <a:solidFill>
                  <a:srgbClr val="000000"/>
                </a:solidFill>
                <a:latin typeface="Microsoft YaHei" charset="-122"/>
                <a:ea typeface="Microsoft YaHei" charset="-122"/>
                <a:cs typeface="Microsoft YaHei" charset="-122"/>
                <a:sym typeface="Calibri"/>
              </a:rPr>
              <a:t>buying</a:t>
            </a:r>
            <a:r>
              <a:rPr lang="zh-CN" altLang="en-US" sz="1866" dirty="0">
                <a:solidFill>
                  <a:srgbClr val="000000"/>
                </a:solidFill>
                <a:latin typeface="Microsoft YaHei" charset="-122"/>
                <a:ea typeface="Microsoft YaHei" charset="-122"/>
                <a:cs typeface="Microsoft YaHei" charset="-122"/>
                <a:sym typeface="Calibri"/>
              </a:rPr>
              <a:t>）</a:t>
            </a:r>
          </a:p>
          <a:p>
            <a:pPr defTabSz="456692" hangingPunct="0">
              <a:lnSpc>
                <a:spcPct val="150000"/>
              </a:lnSpc>
            </a:pPr>
            <a:endParaRPr lang="zh-CN" altLang="en-US" sz="1866" dirty="0">
              <a:solidFill>
                <a:srgbClr val="000000"/>
              </a:solidFill>
              <a:latin typeface="Microsoft YaHei" charset="-122"/>
              <a:ea typeface="Microsoft YaHei" charset="-122"/>
              <a:cs typeface="Microsoft YaHei" charset="-122"/>
              <a:sym typeface="Calibri"/>
            </a:endParaRPr>
          </a:p>
        </p:txBody>
      </p:sp>
      <p:sp>
        <p:nvSpPr>
          <p:cNvPr id="12" name="三角形 11"/>
          <p:cNvSpPr/>
          <p:nvPr/>
        </p:nvSpPr>
        <p:spPr>
          <a:xfrm>
            <a:off x="5826139" y="3750653"/>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3" name="三角形 12"/>
          <p:cNvSpPr/>
          <p:nvPr/>
        </p:nvSpPr>
        <p:spPr>
          <a:xfrm rot="10800000">
            <a:off x="9170907" y="4424876"/>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4" name="三角形 13"/>
          <p:cNvSpPr/>
          <p:nvPr/>
        </p:nvSpPr>
        <p:spPr>
          <a:xfrm rot="10800000">
            <a:off x="2277161" y="4424876"/>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5" name="标题 1"/>
          <p:cNvSpPr txBox="1">
            <a:spLocks/>
          </p:cNvSpPr>
          <p:nvPr/>
        </p:nvSpPr>
        <p:spPr>
          <a:xfrm>
            <a:off x="639740" y="921142"/>
            <a:ext cx="3940659"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品牌相关人员工作一览图（乙方）</a:t>
            </a:r>
          </a:p>
        </p:txBody>
      </p:sp>
    </p:spTree>
    <p:extLst>
      <p:ext uri="{BB962C8B-B14F-4D97-AF65-F5344CB8AC3E}">
        <p14:creationId xmlns:p14="http://schemas.microsoft.com/office/powerpoint/2010/main" val="29209912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p:cNvSpPr/>
          <p:nvPr/>
        </p:nvSpPr>
        <p:spPr>
          <a:xfrm>
            <a:off x="4754708" y="3757561"/>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3" name="矩形 2"/>
          <p:cNvSpPr/>
          <p:nvPr/>
        </p:nvSpPr>
        <p:spPr>
          <a:xfrm>
            <a:off x="6327326" y="3930287"/>
            <a:ext cx="2749371" cy="482197"/>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4" name="矩形 3"/>
          <p:cNvSpPr/>
          <p:nvPr/>
        </p:nvSpPr>
        <p:spPr>
          <a:xfrm>
            <a:off x="3100693" y="3930287"/>
            <a:ext cx="3226631" cy="4821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66" b="1" dirty="0">
                <a:latin typeface="微软雅黑" pitchFamily="34" charset="-122"/>
                <a:ea typeface="微软雅黑" pitchFamily="34" charset="-122"/>
              </a:rPr>
              <a:t>新媒体公司</a:t>
            </a:r>
          </a:p>
        </p:txBody>
      </p:sp>
      <p:sp>
        <p:nvSpPr>
          <p:cNvPr id="5" name="矩形 4"/>
          <p:cNvSpPr/>
          <p:nvPr/>
        </p:nvSpPr>
        <p:spPr>
          <a:xfrm>
            <a:off x="434062" y="3930287"/>
            <a:ext cx="3073801" cy="4821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6" name="TextBox 5"/>
          <p:cNvSpPr txBox="1"/>
          <p:nvPr/>
        </p:nvSpPr>
        <p:spPr>
          <a:xfrm>
            <a:off x="1477180" y="3964266"/>
            <a:ext cx="1741299"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r>
              <a:rPr lang="zh-CN" altLang="en-US" sz="1866" b="1" dirty="0">
                <a:solidFill>
                  <a:schemeClr val="bg1"/>
                </a:solidFill>
                <a:latin typeface="Microsoft YaHei" charset="-122"/>
                <a:ea typeface="Microsoft YaHei" charset="-122"/>
                <a:cs typeface="Microsoft YaHei" charset="-122"/>
              </a:rPr>
              <a:t>公关公司</a:t>
            </a:r>
            <a:endParaRPr lang="zh-CN" altLang="en-US" sz="1866" b="1" dirty="0">
              <a:solidFill>
                <a:schemeClr val="bg1"/>
              </a:solidFill>
              <a:latin typeface="Microsoft YaHei" charset="-122"/>
              <a:ea typeface="Microsoft YaHei" charset="-122"/>
              <a:cs typeface="Microsoft YaHei" charset="-122"/>
              <a:sym typeface="Calibri"/>
            </a:endParaRPr>
          </a:p>
        </p:txBody>
      </p:sp>
      <p:sp>
        <p:nvSpPr>
          <p:cNvPr id="7" name="TextBox 7"/>
          <p:cNvSpPr txBox="1"/>
          <p:nvPr/>
        </p:nvSpPr>
        <p:spPr>
          <a:xfrm>
            <a:off x="7164662" y="3977255"/>
            <a:ext cx="2198737"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defPPr>
              <a:defRPr lang="zh-CN"/>
            </a:defPPr>
            <a:lvl1pPr defTabSz="342527" hangingPunct="0">
              <a:defRPr sz="1400" b="1">
                <a:solidFill>
                  <a:schemeClr val="bg1"/>
                </a:solidFill>
                <a:latin typeface="Microsoft YaHei" charset="-122"/>
                <a:ea typeface="Microsoft YaHei" charset="-122"/>
                <a:cs typeface="Microsoft YaHei" charset="-122"/>
              </a:defRPr>
            </a:lvl1pPr>
          </a:lstStyle>
          <a:p>
            <a:r>
              <a:rPr lang="zh-CN" altLang="en-US" sz="1866"/>
              <a:t>调研公司</a:t>
            </a:r>
            <a:endParaRPr lang="en-US" altLang="zh-CN" sz="1866" dirty="0"/>
          </a:p>
        </p:txBody>
      </p:sp>
      <p:sp>
        <p:nvSpPr>
          <p:cNvPr id="8" name="TextBox 37"/>
          <p:cNvSpPr txBox="1"/>
          <p:nvPr/>
        </p:nvSpPr>
        <p:spPr>
          <a:xfrm>
            <a:off x="709146" y="4711383"/>
            <a:ext cx="2509332" cy="2245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客户部（</a:t>
            </a:r>
            <a:r>
              <a:rPr lang="en-US" altLang="zh-CN" sz="1866" dirty="0">
                <a:latin typeface="微软雅黑" panose="020B0503020204020204" pitchFamily="34" charset="-122"/>
                <a:ea typeface="微软雅黑" panose="020B0503020204020204" pitchFamily="34" charset="-122"/>
              </a:rPr>
              <a:t>account</a:t>
            </a:r>
            <a:r>
              <a:rPr lang="zh-CN" altLang="en-US" sz="1866" dirty="0">
                <a:latin typeface="微软雅黑" panose="020B0503020204020204" pitchFamily="34" charset="-122"/>
                <a:ea typeface="微软雅黑" panose="020B0503020204020204" pitchFamily="34" charset="-122"/>
              </a:rPr>
              <a:t>）</a:t>
            </a:r>
            <a:endPar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endParaRPr>
          </a:p>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策划部（</a:t>
            </a:r>
            <a:r>
              <a:rPr lang="en-US" altLang="zh-CN" sz="1866" dirty="0">
                <a:latin typeface="微软雅黑" panose="020B0503020204020204" pitchFamily="34" charset="-122"/>
                <a:ea typeface="微软雅黑" panose="020B0503020204020204" pitchFamily="34" charset="-122"/>
              </a:rPr>
              <a:t>planning </a:t>
            </a:r>
            <a:r>
              <a:rPr lang="zh-CN" altLang="en-US" sz="1866" dirty="0">
                <a:latin typeface="微软雅黑" panose="020B0503020204020204" pitchFamily="34" charset="-122"/>
                <a:ea typeface="微软雅黑" panose="020B0503020204020204" pitchFamily="34" charset="-122"/>
              </a:rPr>
              <a:t>）</a:t>
            </a:r>
            <a:endParaRPr lang="en-US" altLang="zh-CN" sz="1866" dirty="0">
              <a:latin typeface="微软雅黑" panose="020B0503020204020204" pitchFamily="34" charset="-122"/>
              <a:ea typeface="微软雅黑" panose="020B0503020204020204" pitchFamily="34" charset="-122"/>
            </a:endParaRPr>
          </a:p>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媒介部（</a:t>
            </a:r>
            <a:r>
              <a:rPr lang="en-US" altLang="zh-CN" sz="1866" dirty="0">
                <a:latin typeface="微软雅黑" panose="020B0503020204020204" pitchFamily="34" charset="-122"/>
                <a:ea typeface="微软雅黑" panose="020B0503020204020204" pitchFamily="34" charset="-122"/>
              </a:rPr>
              <a:t>media</a:t>
            </a:r>
            <a:r>
              <a:rPr lang="zh-CN" altLang="en-US" sz="1866" dirty="0">
                <a:latin typeface="微软雅黑" panose="020B0503020204020204" pitchFamily="34" charset="-122"/>
                <a:ea typeface="微软雅黑" panose="020B0503020204020204" pitchFamily="34" charset="-122"/>
              </a:rPr>
              <a:t>） </a:t>
            </a:r>
            <a:endParaRPr lang="en-US" altLang="zh-CN" sz="1866" dirty="0">
              <a:latin typeface="微软雅黑" panose="020B0503020204020204" pitchFamily="34" charset="-122"/>
              <a:ea typeface="微软雅黑" panose="020B0503020204020204" pitchFamily="34" charset="-122"/>
            </a:endParaRPr>
          </a:p>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 </a:t>
            </a:r>
            <a:endParaRPr lang="en-US" altLang="zh-CN" sz="1866" dirty="0">
              <a:latin typeface="微软雅黑" panose="020B0503020204020204" pitchFamily="34" charset="-122"/>
              <a:ea typeface="微软雅黑" panose="020B0503020204020204" pitchFamily="34" charset="-122"/>
            </a:endParaRPr>
          </a:p>
          <a:p>
            <a:pPr algn="ctr" defTabSz="456692" hangingPunct="0">
              <a:lnSpc>
                <a:spcPct val="150000"/>
              </a:lnSpc>
            </a:pPr>
            <a:endParaRPr lang="zh-CN" altLang="en-US" sz="1866" dirty="0">
              <a:solidFill>
                <a:srgbClr val="000000"/>
              </a:solidFill>
              <a:latin typeface="Microsoft YaHei" charset="-122"/>
              <a:ea typeface="Microsoft YaHei" charset="-122"/>
              <a:cs typeface="Microsoft YaHei" charset="-122"/>
              <a:sym typeface="Calibri"/>
            </a:endParaRPr>
          </a:p>
        </p:txBody>
      </p:sp>
      <p:sp>
        <p:nvSpPr>
          <p:cNvPr id="9" name="TextBox 45"/>
          <p:cNvSpPr txBox="1"/>
          <p:nvPr/>
        </p:nvSpPr>
        <p:spPr>
          <a:xfrm>
            <a:off x="3368742" y="2266815"/>
            <a:ext cx="4415215" cy="138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编辑</a:t>
            </a:r>
            <a:r>
              <a:rPr lang="en-US" altLang="zh-CN" sz="1866" dirty="0">
                <a:latin typeface="微软雅黑" panose="020B0503020204020204" pitchFamily="34" charset="-122"/>
                <a:ea typeface="微软雅黑" panose="020B0503020204020204" pitchFamily="34" charset="-122"/>
              </a:rPr>
              <a:t>/</a:t>
            </a:r>
            <a:r>
              <a:rPr lang="zh-CN" altLang="en-US" sz="1866" dirty="0">
                <a:latin typeface="微软雅黑" panose="020B0503020204020204" pitchFamily="34" charset="-122"/>
                <a:ea typeface="微软雅黑" panose="020B0503020204020204" pitchFamily="34" charset="-122"/>
              </a:rPr>
              <a:t>内容部（</a:t>
            </a:r>
            <a:r>
              <a:rPr lang="en-US" altLang="zh-CN" sz="1866" dirty="0">
                <a:latin typeface="微软雅黑" panose="020B0503020204020204" pitchFamily="34" charset="-122"/>
                <a:ea typeface="微软雅黑" panose="020B0503020204020204" pitchFamily="34" charset="-122"/>
              </a:rPr>
              <a:t>copy/content</a:t>
            </a:r>
            <a:r>
              <a:rPr lang="zh-CN" altLang="en-US" sz="1866" dirty="0">
                <a:latin typeface="微软雅黑" panose="020B0503020204020204" pitchFamily="34" charset="-122"/>
                <a:ea typeface="微软雅黑" panose="020B0503020204020204" pitchFamily="34" charset="-122"/>
              </a:rPr>
              <a:t>）</a:t>
            </a:r>
            <a:endPar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endParaRPr>
          </a:p>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运营</a:t>
            </a:r>
            <a:r>
              <a:rPr lang="en-US" altLang="zh-CN" sz="1866" dirty="0">
                <a:latin typeface="微软雅黑" panose="020B0503020204020204" pitchFamily="34" charset="-122"/>
                <a:ea typeface="微软雅黑" panose="020B0503020204020204" pitchFamily="34" charset="-122"/>
              </a:rPr>
              <a:t>/</a:t>
            </a:r>
            <a:r>
              <a:rPr lang="zh-CN" altLang="en-US" sz="1866" dirty="0">
                <a:latin typeface="微软雅黑" panose="020B0503020204020204" pitchFamily="34" charset="-122"/>
                <a:ea typeface="微软雅黑" panose="020B0503020204020204" pitchFamily="34" charset="-122"/>
              </a:rPr>
              <a:t>策划部（</a:t>
            </a:r>
            <a:r>
              <a:rPr lang="en-US" altLang="zh-CN" sz="1866" dirty="0">
                <a:latin typeface="微软雅黑" panose="020B0503020204020204" pitchFamily="34" charset="-122"/>
                <a:ea typeface="微软雅黑" panose="020B0503020204020204" pitchFamily="34" charset="-122"/>
              </a:rPr>
              <a:t>account/planning </a:t>
            </a:r>
            <a:r>
              <a:rPr lang="zh-CN" altLang="en-US" sz="1866" dirty="0">
                <a:latin typeface="微软雅黑" panose="020B0503020204020204" pitchFamily="34" charset="-122"/>
                <a:ea typeface="微软雅黑" panose="020B0503020204020204" pitchFamily="34" charset="-122"/>
              </a:rPr>
              <a:t>） </a:t>
            </a:r>
            <a:endParaRPr lang="en-US" altLang="zh-CN" sz="1866" dirty="0">
              <a:latin typeface="微软雅黑" panose="020B0503020204020204" pitchFamily="34" charset="-122"/>
              <a:ea typeface="微软雅黑" panose="020B0503020204020204" pitchFamily="34" charset="-122"/>
            </a:endParaRPr>
          </a:p>
          <a:p>
            <a:pPr defTabSz="456692" hangingPunct="0">
              <a:lnSpc>
                <a:spcPct val="150000"/>
              </a:lnSpc>
            </a:pPr>
            <a:r>
              <a:rPr lang="zh-CN" altLang="en-US" sz="1866" dirty="0">
                <a:latin typeface="微软雅黑" panose="020B0503020204020204" pitchFamily="34" charset="-122"/>
                <a:ea typeface="微软雅黑" panose="020B0503020204020204" pitchFamily="34" charset="-122"/>
              </a:rPr>
              <a:t>设计</a:t>
            </a:r>
            <a:r>
              <a:rPr lang="en-US" altLang="zh-CN" sz="1866" dirty="0">
                <a:latin typeface="微软雅黑" panose="020B0503020204020204" pitchFamily="34" charset="-122"/>
                <a:ea typeface="微软雅黑" panose="020B0503020204020204" pitchFamily="34" charset="-122"/>
              </a:rPr>
              <a:t>/</a:t>
            </a:r>
            <a:r>
              <a:rPr lang="zh-CN" altLang="en-US" sz="1866" dirty="0">
                <a:latin typeface="微软雅黑" panose="020B0503020204020204" pitchFamily="34" charset="-122"/>
                <a:ea typeface="微软雅黑" panose="020B0503020204020204" pitchFamily="34" charset="-122"/>
              </a:rPr>
              <a:t>创意部（</a:t>
            </a:r>
            <a:r>
              <a:rPr lang="en-US" altLang="zh-CN" sz="1866" dirty="0">
                <a:latin typeface="微软雅黑" panose="020B0503020204020204" pitchFamily="34" charset="-122"/>
                <a:ea typeface="微软雅黑" panose="020B0503020204020204" pitchFamily="34" charset="-122"/>
              </a:rPr>
              <a:t>design/creative</a:t>
            </a:r>
            <a:r>
              <a:rPr lang="zh-CN" altLang="en-US" sz="1866" dirty="0">
                <a:latin typeface="微软雅黑" panose="020B0503020204020204" pitchFamily="34" charset="-122"/>
                <a:ea typeface="微软雅黑" panose="020B0503020204020204" pitchFamily="34" charset="-122"/>
              </a:rPr>
              <a:t>） </a:t>
            </a:r>
            <a:endParaRPr lang="en-US" altLang="zh-CN" sz="1866" dirty="0">
              <a:latin typeface="微软雅黑" panose="020B0503020204020204" pitchFamily="34" charset="-122"/>
              <a:ea typeface="微软雅黑" panose="020B0503020204020204" pitchFamily="34" charset="-122"/>
            </a:endParaRPr>
          </a:p>
        </p:txBody>
      </p:sp>
      <p:sp>
        <p:nvSpPr>
          <p:cNvPr id="10" name="TextBox 57"/>
          <p:cNvSpPr txBox="1"/>
          <p:nvPr/>
        </p:nvSpPr>
        <p:spPr>
          <a:xfrm>
            <a:off x="6502683" y="4711384"/>
            <a:ext cx="2913262" cy="138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a:lnSpc>
                <a:spcPct val="150000"/>
              </a:lnSpc>
            </a:pPr>
            <a:r>
              <a:rPr lang="zh-CN" altLang="en-US" sz="1866" dirty="0">
                <a:latin typeface="微软雅黑" panose="020B0503020204020204" pitchFamily="34" charset="-122"/>
                <a:ea typeface="微软雅黑" panose="020B0503020204020204" pitchFamily="34" charset="-122"/>
              </a:rPr>
              <a:t>客户部（</a:t>
            </a:r>
            <a:r>
              <a:rPr lang="en-US" altLang="zh-CN" sz="1866" dirty="0">
                <a:latin typeface="微软雅黑" panose="020B0503020204020204" pitchFamily="34" charset="-122"/>
                <a:ea typeface="微软雅黑" panose="020B0503020204020204" pitchFamily="34" charset="-122"/>
              </a:rPr>
              <a:t>account</a:t>
            </a:r>
            <a:r>
              <a:rPr lang="zh-CN" altLang="en-US" sz="1866" dirty="0">
                <a:latin typeface="微软雅黑" panose="020B0503020204020204" pitchFamily="34" charset="-122"/>
                <a:ea typeface="微软雅黑" panose="020B0503020204020204" pitchFamily="34" charset="-122"/>
              </a:rPr>
              <a:t>）</a:t>
            </a:r>
            <a:r>
              <a:rPr lang="en-US" altLang="zh-CN" sz="1866" dirty="0">
                <a:latin typeface="微软雅黑" panose="020B0503020204020204" pitchFamily="34" charset="-122"/>
                <a:ea typeface="微软雅黑" panose="020B0503020204020204" pitchFamily="34" charset="-122"/>
              </a:rPr>
              <a:t> </a:t>
            </a:r>
          </a:p>
          <a:p>
            <a:pPr>
              <a:lnSpc>
                <a:spcPct val="150000"/>
              </a:lnSpc>
            </a:pPr>
            <a:r>
              <a:rPr lang="zh-CN" altLang="en-US" sz="1866" dirty="0">
                <a:latin typeface="微软雅黑" panose="020B0503020204020204" pitchFamily="34" charset="-122"/>
                <a:ea typeface="微软雅黑" panose="020B0503020204020204" pitchFamily="34" charset="-122"/>
              </a:rPr>
              <a:t>分析部（</a:t>
            </a:r>
            <a:r>
              <a:rPr lang="en-US" altLang="zh-CN" sz="1866" dirty="0">
                <a:latin typeface="微软雅黑" panose="020B0503020204020204" pitchFamily="34" charset="-122"/>
                <a:ea typeface="微软雅黑" panose="020B0503020204020204" pitchFamily="34" charset="-122"/>
              </a:rPr>
              <a:t>data analysis</a:t>
            </a:r>
            <a:r>
              <a:rPr lang="zh-CN" altLang="en-US" sz="1866" dirty="0">
                <a:latin typeface="微软雅黑" panose="020B0503020204020204" pitchFamily="34" charset="-122"/>
                <a:ea typeface="微软雅黑" panose="020B0503020204020204" pitchFamily="34" charset="-122"/>
              </a:rPr>
              <a:t>）</a:t>
            </a:r>
            <a:endParaRPr lang="en-US" altLang="zh-CN" sz="1866" dirty="0">
              <a:latin typeface="微软雅黑" panose="020B0503020204020204" pitchFamily="34" charset="-122"/>
              <a:ea typeface="微软雅黑" panose="020B0503020204020204" pitchFamily="34" charset="-122"/>
            </a:endParaRPr>
          </a:p>
          <a:p>
            <a:pPr>
              <a:lnSpc>
                <a:spcPct val="150000"/>
              </a:lnSpc>
            </a:pPr>
            <a:r>
              <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rPr>
              <a:t>外联部</a:t>
            </a:r>
            <a:r>
              <a:rPr lang="zh-CN" altLang="en-US" sz="1866" dirty="0">
                <a:latin typeface="微软雅黑" panose="020B0503020204020204" pitchFamily="34" charset="-122"/>
                <a:ea typeface="微软雅黑" panose="020B0503020204020204" pitchFamily="34" charset="-122"/>
              </a:rPr>
              <a:t>（</a:t>
            </a:r>
            <a:r>
              <a:rPr lang="en-US" altLang="zh-CN" sz="1866" dirty="0">
                <a:latin typeface="微软雅黑" panose="020B0503020204020204" pitchFamily="34" charset="-122"/>
                <a:ea typeface="微软雅黑" panose="020B0503020204020204" pitchFamily="34" charset="-122"/>
              </a:rPr>
              <a:t>resource</a:t>
            </a:r>
            <a:r>
              <a:rPr lang="zh-CN" altLang="en-US" sz="1866" dirty="0">
                <a:latin typeface="微软雅黑" panose="020B0503020204020204" pitchFamily="34" charset="-122"/>
                <a:ea typeface="微软雅黑" panose="020B0503020204020204" pitchFamily="34" charset="-122"/>
              </a:rPr>
              <a:t>）</a:t>
            </a:r>
            <a:endPar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11" name="TextBox 57"/>
          <p:cNvSpPr txBox="1"/>
          <p:nvPr/>
        </p:nvSpPr>
        <p:spPr>
          <a:xfrm>
            <a:off x="8993958" y="2246311"/>
            <a:ext cx="2913262" cy="138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p>
            <a:pPr>
              <a:lnSpc>
                <a:spcPct val="150000"/>
              </a:lnSpc>
            </a:pPr>
            <a:r>
              <a:rPr lang="zh-CN" altLang="en-US" sz="1866" dirty="0">
                <a:latin typeface="微软雅黑" panose="020B0503020204020204" pitchFamily="34" charset="-122"/>
                <a:ea typeface="微软雅黑" panose="020B0503020204020204" pitchFamily="34" charset="-122"/>
              </a:rPr>
              <a:t>客户部（</a:t>
            </a:r>
            <a:r>
              <a:rPr lang="en-US" altLang="zh-CN" sz="1866" dirty="0">
                <a:latin typeface="微软雅黑" panose="020B0503020204020204" pitchFamily="34" charset="-122"/>
                <a:ea typeface="微软雅黑" panose="020B0503020204020204" pitchFamily="34" charset="-122"/>
              </a:rPr>
              <a:t>account</a:t>
            </a:r>
            <a:r>
              <a:rPr lang="zh-CN" altLang="en-US" sz="1866" dirty="0">
                <a:latin typeface="微软雅黑" panose="020B0503020204020204" pitchFamily="34" charset="-122"/>
                <a:ea typeface="微软雅黑" panose="020B0503020204020204" pitchFamily="34" charset="-122"/>
              </a:rPr>
              <a:t>）</a:t>
            </a:r>
            <a:r>
              <a:rPr lang="en-US" altLang="zh-CN" sz="1866" dirty="0">
                <a:latin typeface="微软雅黑" panose="020B0503020204020204" pitchFamily="34" charset="-122"/>
                <a:ea typeface="微软雅黑" panose="020B0503020204020204" pitchFamily="34" charset="-122"/>
              </a:rPr>
              <a:t> </a:t>
            </a:r>
          </a:p>
          <a:p>
            <a:pPr>
              <a:lnSpc>
                <a:spcPct val="150000"/>
              </a:lnSpc>
            </a:pPr>
            <a:r>
              <a:rPr lang="zh-CN" altLang="en-US" sz="1866" dirty="0">
                <a:latin typeface="微软雅黑" panose="020B0503020204020204" pitchFamily="34" charset="-122"/>
                <a:ea typeface="微软雅黑" panose="020B0503020204020204" pitchFamily="34" charset="-122"/>
              </a:rPr>
              <a:t>策划部（</a:t>
            </a:r>
            <a:r>
              <a:rPr lang="en-US" altLang="zh-CN" sz="1866" dirty="0">
                <a:latin typeface="微软雅黑" panose="020B0503020204020204" pitchFamily="34" charset="-122"/>
                <a:ea typeface="微软雅黑" panose="020B0503020204020204" pitchFamily="34" charset="-122"/>
              </a:rPr>
              <a:t>planning</a:t>
            </a:r>
            <a:r>
              <a:rPr lang="zh-CN" altLang="en-US" sz="1866" dirty="0">
                <a:latin typeface="微软雅黑" panose="020B0503020204020204" pitchFamily="34" charset="-122"/>
                <a:ea typeface="微软雅黑" panose="020B0503020204020204" pitchFamily="34" charset="-122"/>
              </a:rPr>
              <a:t>）</a:t>
            </a:r>
            <a:endParaRPr lang="en-US" altLang="zh-CN" sz="1866" dirty="0">
              <a:latin typeface="微软雅黑" panose="020B0503020204020204" pitchFamily="34" charset="-122"/>
              <a:ea typeface="微软雅黑" panose="020B0503020204020204" pitchFamily="34" charset="-122"/>
            </a:endParaRPr>
          </a:p>
          <a:p>
            <a:pPr>
              <a:lnSpc>
                <a:spcPct val="150000"/>
              </a:lnSpc>
            </a:pPr>
            <a:r>
              <a:rPr lang="zh-CN" altLang="en-US" sz="1866" dirty="0">
                <a:latin typeface="微软雅黑" panose="020B0503020204020204" pitchFamily="34" charset="-122"/>
                <a:ea typeface="微软雅黑" panose="020B0503020204020204" pitchFamily="34" charset="-122"/>
              </a:rPr>
              <a:t>制作</a:t>
            </a:r>
            <a:r>
              <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rPr>
              <a:t>部</a:t>
            </a:r>
            <a:r>
              <a:rPr lang="zh-CN" altLang="en-US" sz="1866" dirty="0">
                <a:latin typeface="微软雅黑" panose="020B0503020204020204" pitchFamily="34" charset="-122"/>
                <a:ea typeface="微软雅黑" panose="020B0503020204020204" pitchFamily="34" charset="-122"/>
              </a:rPr>
              <a:t>（</a:t>
            </a:r>
            <a:r>
              <a:rPr lang="en-US" altLang="zh-CN" sz="1866" dirty="0">
                <a:latin typeface="微软雅黑" panose="020B0503020204020204" pitchFamily="34" charset="-122"/>
                <a:ea typeface="微软雅黑" panose="020B0503020204020204" pitchFamily="34" charset="-122"/>
              </a:rPr>
              <a:t>production</a:t>
            </a:r>
            <a:r>
              <a:rPr lang="zh-CN" altLang="en-US" sz="1866" dirty="0">
                <a:latin typeface="微软雅黑" panose="020B0503020204020204" pitchFamily="34" charset="-122"/>
                <a:ea typeface="微软雅黑" panose="020B0503020204020204" pitchFamily="34" charset="-122"/>
              </a:rPr>
              <a:t>）</a:t>
            </a:r>
            <a:endParaRPr lang="zh-CN" altLang="en-US" sz="1866" dirty="0">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12" name="矩形 11"/>
          <p:cNvSpPr/>
          <p:nvPr/>
        </p:nvSpPr>
        <p:spPr>
          <a:xfrm>
            <a:off x="8993958" y="3930287"/>
            <a:ext cx="2852140" cy="4821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3" name="TextBox 7"/>
          <p:cNvSpPr txBox="1"/>
          <p:nvPr/>
        </p:nvSpPr>
        <p:spPr>
          <a:xfrm>
            <a:off x="9851890" y="3977255"/>
            <a:ext cx="2198737" cy="379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35" tIns="45735" rIns="45735" bIns="45735" numCol="1" spcCol="38100" rtlCol="0" anchor="t">
            <a:spAutoFit/>
          </a:bodyPr>
          <a:lstStyle>
            <a:defPPr>
              <a:defRPr lang="zh-CN"/>
            </a:defPPr>
            <a:lvl1pPr defTabSz="342527" hangingPunct="0">
              <a:defRPr sz="1400" b="1">
                <a:solidFill>
                  <a:schemeClr val="bg1"/>
                </a:solidFill>
                <a:latin typeface="Microsoft YaHei" charset="-122"/>
                <a:ea typeface="Microsoft YaHei" charset="-122"/>
                <a:cs typeface="Microsoft YaHei" charset="-122"/>
              </a:defRPr>
            </a:lvl1pPr>
          </a:lstStyle>
          <a:p>
            <a:r>
              <a:rPr lang="zh-CN" altLang="en-US" sz="1866" dirty="0"/>
              <a:t>活动公司</a:t>
            </a:r>
            <a:endParaRPr lang="en-US" altLang="zh-CN" sz="1866" dirty="0"/>
          </a:p>
        </p:txBody>
      </p:sp>
      <p:sp>
        <p:nvSpPr>
          <p:cNvPr id="14" name="三角形 13"/>
          <p:cNvSpPr/>
          <p:nvPr/>
        </p:nvSpPr>
        <p:spPr>
          <a:xfrm rot="10800000">
            <a:off x="1701741" y="4391268"/>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5" name="三角形 14"/>
          <p:cNvSpPr/>
          <p:nvPr/>
        </p:nvSpPr>
        <p:spPr>
          <a:xfrm>
            <a:off x="10180548" y="3757561"/>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6" name="三角形 15"/>
          <p:cNvSpPr/>
          <p:nvPr/>
        </p:nvSpPr>
        <p:spPr>
          <a:xfrm rot="10800000">
            <a:off x="7575255" y="4391268"/>
            <a:ext cx="384057" cy="19202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7" name="标题 1"/>
          <p:cNvSpPr txBox="1">
            <a:spLocks/>
          </p:cNvSpPr>
          <p:nvPr/>
        </p:nvSpPr>
        <p:spPr>
          <a:xfrm>
            <a:off x="639740" y="940596"/>
            <a:ext cx="3940659"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品牌相关人员工作一览图（乙方）</a:t>
            </a:r>
          </a:p>
        </p:txBody>
      </p:sp>
    </p:spTree>
    <p:extLst>
      <p:ext uri="{BB962C8B-B14F-4D97-AF65-F5344CB8AC3E}">
        <p14:creationId xmlns:p14="http://schemas.microsoft.com/office/powerpoint/2010/main" val="204567579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15305" y="925005"/>
            <a:ext cx="4017603" cy="370451"/>
          </a:xfrm>
          <a:prstGeom prst="rect">
            <a:avLst/>
          </a:prstGeom>
          <a:noFill/>
          <a:ln>
            <a:noFill/>
          </a:ln>
        </p:spPr>
        <p:txBody>
          <a:bodyPr wrap="none" lIns="46274" tIns="46274" rIns="46274" bIns="46274" anchor="ctr">
            <a:spAutoFit/>
          </a:bodyPr>
          <a:lstStyle>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通过这门课，我们可能会收获什么 </a:t>
            </a:r>
            <a:endParaRPr lang="zh-CN" altLang="en-US" dirty="0"/>
          </a:p>
        </p:txBody>
      </p:sp>
      <p:sp>
        <p:nvSpPr>
          <p:cNvPr id="3" name="矩形 2"/>
          <p:cNvSpPr/>
          <p:nvPr/>
        </p:nvSpPr>
        <p:spPr>
          <a:xfrm>
            <a:off x="1562417" y="2923265"/>
            <a:ext cx="9042501" cy="2555058"/>
          </a:xfrm>
          <a:prstGeom prst="rect">
            <a:avLst/>
          </a:prstGeom>
        </p:spPr>
        <p:txBody>
          <a:bodyPr wrap="square">
            <a:spAutoFit/>
          </a:bodyPr>
          <a:lstStyle/>
          <a:p>
            <a:pPr>
              <a:lnSpc>
                <a:spcPct val="150000"/>
              </a:lnSpc>
              <a:buNone/>
            </a:pPr>
            <a:r>
              <a:rPr lang="zh-CN" altLang="en-US" sz="2667" dirty="0">
                <a:solidFill>
                  <a:schemeClr val="tx1">
                    <a:lumMod val="75000"/>
                    <a:lumOff val="25000"/>
                  </a:schemeClr>
                </a:solidFill>
                <a:latin typeface="Microsoft YaHei" charset="-122"/>
                <a:ea typeface="Microsoft YaHei" charset="-122"/>
                <a:cs typeface="Microsoft YaHei" charset="-122"/>
              </a:rPr>
              <a:t>品牌和营销是相辅相成</a:t>
            </a:r>
            <a:endParaRPr lang="en-US" altLang="zh-CN" sz="2667" dirty="0">
              <a:solidFill>
                <a:schemeClr val="tx1">
                  <a:lumMod val="75000"/>
                  <a:lumOff val="25000"/>
                </a:schemeClr>
              </a:solidFill>
              <a:latin typeface="Microsoft YaHei" charset="-122"/>
              <a:ea typeface="Microsoft YaHei" charset="-122"/>
              <a:cs typeface="Microsoft YaHei" charset="-122"/>
            </a:endParaRPr>
          </a:p>
          <a:p>
            <a:pPr>
              <a:lnSpc>
                <a:spcPct val="150000"/>
              </a:lnSpc>
              <a:buNone/>
            </a:pPr>
            <a:r>
              <a:rPr lang="zh-CN" altLang="en-US" sz="2667" dirty="0">
                <a:solidFill>
                  <a:schemeClr val="tx1">
                    <a:lumMod val="75000"/>
                    <a:lumOff val="25000"/>
                  </a:schemeClr>
                </a:solidFill>
                <a:latin typeface="Microsoft YaHei" charset="-122"/>
                <a:ea typeface="Microsoft YaHei" charset="-122"/>
                <a:cs typeface="Microsoft YaHei" charset="-122"/>
              </a:rPr>
              <a:t>为什么要知道：虽然老板</a:t>
            </a:r>
            <a:r>
              <a:rPr lang="en-US" altLang="zh-CN" sz="2667" dirty="0">
                <a:solidFill>
                  <a:schemeClr val="tx1">
                    <a:lumMod val="75000"/>
                    <a:lumOff val="25000"/>
                  </a:schemeClr>
                </a:solidFill>
                <a:latin typeface="Microsoft YaHei" charset="-122"/>
                <a:ea typeface="Microsoft YaHei" charset="-122"/>
                <a:cs typeface="Microsoft YaHei" charset="-122"/>
              </a:rPr>
              <a:t>/</a:t>
            </a:r>
            <a:r>
              <a:rPr lang="zh-CN" altLang="en-US" sz="2667" dirty="0">
                <a:solidFill>
                  <a:schemeClr val="tx1">
                    <a:lumMod val="75000"/>
                    <a:lumOff val="25000"/>
                  </a:schemeClr>
                </a:solidFill>
                <a:latin typeface="Microsoft YaHei" charset="-122"/>
                <a:ea typeface="Microsoft YaHei" charset="-122"/>
                <a:cs typeface="Microsoft YaHei" charset="-122"/>
              </a:rPr>
              <a:t>客户都是奔着长期目标去，但依然要求短期成果</a:t>
            </a:r>
            <a:endParaRPr lang="en-US" altLang="zh-CN" sz="2667" dirty="0">
              <a:solidFill>
                <a:schemeClr val="tx1">
                  <a:lumMod val="75000"/>
                  <a:lumOff val="25000"/>
                </a:schemeClr>
              </a:solidFill>
              <a:latin typeface="Microsoft YaHei" charset="-122"/>
              <a:ea typeface="Microsoft YaHei" charset="-122"/>
              <a:cs typeface="Microsoft YaHei" charset="-122"/>
            </a:endParaRPr>
          </a:p>
          <a:p>
            <a:pPr>
              <a:lnSpc>
                <a:spcPct val="150000"/>
              </a:lnSpc>
              <a:buNone/>
            </a:pPr>
            <a:r>
              <a:rPr lang="zh-CN" altLang="en-US" sz="2667" dirty="0">
                <a:solidFill>
                  <a:schemeClr val="tx1">
                    <a:lumMod val="75000"/>
                    <a:lumOff val="25000"/>
                  </a:schemeClr>
                </a:solidFill>
                <a:latin typeface="Microsoft YaHei" charset="-122"/>
                <a:ea typeface="Microsoft YaHei" charset="-122"/>
                <a:cs typeface="Microsoft YaHei" charset="-122"/>
              </a:rPr>
              <a:t>解决方案：品牌解决声量，营销解决销量</a:t>
            </a:r>
            <a:r>
              <a:rPr lang="en-US" altLang="zh-CN" sz="2667" dirty="0">
                <a:solidFill>
                  <a:schemeClr val="tx1">
                    <a:lumMod val="75000"/>
                    <a:lumOff val="25000"/>
                  </a:schemeClr>
                </a:solidFill>
                <a:latin typeface="Microsoft YaHei" charset="-122"/>
                <a:ea typeface="Microsoft YaHei" charset="-122"/>
                <a:cs typeface="Microsoft YaHei" charset="-122"/>
              </a:rPr>
              <a:t>/</a:t>
            </a:r>
            <a:r>
              <a:rPr lang="zh-CN" altLang="en-US" sz="2667" dirty="0">
                <a:solidFill>
                  <a:schemeClr val="tx1">
                    <a:lumMod val="75000"/>
                    <a:lumOff val="25000"/>
                  </a:schemeClr>
                </a:solidFill>
                <a:latin typeface="Microsoft YaHei" charset="-122"/>
                <a:ea typeface="Microsoft YaHei" charset="-122"/>
                <a:cs typeface="Microsoft YaHei" charset="-122"/>
              </a:rPr>
              <a:t>流量</a:t>
            </a:r>
            <a:endParaRPr lang="en-US" altLang="zh-CN" sz="2667" dirty="0">
              <a:solidFill>
                <a:schemeClr val="tx1">
                  <a:lumMod val="75000"/>
                  <a:lumOff val="25000"/>
                </a:schemeClr>
              </a:solidFill>
              <a:latin typeface="Microsoft YaHei" charset="-122"/>
              <a:ea typeface="Microsoft YaHei" charset="-122"/>
              <a:cs typeface="Microsoft YaHei" charset="-122"/>
            </a:endParaRPr>
          </a:p>
        </p:txBody>
      </p:sp>
      <p:sp>
        <p:nvSpPr>
          <p:cNvPr id="4" name="矩形 3"/>
          <p:cNvSpPr/>
          <p:nvPr/>
        </p:nvSpPr>
        <p:spPr>
          <a:xfrm>
            <a:off x="1300625" y="1766942"/>
            <a:ext cx="2724785" cy="666786"/>
          </a:xfrm>
          <a:prstGeom prst="rect">
            <a:avLst/>
          </a:prstGeom>
        </p:spPr>
        <p:txBody>
          <a:bodyPr wrap="none">
            <a:spAutoFit/>
          </a:bodyPr>
          <a:lstStyle/>
          <a:p>
            <a:r>
              <a:rPr lang="en-US" altLang="zh-CN" sz="3733" b="1">
                <a:solidFill>
                  <a:srgbClr val="FF3E36"/>
                </a:solidFill>
                <a:latin typeface="Microsoft YaHei" charset="-122"/>
                <a:ea typeface="Microsoft YaHei" charset="-122"/>
                <a:cs typeface="Microsoft YaHei" charset="-122"/>
              </a:rPr>
              <a:t>Learning 1</a:t>
            </a:r>
            <a:endParaRPr lang="en-US" altLang="zh-CN" sz="3733" b="1" dirty="0">
              <a:solidFill>
                <a:srgbClr val="FF3E36"/>
              </a:solidFill>
              <a:latin typeface="Microsoft YaHei" charset="-122"/>
              <a:ea typeface="Microsoft YaHei" charset="-122"/>
              <a:cs typeface="Microsoft YaHei" charset="-122"/>
            </a:endParaRPr>
          </a:p>
        </p:txBody>
      </p:sp>
      <p:sp>
        <p:nvSpPr>
          <p:cNvPr id="5" name="圆角矩形 4"/>
          <p:cNvSpPr/>
          <p:nvPr/>
        </p:nvSpPr>
        <p:spPr>
          <a:xfrm>
            <a:off x="1300625" y="2799795"/>
            <a:ext cx="9566088" cy="3111104"/>
          </a:xfrm>
          <a:prstGeom prst="roundRect">
            <a:avLst/>
          </a:prstGeom>
          <a:noFill/>
          <a:ln w="28575">
            <a:solidFill>
              <a:srgbClr val="FF3E3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Tree>
    <p:extLst>
      <p:ext uri="{BB962C8B-B14F-4D97-AF65-F5344CB8AC3E}">
        <p14:creationId xmlns:p14="http://schemas.microsoft.com/office/powerpoint/2010/main" val="144874451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644081" y="939415"/>
            <a:ext cx="4017603"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a:t>通过这门课，我们可能会收获什么 </a:t>
            </a:r>
            <a:endParaRPr lang="zh-CN" altLang="en-US" dirty="0"/>
          </a:p>
        </p:txBody>
      </p:sp>
      <p:sp>
        <p:nvSpPr>
          <p:cNvPr id="3" name="矩形 2"/>
          <p:cNvSpPr/>
          <p:nvPr/>
        </p:nvSpPr>
        <p:spPr>
          <a:xfrm>
            <a:off x="1431710" y="3062638"/>
            <a:ext cx="8980961" cy="2555058"/>
          </a:xfrm>
          <a:prstGeom prst="rect">
            <a:avLst/>
          </a:prstGeom>
        </p:spPr>
        <p:txBody>
          <a:bodyPr wrap="square">
            <a:spAutoFit/>
          </a:bodyPr>
          <a:lstStyle/>
          <a:p>
            <a:pPr>
              <a:lnSpc>
                <a:spcPct val="150000"/>
              </a:lnSpc>
            </a:pPr>
            <a:r>
              <a:rPr lang="zh-CN" altLang="en-US" sz="2667" dirty="0">
                <a:solidFill>
                  <a:schemeClr val="tx1">
                    <a:lumMod val="75000"/>
                    <a:lumOff val="25000"/>
                  </a:schemeClr>
                </a:solidFill>
                <a:latin typeface="Microsoft YaHei" charset="-122"/>
                <a:ea typeface="Microsoft YaHei" charset="-122"/>
                <a:cs typeface="Microsoft YaHei" charset="-122"/>
              </a:rPr>
              <a:t>品牌是有体系的：分析</a:t>
            </a:r>
            <a:r>
              <a:rPr lang="en-US" altLang="zh-CN" sz="2667" dirty="0">
                <a:solidFill>
                  <a:schemeClr val="tx1">
                    <a:lumMod val="75000"/>
                    <a:lumOff val="25000"/>
                  </a:schemeClr>
                </a:solidFill>
                <a:latin typeface="Microsoft YaHei" charset="-122"/>
                <a:ea typeface="Microsoft YaHei" charset="-122"/>
                <a:cs typeface="Microsoft YaHei" charset="-122"/>
              </a:rPr>
              <a:t>-</a:t>
            </a:r>
            <a:r>
              <a:rPr lang="zh-CN" altLang="en-US" sz="2667" dirty="0">
                <a:solidFill>
                  <a:schemeClr val="tx1">
                    <a:lumMod val="75000"/>
                    <a:lumOff val="25000"/>
                  </a:schemeClr>
                </a:solidFill>
                <a:latin typeface="Microsoft YaHei" charset="-122"/>
                <a:ea typeface="Microsoft YaHei" charset="-122"/>
                <a:cs typeface="Microsoft YaHei" charset="-122"/>
              </a:rPr>
              <a:t>战略</a:t>
            </a:r>
            <a:r>
              <a:rPr lang="en-US" altLang="zh-CN" sz="2667" dirty="0">
                <a:solidFill>
                  <a:schemeClr val="tx1">
                    <a:lumMod val="75000"/>
                    <a:lumOff val="25000"/>
                  </a:schemeClr>
                </a:solidFill>
                <a:latin typeface="Microsoft YaHei" charset="-122"/>
                <a:ea typeface="Microsoft YaHei" charset="-122"/>
                <a:cs typeface="Microsoft YaHei" charset="-122"/>
              </a:rPr>
              <a:t>-</a:t>
            </a:r>
            <a:r>
              <a:rPr lang="zh-CN" altLang="en-US" sz="2667" dirty="0">
                <a:solidFill>
                  <a:schemeClr val="tx1">
                    <a:lumMod val="75000"/>
                    <a:lumOff val="25000"/>
                  </a:schemeClr>
                </a:solidFill>
                <a:latin typeface="Microsoft YaHei" charset="-122"/>
                <a:ea typeface="Microsoft YaHei" charset="-122"/>
                <a:cs typeface="Microsoft YaHei" charset="-122"/>
              </a:rPr>
              <a:t>战术</a:t>
            </a:r>
            <a:endParaRPr lang="en-US" altLang="zh-CN" sz="2667" dirty="0">
              <a:solidFill>
                <a:schemeClr val="tx1">
                  <a:lumMod val="75000"/>
                  <a:lumOff val="25000"/>
                </a:schemeClr>
              </a:solidFill>
              <a:latin typeface="Microsoft YaHei" charset="-122"/>
              <a:ea typeface="Microsoft YaHei" charset="-122"/>
              <a:cs typeface="Microsoft YaHei" charset="-122"/>
            </a:endParaRPr>
          </a:p>
          <a:p>
            <a:pPr>
              <a:lnSpc>
                <a:spcPct val="150000"/>
              </a:lnSpc>
            </a:pPr>
            <a:r>
              <a:rPr lang="zh-CN" altLang="en-US" sz="2667" dirty="0">
                <a:solidFill>
                  <a:schemeClr val="tx1">
                    <a:lumMod val="75000"/>
                    <a:lumOff val="25000"/>
                  </a:schemeClr>
                </a:solidFill>
                <a:latin typeface="Microsoft YaHei" charset="-122"/>
                <a:ea typeface="Microsoft YaHei" charset="-122"/>
                <a:cs typeface="Microsoft YaHei" charset="-122"/>
              </a:rPr>
              <a:t>为什么要知道：老板</a:t>
            </a:r>
            <a:r>
              <a:rPr lang="en-US" altLang="zh-CN" sz="2667" dirty="0">
                <a:solidFill>
                  <a:schemeClr val="tx1">
                    <a:lumMod val="75000"/>
                    <a:lumOff val="25000"/>
                  </a:schemeClr>
                </a:solidFill>
                <a:latin typeface="Microsoft YaHei" charset="-122"/>
                <a:ea typeface="Microsoft YaHei" charset="-122"/>
                <a:cs typeface="Microsoft YaHei" charset="-122"/>
              </a:rPr>
              <a:t>/</a:t>
            </a:r>
            <a:r>
              <a:rPr lang="zh-CN" altLang="en-US" sz="2667" dirty="0">
                <a:solidFill>
                  <a:schemeClr val="tx1">
                    <a:lumMod val="75000"/>
                    <a:lumOff val="25000"/>
                  </a:schemeClr>
                </a:solidFill>
                <a:latin typeface="Microsoft YaHei" charset="-122"/>
                <a:ea typeface="Microsoft YaHei" charset="-122"/>
                <a:cs typeface="Microsoft YaHei" charset="-122"/>
              </a:rPr>
              <a:t>客户是从上往下审视，从下往上派活，所以你干了很多却未必让</a:t>
            </a:r>
            <a:r>
              <a:rPr lang="en-US" altLang="zh-CN" sz="2667" dirty="0">
                <a:solidFill>
                  <a:schemeClr val="tx1">
                    <a:lumMod val="75000"/>
                    <a:lumOff val="25000"/>
                  </a:schemeClr>
                </a:solidFill>
                <a:latin typeface="Microsoft YaHei" charset="-122"/>
                <a:ea typeface="Microsoft YaHei" charset="-122"/>
                <a:cs typeface="Microsoft YaHei" charset="-122"/>
              </a:rPr>
              <a:t>TA</a:t>
            </a:r>
            <a:r>
              <a:rPr lang="zh-CN" altLang="en-US" sz="2667" dirty="0">
                <a:solidFill>
                  <a:schemeClr val="tx1">
                    <a:lumMod val="75000"/>
                    <a:lumOff val="25000"/>
                  </a:schemeClr>
                </a:solidFill>
                <a:latin typeface="Microsoft YaHei" charset="-122"/>
                <a:ea typeface="Microsoft YaHei" charset="-122"/>
                <a:cs typeface="Microsoft YaHei" charset="-122"/>
              </a:rPr>
              <a:t>满意</a:t>
            </a:r>
            <a:endParaRPr lang="en-US" altLang="zh-CN" sz="2667" dirty="0">
              <a:solidFill>
                <a:schemeClr val="tx1">
                  <a:lumMod val="75000"/>
                  <a:lumOff val="25000"/>
                </a:schemeClr>
              </a:solidFill>
              <a:latin typeface="Microsoft YaHei" charset="-122"/>
              <a:ea typeface="Microsoft YaHei" charset="-122"/>
              <a:cs typeface="Microsoft YaHei" charset="-122"/>
            </a:endParaRPr>
          </a:p>
          <a:p>
            <a:pPr>
              <a:lnSpc>
                <a:spcPct val="150000"/>
              </a:lnSpc>
            </a:pPr>
            <a:r>
              <a:rPr lang="zh-CN" altLang="en-US" sz="2667" dirty="0">
                <a:solidFill>
                  <a:schemeClr val="tx1">
                    <a:lumMod val="75000"/>
                    <a:lumOff val="25000"/>
                  </a:schemeClr>
                </a:solidFill>
                <a:latin typeface="Microsoft YaHei" charset="-122"/>
                <a:ea typeface="Microsoft YaHei" charset="-122"/>
                <a:cs typeface="Microsoft YaHei" charset="-122"/>
              </a:rPr>
              <a:t>解决方案：从思维逻辑去说服，别用创意表现去撕逼</a:t>
            </a:r>
            <a:endParaRPr lang="en-US" altLang="zh-CN" sz="2667" dirty="0">
              <a:solidFill>
                <a:schemeClr val="tx1">
                  <a:lumMod val="75000"/>
                  <a:lumOff val="25000"/>
                </a:schemeClr>
              </a:solidFill>
              <a:latin typeface="Microsoft YaHei" charset="-122"/>
              <a:ea typeface="Microsoft YaHei" charset="-122"/>
              <a:cs typeface="Microsoft YaHei" charset="-122"/>
            </a:endParaRPr>
          </a:p>
        </p:txBody>
      </p:sp>
      <p:sp>
        <p:nvSpPr>
          <p:cNvPr id="4" name="矩形 3"/>
          <p:cNvSpPr/>
          <p:nvPr/>
        </p:nvSpPr>
        <p:spPr>
          <a:xfrm>
            <a:off x="1385409" y="1798868"/>
            <a:ext cx="2724785" cy="666786"/>
          </a:xfrm>
          <a:prstGeom prst="rect">
            <a:avLst/>
          </a:prstGeom>
        </p:spPr>
        <p:txBody>
          <a:bodyPr wrap="none">
            <a:spAutoFit/>
          </a:bodyPr>
          <a:lstStyle/>
          <a:p>
            <a:r>
              <a:rPr lang="en-US" altLang="zh-CN" sz="3733" b="1" dirty="0">
                <a:solidFill>
                  <a:srgbClr val="FF3E36"/>
                </a:solidFill>
                <a:latin typeface="Microsoft YaHei" charset="-122"/>
                <a:ea typeface="Microsoft YaHei" charset="-122"/>
                <a:cs typeface="Microsoft YaHei" charset="-122"/>
              </a:rPr>
              <a:t>Learning 2</a:t>
            </a:r>
          </a:p>
        </p:txBody>
      </p:sp>
      <p:sp>
        <p:nvSpPr>
          <p:cNvPr id="5" name="圆角矩形 4"/>
          <p:cNvSpPr/>
          <p:nvPr/>
        </p:nvSpPr>
        <p:spPr>
          <a:xfrm>
            <a:off x="1300625" y="2799795"/>
            <a:ext cx="9566088" cy="3111104"/>
          </a:xfrm>
          <a:prstGeom prst="roundRect">
            <a:avLst/>
          </a:prstGeom>
          <a:noFill/>
          <a:ln w="28575">
            <a:solidFill>
              <a:srgbClr val="FF3E3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399"/>
          </a:p>
        </p:txBody>
      </p:sp>
    </p:spTree>
    <p:extLst>
      <p:ext uri="{BB962C8B-B14F-4D97-AF65-F5344CB8AC3E}">
        <p14:creationId xmlns:p14="http://schemas.microsoft.com/office/powerpoint/2010/main" val="205322273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2682" y="1827192"/>
            <a:ext cx="4284142" cy="1354195"/>
          </a:xfrm>
          <a:prstGeom prst="rect">
            <a:avLst/>
          </a:prstGeom>
        </p:spPr>
        <p:txBody>
          <a:bodyPr wrap="none" lIns="121898" tIns="60949" rIns="121898" bIns="60949">
            <a:spAutoFit/>
          </a:bodyPr>
          <a:lstStyle/>
          <a:p>
            <a:pPr>
              <a:defRPr/>
            </a:pPr>
            <a:r>
              <a:rPr lang="en-US" altLang="zh-CN" sz="8000" b="1">
                <a:solidFill>
                  <a:srgbClr val="E8314A"/>
                </a:solidFill>
                <a:latin typeface="微软雅黑"/>
                <a:ea typeface="微软雅黑"/>
              </a:rPr>
              <a:t>Thanks!</a:t>
            </a:r>
            <a:endParaRPr lang="en-US" altLang="zh-CN" sz="8000" b="1" dirty="0">
              <a:solidFill>
                <a:srgbClr val="E8314A"/>
              </a:solidFill>
              <a:latin typeface="微软雅黑"/>
              <a:ea typeface="微软雅黑"/>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6946" y="6265625"/>
            <a:ext cx="10009717" cy="61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22644" y="3804515"/>
            <a:ext cx="2072499" cy="2072499"/>
          </a:xfrm>
          <a:prstGeom prst="rect">
            <a:avLst/>
          </a:prstGeom>
        </p:spPr>
      </p:pic>
      <p:sp>
        <p:nvSpPr>
          <p:cNvPr id="9" name="Rectangle 1"/>
          <p:cNvSpPr/>
          <p:nvPr/>
        </p:nvSpPr>
        <p:spPr>
          <a:xfrm>
            <a:off x="3711445" y="3382992"/>
            <a:ext cx="1694898" cy="379463"/>
          </a:xfrm>
          <a:prstGeom prst="rect">
            <a:avLst/>
          </a:prstGeom>
          <a:noFill/>
          <a:ln w="9525">
            <a:noFill/>
            <a:miter/>
          </a:ln>
        </p:spPr>
        <p:txBody>
          <a:bodyPr wrap="square">
            <a:spAutoFit/>
          </a:bodyPr>
          <a:lstStyle/>
          <a:p>
            <a:pPr lvl="0" eaLnBrk="1" hangingPunct="1"/>
            <a:r>
              <a:rPr lang="zh-CN" altLang="en-US" sz="1866" dirty="0">
                <a:latin typeface="Microsoft YaHei" charset="0"/>
                <a:ea typeface="Microsoft YaHei" charset="0"/>
                <a:cs typeface="Microsoft YaHei" charset="0"/>
              </a:rPr>
              <a:t>思创客公众号</a:t>
            </a:r>
          </a:p>
        </p:txBody>
      </p:sp>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8610" y="3818224"/>
            <a:ext cx="2058790" cy="2058790"/>
          </a:xfrm>
          <a:prstGeom prst="rect">
            <a:avLst/>
          </a:prstGeom>
        </p:spPr>
      </p:pic>
      <p:sp>
        <p:nvSpPr>
          <p:cNvPr id="11" name="Rectangle 1"/>
          <p:cNvSpPr/>
          <p:nvPr/>
        </p:nvSpPr>
        <p:spPr>
          <a:xfrm>
            <a:off x="6531848" y="3375693"/>
            <a:ext cx="1702304" cy="379463"/>
          </a:xfrm>
          <a:prstGeom prst="rect">
            <a:avLst/>
          </a:prstGeom>
          <a:noFill/>
          <a:ln w="9525">
            <a:noFill/>
            <a:miter/>
          </a:ln>
        </p:spPr>
        <p:txBody>
          <a:bodyPr wrap="square">
            <a:spAutoFit/>
          </a:bodyPr>
          <a:lstStyle/>
          <a:p>
            <a:pPr lvl="0" eaLnBrk="1" hangingPunct="1"/>
            <a:r>
              <a:rPr lang="zh-CN" altLang="en-US" sz="1866" dirty="0">
                <a:latin typeface="Microsoft YaHei" charset="0"/>
                <a:ea typeface="Microsoft YaHei" charset="0"/>
                <a:cs typeface="Microsoft YaHei" charset="0"/>
              </a:rPr>
              <a:t>首席圈</a:t>
            </a:r>
            <a:r>
              <a:rPr lang="zh-CN" altLang="en-US" sz="1866">
                <a:latin typeface="Microsoft YaHei" charset="0"/>
                <a:ea typeface="Microsoft YaHei" charset="0"/>
                <a:cs typeface="Microsoft YaHei" charset="0"/>
              </a:rPr>
              <a:t>公众号</a:t>
            </a:r>
            <a:endParaRPr lang="zh-CN" altLang="en-US" sz="1866"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44497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3907" y="962245"/>
            <a:ext cx="2914737" cy="370451"/>
          </a:xfrm>
          <a:noFill/>
          <a:ln>
            <a:noFill/>
          </a:ln>
        </p:spPr>
        <p:txBody>
          <a:bodyPr wrap="none" lIns="46274" tIns="46274" rIns="46274" bIns="46274" anchor="ctr">
            <a:spAutoFit/>
          </a:bodyPr>
          <a:lstStyle/>
          <a:p>
            <a:pPr defTabSz="914309">
              <a:buFont typeface="Arial" charset="0"/>
            </a:pP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还</a:t>
            </a:r>
            <a:r>
              <a:rPr lang="zh-CN" altLang="en-US" sz="2000" b="1">
                <a:solidFill>
                  <a:schemeClr val="tx1">
                    <a:lumMod val="65000"/>
                    <a:lumOff val="35000"/>
                  </a:schemeClr>
                </a:solidFill>
                <a:latin typeface="微软雅黑" pitchFamily="34" charset="-122"/>
                <a:ea typeface="微软雅黑" pitchFamily="34" charset="-122"/>
                <a:cs typeface="Helvetica Light" charset="0"/>
              </a:rPr>
              <a:t>记得这个消费品牌么？</a:t>
            </a:r>
          </a:p>
        </p:txBody>
      </p:sp>
      <p:sp>
        <p:nvSpPr>
          <p:cNvPr id="3" name="内容占位符 2"/>
          <p:cNvSpPr>
            <a:spLocks noGrp="1"/>
          </p:cNvSpPr>
          <p:nvPr>
            <p:ph idx="1"/>
          </p:nvPr>
        </p:nvSpPr>
        <p:spPr>
          <a:xfrm>
            <a:off x="12193588" y="-2176425"/>
            <a:ext cx="2678827" cy="4352850"/>
          </a:xfrm>
        </p:spPr>
        <p:txBody>
          <a:bodyPr/>
          <a:lstStyle/>
          <a:p>
            <a:r>
              <a:rPr kumimoji="1" lang="zh-CN" altLang="en-US" dirty="0" smtClean="0"/>
              <a:t>雕牌简介</a:t>
            </a:r>
            <a:endParaRPr kumimoji="1" lang="en-US" altLang="zh-CN" dirty="0" smtClean="0"/>
          </a:p>
          <a:p>
            <a:endParaRPr kumimoji="1" lang="en-US" altLang="zh-CN" dirty="0"/>
          </a:p>
          <a:p>
            <a:r>
              <a:rPr kumimoji="1" lang="zh-CN" altLang="en-US" dirty="0" smtClean="0"/>
              <a:t>成立时间</a:t>
            </a:r>
            <a:endParaRPr kumimoji="1" lang="en-US" altLang="zh-CN" dirty="0" smtClean="0"/>
          </a:p>
          <a:p>
            <a:r>
              <a:rPr kumimoji="1" lang="en-US" altLang="zh-CN" dirty="0" smtClean="0"/>
              <a:t>Logo</a:t>
            </a:r>
          </a:p>
          <a:p>
            <a:r>
              <a:rPr kumimoji="1" lang="zh-CN" altLang="en-US" dirty="0" smtClean="0"/>
              <a:t>发展大事件</a:t>
            </a:r>
            <a:endParaRPr kumimoji="1" lang="zh-CN" altLang="en-US" dirty="0"/>
          </a:p>
        </p:txBody>
      </p:sp>
      <p:sp>
        <p:nvSpPr>
          <p:cNvPr id="5" name="文本框 4"/>
          <p:cNvSpPr txBox="1"/>
          <p:nvPr/>
        </p:nvSpPr>
        <p:spPr>
          <a:xfrm>
            <a:off x="-376518" y="-968188"/>
            <a:ext cx="2492990" cy="369332"/>
          </a:xfrm>
          <a:prstGeom prst="rect">
            <a:avLst/>
          </a:prstGeom>
          <a:noFill/>
        </p:spPr>
        <p:txBody>
          <a:bodyPr wrap="none" rtlCol="0">
            <a:spAutoFit/>
          </a:bodyPr>
          <a:lstStyle/>
          <a:p>
            <a:r>
              <a:rPr kumimoji="1" lang="zh-CN" altLang="en-US" dirty="0" smtClean="0"/>
              <a:t>雕牌能不能和耐克对比</a:t>
            </a:r>
            <a:endParaRPr kumimoji="1"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93310" y="2893797"/>
            <a:ext cx="1926077" cy="1683601"/>
          </a:xfrm>
          <a:prstGeom prst="rect">
            <a:avLst/>
          </a:prstGeom>
        </p:spPr>
      </p:pic>
      <p:sp>
        <p:nvSpPr>
          <p:cNvPr id="7" name="文本框 6"/>
          <p:cNvSpPr txBox="1"/>
          <p:nvPr/>
        </p:nvSpPr>
        <p:spPr>
          <a:xfrm>
            <a:off x="1548462" y="5070222"/>
            <a:ext cx="1415772" cy="369332"/>
          </a:xfrm>
          <a:prstGeom prst="rect">
            <a:avLst/>
          </a:prstGeom>
          <a:noFill/>
        </p:spPr>
        <p:txBody>
          <a:bodyPr wrap="none" rtlCol="0">
            <a:spAutoFit/>
          </a:bodyPr>
          <a:lstStyle/>
          <a:p>
            <a:r>
              <a:rPr kumimoji="1" lang="en-US" altLang="zh-CN" dirty="0" smtClean="0">
                <a:latin typeface="Microsoft YaHei" charset="-122"/>
                <a:ea typeface="Microsoft YaHei" charset="-122"/>
                <a:cs typeface="Microsoft YaHei" charset="-122"/>
              </a:rPr>
              <a:t>1992</a:t>
            </a:r>
            <a:r>
              <a:rPr kumimoji="1" lang="zh-CN" altLang="en-US" dirty="0" smtClean="0">
                <a:latin typeface="Microsoft YaHei" charset="-122"/>
                <a:ea typeface="Microsoft YaHei" charset="-122"/>
                <a:cs typeface="Microsoft YaHei" charset="-122"/>
              </a:rPr>
              <a:t>年成立</a:t>
            </a:r>
            <a:endParaRPr kumimoji="1" lang="zh-CN" altLang="en-US" dirty="0">
              <a:latin typeface="Microsoft YaHei" charset="-122"/>
              <a:ea typeface="Microsoft YaHei" charset="-122"/>
              <a:cs typeface="Microsoft YaHei" charset="-122"/>
            </a:endParaRPr>
          </a:p>
        </p:txBody>
      </p:sp>
      <p:grpSp>
        <p:nvGrpSpPr>
          <p:cNvPr id="11" name="组 10"/>
          <p:cNvGrpSpPr/>
          <p:nvPr/>
        </p:nvGrpSpPr>
        <p:grpSpPr>
          <a:xfrm>
            <a:off x="3802861" y="2893797"/>
            <a:ext cx="8068418" cy="2827174"/>
            <a:chOff x="4248737" y="3159124"/>
            <a:chExt cx="7226300" cy="2532096"/>
          </a:xfrm>
        </p:grpSpPr>
        <p:pic>
          <p:nvPicPr>
            <p:cNvPr id="9" name="图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61887" y="3159124"/>
              <a:ext cx="3613150" cy="2532096"/>
            </a:xfrm>
            <a:prstGeom prst="rect">
              <a:avLst/>
            </a:prstGeom>
          </p:spPr>
        </p:pic>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8737" y="3159124"/>
              <a:ext cx="3613150" cy="2532096"/>
            </a:xfrm>
            <a:prstGeom prst="rect">
              <a:avLst/>
            </a:prstGeom>
          </p:spPr>
        </p:pic>
      </p:grpSp>
      <p:sp>
        <p:nvSpPr>
          <p:cNvPr id="13" name="文本框 12"/>
          <p:cNvSpPr txBox="1"/>
          <p:nvPr/>
        </p:nvSpPr>
        <p:spPr>
          <a:xfrm>
            <a:off x="12733867" y="1574800"/>
            <a:ext cx="2723823" cy="1200329"/>
          </a:xfrm>
          <a:prstGeom prst="rect">
            <a:avLst/>
          </a:prstGeom>
          <a:noFill/>
        </p:spPr>
        <p:txBody>
          <a:bodyPr wrap="none" rtlCol="0">
            <a:spAutoFit/>
          </a:bodyPr>
          <a:lstStyle/>
          <a:p>
            <a:r>
              <a:rPr kumimoji="1" lang="zh-CN" altLang="en-US" dirty="0" smtClean="0"/>
              <a:t>没有雕牌单独的介绍</a:t>
            </a:r>
            <a:endParaRPr kumimoji="1" lang="en-US" altLang="zh-CN" dirty="0" smtClean="0"/>
          </a:p>
          <a:p>
            <a:endParaRPr kumimoji="1" lang="en-US" altLang="zh-CN" dirty="0"/>
          </a:p>
          <a:p>
            <a:r>
              <a:rPr kumimoji="1" lang="zh-CN" altLang="en-US" dirty="0" smtClean="0"/>
              <a:t>发展大事记放在备注里了</a:t>
            </a:r>
            <a:endParaRPr kumimoji="1" lang="en-US" altLang="zh-CN" dirty="0" smtClean="0"/>
          </a:p>
          <a:p>
            <a:r>
              <a:rPr kumimoji="1" lang="zh-CN" altLang="en-US" dirty="0" smtClean="0"/>
              <a:t>方页面上不太合适</a:t>
            </a:r>
            <a:endParaRPr kumimoji="1" lang="zh-CN" altLang="en-US" dirty="0"/>
          </a:p>
        </p:txBody>
      </p:sp>
    </p:spTree>
    <p:extLst>
      <p:ext uri="{BB962C8B-B14F-4D97-AF65-F5344CB8AC3E}">
        <p14:creationId xmlns:p14="http://schemas.microsoft.com/office/powerpoint/2010/main" val="12069571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1854" y="3199703"/>
            <a:ext cx="3280562" cy="1825833"/>
          </a:xfrm>
          <a:prstGeom prst="rect">
            <a:avLst/>
          </a:prstGeom>
        </p:spPr>
      </p:pic>
      <p:sp>
        <p:nvSpPr>
          <p:cNvPr id="2" name="标题 1"/>
          <p:cNvSpPr>
            <a:spLocks noGrp="1"/>
          </p:cNvSpPr>
          <p:nvPr>
            <p:ph type="title"/>
          </p:nvPr>
        </p:nvSpPr>
        <p:spPr>
          <a:xfrm>
            <a:off x="665813" y="939957"/>
            <a:ext cx="2914737" cy="370451"/>
          </a:xfrm>
          <a:noFill/>
          <a:ln>
            <a:noFill/>
          </a:ln>
        </p:spPr>
        <p:txBody>
          <a:bodyPr wrap="none" lIns="46274" tIns="46274" rIns="46274" bIns="46274" anchor="ctr">
            <a:spAutoFit/>
          </a:bodyPr>
          <a:lstStyle/>
          <a:p>
            <a:pPr defTabSz="914309">
              <a:buFont typeface="Arial" charset="0"/>
            </a:pP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现在它的传播是这个样子</a:t>
            </a:r>
          </a:p>
        </p:txBody>
      </p:sp>
      <p:grpSp>
        <p:nvGrpSpPr>
          <p:cNvPr id="10" name="组 9"/>
          <p:cNvGrpSpPr/>
          <p:nvPr/>
        </p:nvGrpSpPr>
        <p:grpSpPr>
          <a:xfrm>
            <a:off x="1394543" y="1752129"/>
            <a:ext cx="3561697" cy="2866053"/>
            <a:chOff x="665812" y="1697464"/>
            <a:chExt cx="2555403" cy="2056301"/>
          </a:xfrm>
        </p:grpSpPr>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3514" y="1697464"/>
              <a:ext cx="1277701" cy="2056301"/>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812" y="1697464"/>
              <a:ext cx="1277702" cy="2056301"/>
            </a:xfrm>
            <a:prstGeom prst="rect">
              <a:avLst/>
            </a:prstGeom>
          </p:spPr>
        </p:pic>
      </p:grpSp>
      <p:pic>
        <p:nvPicPr>
          <p:cNvPr id="11" name="图片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36012" y="4781348"/>
            <a:ext cx="3379318" cy="1634692"/>
          </a:xfrm>
          <a:prstGeom prst="rect">
            <a:avLst/>
          </a:prstGeom>
        </p:spPr>
      </p:pic>
      <p:pic>
        <p:nvPicPr>
          <p:cNvPr id="12" name="图片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94543" y="4618181"/>
            <a:ext cx="2220440" cy="1797859"/>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6530" y="4618181"/>
            <a:ext cx="1599709" cy="1797859"/>
          </a:xfrm>
          <a:prstGeom prst="rect">
            <a:avLst/>
          </a:prstGeom>
        </p:spPr>
      </p:pic>
      <p:pic>
        <p:nvPicPr>
          <p:cNvPr id="14" name="图片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29866" y="4729681"/>
            <a:ext cx="2222550" cy="1686359"/>
          </a:xfrm>
          <a:prstGeom prst="rect">
            <a:avLst/>
          </a:prstGeom>
        </p:spPr>
      </p:pic>
      <p:pic>
        <p:nvPicPr>
          <p:cNvPr id="3" name="图片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56239" y="1752129"/>
            <a:ext cx="2509966" cy="3031802"/>
          </a:xfrm>
          <a:prstGeom prst="rect">
            <a:avLst/>
          </a:prstGeom>
        </p:spPr>
      </p:pic>
      <p:pic>
        <p:nvPicPr>
          <p:cNvPr id="4" name="图片 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466205" y="1743345"/>
            <a:ext cx="3086211" cy="1650527"/>
          </a:xfrm>
          <a:prstGeom prst="rect">
            <a:avLst/>
          </a:prstGeom>
        </p:spPr>
      </p:pic>
    </p:spTree>
    <p:extLst>
      <p:ext uri="{BB962C8B-B14F-4D97-AF65-F5344CB8AC3E}">
        <p14:creationId xmlns:p14="http://schemas.microsoft.com/office/powerpoint/2010/main" val="119316483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6927" y="5862111"/>
            <a:ext cx="1088955" cy="272239"/>
          </a:xfrm>
          <a:prstGeom prst="rect">
            <a:avLst/>
          </a:prstGeom>
        </p:spPr>
      </p:pic>
      <p:sp>
        <p:nvSpPr>
          <p:cNvPr id="2" name="标题 1"/>
          <p:cNvSpPr>
            <a:spLocks noGrp="1"/>
          </p:cNvSpPr>
          <p:nvPr>
            <p:ph type="title"/>
          </p:nvPr>
        </p:nvSpPr>
        <p:spPr>
          <a:xfrm>
            <a:off x="634181" y="945996"/>
            <a:ext cx="2145296" cy="370451"/>
          </a:xfrm>
          <a:noFill/>
          <a:ln>
            <a:noFill/>
          </a:ln>
        </p:spPr>
        <p:txBody>
          <a:bodyPr wrap="none" lIns="46274" tIns="46274" rIns="46274" bIns="46274" anchor="ctr">
            <a:spAutoFit/>
          </a:bodyPr>
          <a:lstStyle/>
          <a:p>
            <a:pPr defTabSz="914309">
              <a:buFont typeface="Arial" charset="0"/>
            </a:pP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背后发生了什么？</a:t>
            </a:r>
          </a:p>
        </p:txBody>
      </p:sp>
      <p:sp>
        <p:nvSpPr>
          <p:cNvPr id="5" name="矩形 4"/>
          <p:cNvSpPr/>
          <p:nvPr/>
        </p:nvSpPr>
        <p:spPr>
          <a:xfrm>
            <a:off x="911105" y="1923550"/>
            <a:ext cx="618413" cy="105511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charset="-122"/>
                <a:ea typeface="Microsoft YaHei" charset="-122"/>
                <a:cs typeface="Microsoft YaHei" charset="-122"/>
              </a:rPr>
              <a:t>受众</a:t>
            </a:r>
          </a:p>
        </p:txBody>
      </p:sp>
      <p:sp>
        <p:nvSpPr>
          <p:cNvPr id="6" name="右箭头 5"/>
          <p:cNvSpPr/>
          <p:nvPr/>
        </p:nvSpPr>
        <p:spPr>
          <a:xfrm>
            <a:off x="5361803" y="2312573"/>
            <a:ext cx="1184449" cy="3278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7" name="矩形 6"/>
          <p:cNvSpPr/>
          <p:nvPr/>
        </p:nvSpPr>
        <p:spPr>
          <a:xfrm>
            <a:off x="887658" y="3789178"/>
            <a:ext cx="618413" cy="109419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charset="-122"/>
                <a:ea typeface="Microsoft YaHei" charset="-122"/>
                <a:cs typeface="Microsoft YaHei" charset="-122"/>
              </a:rPr>
              <a:t>价值观</a:t>
            </a:r>
          </a:p>
        </p:txBody>
      </p:sp>
      <p:sp>
        <p:nvSpPr>
          <p:cNvPr id="8" name="矩形 7"/>
          <p:cNvSpPr/>
          <p:nvPr/>
        </p:nvSpPr>
        <p:spPr>
          <a:xfrm>
            <a:off x="911106" y="5365388"/>
            <a:ext cx="594965" cy="1155425"/>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charset="-122"/>
                <a:ea typeface="Microsoft YaHei" charset="-122"/>
                <a:cs typeface="Microsoft YaHei" charset="-122"/>
              </a:rPr>
              <a:t>品</a:t>
            </a:r>
            <a:endParaRPr kumimoji="1" lang="en-US" altLang="zh-CN" sz="2000" dirty="0" smtClean="0">
              <a:latin typeface="Microsoft YaHei" charset="-122"/>
              <a:ea typeface="Microsoft YaHei" charset="-122"/>
              <a:cs typeface="Microsoft YaHei" charset="-122"/>
            </a:endParaRPr>
          </a:p>
          <a:p>
            <a:pPr algn="ctr"/>
            <a:r>
              <a:rPr kumimoji="1" lang="zh-CN" altLang="en-US" sz="2000" dirty="0" smtClean="0">
                <a:latin typeface="Microsoft YaHei" charset="-122"/>
                <a:ea typeface="Microsoft YaHei" charset="-122"/>
                <a:cs typeface="Microsoft YaHei" charset="-122"/>
              </a:rPr>
              <a:t>牌</a:t>
            </a:r>
            <a:endParaRPr kumimoji="1" lang="en-US" altLang="zh-CN" sz="2000" dirty="0" smtClean="0">
              <a:latin typeface="Microsoft YaHei" charset="-122"/>
              <a:ea typeface="Microsoft YaHei" charset="-122"/>
              <a:cs typeface="Microsoft YaHei" charset="-122"/>
            </a:endParaRPr>
          </a:p>
          <a:p>
            <a:pPr algn="ctr"/>
            <a:r>
              <a:rPr kumimoji="1" lang="zh-CN" altLang="en-US" sz="2000" dirty="0" smtClean="0">
                <a:latin typeface="Microsoft YaHei" charset="-122"/>
                <a:ea typeface="Microsoft YaHei" charset="-122"/>
                <a:cs typeface="Microsoft YaHei" charset="-122"/>
              </a:rPr>
              <a:t>观</a:t>
            </a:r>
            <a:endParaRPr kumimoji="1" lang="zh-CN" altLang="en-US" sz="2000" dirty="0">
              <a:latin typeface="Microsoft YaHei" charset="-122"/>
              <a:ea typeface="Microsoft YaHei" charset="-122"/>
              <a:cs typeface="Microsoft YaHei" charset="-122"/>
            </a:endParaRPr>
          </a:p>
        </p:txBody>
      </p:sp>
      <p:sp>
        <p:nvSpPr>
          <p:cNvPr id="13" name="右箭头 12"/>
          <p:cNvSpPr/>
          <p:nvPr/>
        </p:nvSpPr>
        <p:spPr>
          <a:xfrm>
            <a:off x="5410647" y="4254798"/>
            <a:ext cx="1184449" cy="3278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sp>
        <p:nvSpPr>
          <p:cNvPr id="14" name="右箭头 13"/>
          <p:cNvSpPr/>
          <p:nvPr/>
        </p:nvSpPr>
        <p:spPr>
          <a:xfrm>
            <a:off x="5430183" y="5737644"/>
            <a:ext cx="1184449" cy="3278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399"/>
          </a:p>
        </p:txBody>
      </p:sp>
      <p:pic>
        <p:nvPicPr>
          <p:cNvPr id="16" name="图片 1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5912" y="1762034"/>
            <a:ext cx="2497197" cy="1735038"/>
          </a:xfrm>
          <a:prstGeom prst="rect">
            <a:avLst/>
          </a:prstGeom>
          <a:solidFill>
            <a:schemeClr val="tx1">
              <a:lumMod val="65000"/>
              <a:lumOff val="35000"/>
            </a:schemeClr>
          </a:solidFill>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128623" y="1769641"/>
            <a:ext cx="2478109" cy="1655801"/>
          </a:xfrm>
          <a:prstGeom prst="rect">
            <a:avLst/>
          </a:prstGeom>
          <a:solidFill>
            <a:schemeClr val="tx1">
              <a:lumMod val="65000"/>
              <a:lumOff val="35000"/>
            </a:schemeClr>
          </a:solidFill>
        </p:spPr>
      </p:pic>
      <p:pic>
        <p:nvPicPr>
          <p:cNvPr id="18" name="图片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5911" y="3815007"/>
            <a:ext cx="2497198" cy="1502574"/>
          </a:xfrm>
          <a:prstGeom prst="rect">
            <a:avLst/>
          </a:prstGeom>
          <a:solidFill>
            <a:schemeClr val="tx1">
              <a:lumMod val="65000"/>
              <a:lumOff val="35000"/>
            </a:schemeClr>
          </a:solidFill>
        </p:spPr>
      </p:pic>
      <p:pic>
        <p:nvPicPr>
          <p:cNvPr id="19" name="图片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28623" y="3830256"/>
            <a:ext cx="2478109" cy="1502574"/>
          </a:xfrm>
          <a:prstGeom prst="rect">
            <a:avLst/>
          </a:prstGeom>
          <a:solidFill>
            <a:schemeClr val="tx1">
              <a:lumMod val="65000"/>
              <a:lumOff val="35000"/>
            </a:schemeClr>
          </a:solidFill>
        </p:spPr>
      </p:pic>
      <p:pic>
        <p:nvPicPr>
          <p:cNvPr id="22" name="图片 2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017952" y="5665141"/>
            <a:ext cx="765318" cy="494283"/>
          </a:xfrm>
          <a:prstGeom prst="rect">
            <a:avLst/>
          </a:prstGeom>
        </p:spPr>
      </p:pic>
      <p:pic>
        <p:nvPicPr>
          <p:cNvPr id="23" name="图片 2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50155" y="5721565"/>
            <a:ext cx="967132" cy="626356"/>
          </a:xfrm>
          <a:prstGeom prst="rect">
            <a:avLst/>
          </a:prstGeom>
        </p:spPr>
      </p:pic>
      <p:pic>
        <p:nvPicPr>
          <p:cNvPr id="24" name="图片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36889" y="5785764"/>
            <a:ext cx="849870" cy="424935"/>
          </a:xfrm>
          <a:prstGeom prst="rect">
            <a:avLst/>
          </a:prstGeom>
        </p:spPr>
      </p:pic>
      <p:pic>
        <p:nvPicPr>
          <p:cNvPr id="26" name="图片 2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882281" y="5665141"/>
            <a:ext cx="786051" cy="487664"/>
          </a:xfrm>
          <a:prstGeom prst="rect">
            <a:avLst/>
          </a:prstGeom>
        </p:spPr>
      </p:pic>
      <p:pic>
        <p:nvPicPr>
          <p:cNvPr id="27" name="图片 26"/>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711584" y="5737644"/>
            <a:ext cx="952585" cy="371710"/>
          </a:xfrm>
          <a:prstGeom prst="rect">
            <a:avLst/>
          </a:prstGeom>
        </p:spPr>
      </p:pic>
      <p:sp>
        <p:nvSpPr>
          <p:cNvPr id="15" name="矩形 14"/>
          <p:cNvSpPr/>
          <p:nvPr/>
        </p:nvSpPr>
        <p:spPr>
          <a:xfrm>
            <a:off x="-424236" y="3433017"/>
            <a:ext cx="12756525" cy="1727147"/>
          </a:xfrm>
          <a:prstGeom prst="rect">
            <a:avLst/>
          </a:prstGeom>
          <a:solidFill>
            <a:srgbClr val="E8314A">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1" b="1" dirty="0">
                <a:latin typeface="微软雅黑" pitchFamily="34" charset="-122"/>
                <a:ea typeface="微软雅黑" pitchFamily="34" charset="-122"/>
              </a:rPr>
              <a:t>消费升级，品牌升级</a:t>
            </a:r>
          </a:p>
        </p:txBody>
      </p:sp>
    </p:spTree>
    <p:extLst>
      <p:ext uri="{BB962C8B-B14F-4D97-AF65-F5344CB8AC3E}">
        <p14:creationId xmlns:p14="http://schemas.microsoft.com/office/powerpoint/2010/main" val="3866747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4365</TotalTime>
  <Words>5987</Words>
  <Application>Microsoft Office PowerPoint</Application>
  <PresentationFormat>自定义</PresentationFormat>
  <Paragraphs>719</Paragraphs>
  <Slides>67</Slides>
  <Notes>56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67</vt:i4>
      </vt:variant>
    </vt:vector>
  </HeadingPairs>
  <TitlesOfParts>
    <vt:vector size="84" baseType="lpstr">
      <vt:lpstr>-apple-system</vt:lpstr>
      <vt:lpstr>Helvetica Light</vt:lpstr>
      <vt:lpstr>Helvetica Neue</vt:lpstr>
      <vt:lpstr>Hiragino Sans GB</vt:lpstr>
      <vt:lpstr>Microsoft YaHei Regular</vt:lpstr>
      <vt:lpstr>TradeGothic LT</vt:lpstr>
      <vt:lpstr>方正兰亭黑简体</vt:lpstr>
      <vt:lpstr>方正姚体</vt:lpstr>
      <vt:lpstr>宋体</vt:lpstr>
      <vt:lpstr>微软雅黑</vt:lpstr>
      <vt:lpstr>微软雅黑</vt:lpstr>
      <vt:lpstr>Arial</vt:lpstr>
      <vt:lpstr>Calibri</vt:lpstr>
      <vt:lpstr>Calibri Light</vt:lpstr>
      <vt:lpstr>Century Gothic</vt:lpstr>
      <vt:lpstr>Wingdings</vt:lpstr>
      <vt:lpstr>Office 主题</vt:lpstr>
      <vt:lpstr>PowerPoint 演示文稿</vt:lpstr>
      <vt:lpstr>PowerPoint 演示文稿</vt:lpstr>
      <vt:lpstr>PowerPoint 演示文稿</vt:lpstr>
      <vt:lpstr>老品牌为何能成功逆袭？</vt:lpstr>
      <vt:lpstr>如何定义成功还是失败？</vt:lpstr>
      <vt:lpstr>海森堡法则</vt:lpstr>
      <vt:lpstr>还记得这个消费品牌么？</vt:lpstr>
      <vt:lpstr>现在它的传播是这个样子</vt:lpstr>
      <vt:lpstr>背后发生了什么？</vt:lpstr>
      <vt:lpstr>成功的背后——形散而神不散</vt:lpstr>
      <vt:lpstr>通过这次品牌升级，雕牌得到了什么？</vt:lpstr>
      <vt:lpstr>背后的整合体系图</vt:lpstr>
      <vt:lpstr>启发点</vt:lpstr>
      <vt:lpstr>这堂课我们学习的是什么？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与之而来，品牌和营销也需要做出改变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实战工具：品牌系统五力模型？</vt:lpstr>
      <vt:lpstr> </vt:lpstr>
      <vt:lpstr>PowerPoint 演示文稿</vt:lpstr>
      <vt:lpstr>品牌&amp;营销从业人员的甲方乙方大PK</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think</cp:lastModifiedBy>
  <cp:revision>78</cp:revision>
  <dcterms:modified xsi:type="dcterms:W3CDTF">2018-03-29T08:49:00Z</dcterms:modified>
</cp:coreProperties>
</file>